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1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40D2BA3-9D8A-074C-A9B8-FB73FEDFF259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093"/>
    <p:restoredTop sz="78201"/>
  </p:normalViewPr>
  <p:slideViewPr>
    <p:cSldViewPr snapToGrid="0" snapToObjects="1">
      <p:cViewPr varScale="1">
        <p:scale>
          <a:sx n="68" d="100"/>
          <a:sy n="68" d="100"/>
        </p:scale>
        <p:origin x="216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78B2A-8DB5-0B4E-A31A-7BD4F9F83B51}" type="datetimeFigureOut">
              <a:rPr lang="en-US" smtClean="0"/>
              <a:t>3/10/20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39CA3-5605-284C-B755-B62FA3FE1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30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watch?feature</a:t>
            </a:r>
            <a:r>
              <a:rPr lang="en-US" dirty="0"/>
              <a:t>=</a:t>
            </a:r>
            <a:r>
              <a:rPr lang="en-US" dirty="0" err="1"/>
              <a:t>endscreen&amp;NR</a:t>
            </a:r>
            <a:r>
              <a:rPr lang="en-US" dirty="0"/>
              <a:t>=1&amp;v=</a:t>
            </a:r>
            <a:r>
              <a:rPr lang="en-US" dirty="0" err="1"/>
              <a:t>whtNDBIhczQ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39CA3-5605-284C-B755-B62FA3FE15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91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=0jznS5psypI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39CA3-5605-284C-B755-B62FA3FE15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39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39CA3-5605-284C-B755-B62FA3FE153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48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97E3-AD7B-B945-8D57-EAC199B820B7}" type="datetimeFigureOut">
              <a:rPr lang="en-US" smtClean="0"/>
              <a:t>3/10/20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5129A7FE-1BE7-FD48-B7E2-05BF10F9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47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97E3-AD7B-B945-8D57-EAC199B820B7}" type="datetimeFigureOut">
              <a:rPr lang="en-US" smtClean="0"/>
              <a:t>3/10/20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A7FE-1BE7-FD48-B7E2-05BF10F9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04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97E3-AD7B-B945-8D57-EAC199B820B7}" type="datetimeFigureOut">
              <a:rPr lang="en-US" smtClean="0"/>
              <a:t>3/10/20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A7FE-1BE7-FD48-B7E2-05BF10F9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12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97E3-AD7B-B945-8D57-EAC199B820B7}" type="datetimeFigureOut">
              <a:rPr lang="en-US" smtClean="0"/>
              <a:t>3/10/20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A7FE-1BE7-FD48-B7E2-05BF10F9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06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9B197E3-AD7B-B945-8D57-EAC199B820B7}" type="datetimeFigureOut">
              <a:rPr lang="en-US" smtClean="0"/>
              <a:t>3/10/20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5129A7FE-1BE7-FD48-B7E2-05BF10F9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834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97E3-AD7B-B945-8D57-EAC199B820B7}" type="datetimeFigureOut">
              <a:rPr lang="en-US" smtClean="0"/>
              <a:t>3/10/20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A7FE-1BE7-FD48-B7E2-05BF10F9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1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97E3-AD7B-B945-8D57-EAC199B820B7}" type="datetimeFigureOut">
              <a:rPr lang="en-US" smtClean="0"/>
              <a:t>3/10/20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A7FE-1BE7-FD48-B7E2-05BF10F9B1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849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97E3-AD7B-B945-8D57-EAC199B820B7}" type="datetimeFigureOut">
              <a:rPr lang="en-US" smtClean="0"/>
              <a:t>3/10/20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A7FE-1BE7-FD48-B7E2-05BF10F9B1F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3611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97E3-AD7B-B945-8D57-EAC199B820B7}" type="datetimeFigureOut">
              <a:rPr lang="en-US" smtClean="0"/>
              <a:t>3/10/20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A7FE-1BE7-FD48-B7E2-05BF10F9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21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97E3-AD7B-B945-8D57-EAC199B820B7}" type="datetimeFigureOut">
              <a:rPr lang="en-US" smtClean="0"/>
              <a:t>3/10/20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A7FE-1BE7-FD48-B7E2-05BF10F9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3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97E3-AD7B-B945-8D57-EAC199B820B7}" type="datetimeFigureOut">
              <a:rPr lang="en-US" smtClean="0"/>
              <a:t>3/10/20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A7FE-1BE7-FD48-B7E2-05BF10F9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13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9B197E3-AD7B-B945-8D57-EAC199B820B7}" type="datetimeFigureOut">
              <a:rPr lang="en-US" smtClean="0"/>
              <a:t>3/10/20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5129A7FE-1BE7-FD48-B7E2-05BF10F9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15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0jznS5psyp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feature=endscreen&amp;NR=1&amp;v=whtNDBIhczQ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D0602-E9E6-004E-88A5-2BA4AAC4C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Circulatory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8AAEB9-ED85-8E42-936F-D032172473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Anatomy &amp; Physiology 12</a:t>
            </a:r>
          </a:p>
        </p:txBody>
      </p:sp>
    </p:spTree>
    <p:extLst>
      <p:ext uri="{BB962C8B-B14F-4D97-AF65-F5344CB8AC3E}">
        <p14:creationId xmlns:p14="http://schemas.microsoft.com/office/powerpoint/2010/main" val="627740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B892F-EDDB-1442-948B-D5A650EDE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54C70-0AD3-144D-8198-5866EB9DD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romanUcPeriod" startAt="4"/>
            </a:pPr>
            <a:r>
              <a:rPr lang="en-US" dirty="0"/>
              <a:t>Location of Blood</a:t>
            </a:r>
          </a:p>
          <a:p>
            <a:pPr marL="788670" lvl="1" indent="-514350">
              <a:buFont typeface="+mj-lt"/>
              <a:buAutoNum type="alphaUcPeriod"/>
            </a:pPr>
            <a:r>
              <a:rPr lang="en-US" sz="2000" b="1" dirty="0"/>
              <a:t>Veins</a:t>
            </a:r>
            <a:r>
              <a:rPr lang="en-US" sz="2000" dirty="0"/>
              <a:t> contain about </a:t>
            </a:r>
            <a:r>
              <a:rPr lang="en-US" sz="2000" b="1" dirty="0"/>
              <a:t>75</a:t>
            </a:r>
            <a:r>
              <a:rPr lang="en-US" sz="2000" dirty="0"/>
              <a:t>% of the body’s blood</a:t>
            </a:r>
          </a:p>
          <a:p>
            <a:pPr marL="788670" lvl="1" indent="-514350">
              <a:buFont typeface="+mj-lt"/>
              <a:buAutoNum type="alphaUcPeriod"/>
            </a:pPr>
            <a:r>
              <a:rPr lang="en-US" sz="2000" b="1" dirty="0"/>
              <a:t>Arteries</a:t>
            </a:r>
            <a:r>
              <a:rPr lang="en-US" sz="2000" dirty="0"/>
              <a:t> contain about </a:t>
            </a:r>
            <a:r>
              <a:rPr lang="en-US" sz="2000" b="1" dirty="0"/>
              <a:t>20</a:t>
            </a:r>
            <a:r>
              <a:rPr lang="en-US" sz="2000" dirty="0"/>
              <a:t>% of the body’s blood</a:t>
            </a:r>
          </a:p>
          <a:p>
            <a:pPr marL="788670" lvl="1" indent="-514350">
              <a:buFont typeface="+mj-lt"/>
              <a:buAutoNum type="alphaUcPeriod"/>
            </a:pPr>
            <a:r>
              <a:rPr lang="en-US" sz="2000" b="1" dirty="0"/>
              <a:t>Capillaries</a:t>
            </a:r>
            <a:r>
              <a:rPr lang="en-US" sz="2000" dirty="0"/>
              <a:t> contain about </a:t>
            </a:r>
            <a:r>
              <a:rPr lang="en-US" sz="2000" b="1" dirty="0"/>
              <a:t>5</a:t>
            </a:r>
            <a:r>
              <a:rPr lang="en-US" sz="2000" dirty="0"/>
              <a:t>% of the body’s blood</a:t>
            </a:r>
          </a:p>
          <a:p>
            <a:pPr marL="788670" lvl="1" indent="-514350">
              <a:buFont typeface="+mj-lt"/>
              <a:buAutoNum type="alphaUcPeriod"/>
            </a:pPr>
            <a:r>
              <a:rPr lang="en-US" sz="2000" dirty="0"/>
              <a:t>There is close to </a:t>
            </a:r>
            <a:r>
              <a:rPr lang="en-US" sz="2000" b="1" dirty="0"/>
              <a:t>100, 000 </a:t>
            </a:r>
            <a:r>
              <a:rPr lang="en-US" sz="2000" dirty="0"/>
              <a:t>km of blood vessels!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5574599-F234-794B-B382-6A99CB9AA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244" y="2093976"/>
            <a:ext cx="3261004" cy="379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6098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A461B-B9DC-0749-884F-E25CF3063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Pulmonary &amp; Systemic Circulation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122F4-EA9D-A447-89EF-0676B88C5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dirty="0"/>
              <a:t>Cardiovascular system</a:t>
            </a:r>
          </a:p>
          <a:p>
            <a:pPr marL="788670" lvl="1" indent="-514350">
              <a:buFont typeface="+mj-lt"/>
              <a:buAutoNum type="alphaUcPeriod"/>
            </a:pPr>
            <a:r>
              <a:rPr lang="en-US" sz="2000" dirty="0"/>
              <a:t>Divided into 2 circuits</a:t>
            </a:r>
          </a:p>
          <a:p>
            <a:pPr marL="1062990" lvl="2" indent="-514350">
              <a:buFont typeface="+mj-lt"/>
              <a:buAutoNum type="arabicPeriod"/>
            </a:pPr>
            <a:r>
              <a:rPr lang="en-US" sz="2000" b="1" dirty="0"/>
              <a:t>Pulmonary Circuit</a:t>
            </a:r>
          </a:p>
          <a:p>
            <a:pPr marL="1062990" lvl="2" indent="-514350">
              <a:buFont typeface="+mj-lt"/>
              <a:buAutoNum type="arabicPeriod"/>
            </a:pPr>
            <a:r>
              <a:rPr lang="en-US" sz="2000" b="1" dirty="0"/>
              <a:t>Systemic Circuit</a:t>
            </a:r>
          </a:p>
          <a:p>
            <a:pPr marL="548640" lvl="2" indent="0">
              <a:buNone/>
            </a:pPr>
            <a:endParaRPr lang="en-US" sz="2000" dirty="0"/>
          </a:p>
          <a:p>
            <a:pPr marL="548640" lvl="2" indent="0">
              <a:buNone/>
            </a:pPr>
            <a:endParaRPr lang="en-US" sz="2000" dirty="0"/>
          </a:p>
          <a:p>
            <a:pPr marL="548640" lvl="2" indent="0">
              <a:buNone/>
            </a:pPr>
            <a:endParaRPr lang="en-US" sz="2000" dirty="0"/>
          </a:p>
          <a:p>
            <a:pPr marL="548640" lvl="2" indent="0">
              <a:buNone/>
            </a:pPr>
            <a:endParaRPr lang="en-US" sz="2000" dirty="0"/>
          </a:p>
          <a:p>
            <a:pPr marL="548640" lvl="2" indent="0">
              <a:buNone/>
            </a:pPr>
            <a:r>
              <a:rPr lang="en-US" sz="2000" dirty="0">
                <a:hlinkClick r:id="rId3"/>
              </a:rPr>
              <a:t>Overview of P &amp; S Systems</a:t>
            </a:r>
            <a:endParaRPr lang="en-US" sz="20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A47946E-A891-5F49-81B1-0A30556A5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518" y="1849291"/>
            <a:ext cx="4324593" cy="5008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955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8D32A-CAAA-A14A-B2BB-DC74B549B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Pulmonary Circuit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0A1E3-32CC-254F-9300-86FB2C002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dirty="0"/>
              <a:t>Path of blood from the </a:t>
            </a:r>
            <a:r>
              <a:rPr lang="en-US" b="1" dirty="0"/>
              <a:t>heart</a:t>
            </a:r>
            <a:r>
              <a:rPr lang="en-US" dirty="0"/>
              <a:t> to/from the </a:t>
            </a:r>
            <a:r>
              <a:rPr lang="en-US" b="1" dirty="0"/>
              <a:t>lungs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Powered by the </a:t>
            </a:r>
            <a:r>
              <a:rPr lang="en-US" b="1" dirty="0"/>
              <a:t>right ventricle </a:t>
            </a:r>
            <a:r>
              <a:rPr lang="en-US" dirty="0"/>
              <a:t>of the heart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1" dirty="0"/>
              <a:t>Deoxygenated</a:t>
            </a:r>
            <a:r>
              <a:rPr lang="en-US" dirty="0"/>
              <a:t> blood from all tissues collects in the </a:t>
            </a:r>
            <a:r>
              <a:rPr lang="en-US" b="1" dirty="0"/>
              <a:t>right atrium</a:t>
            </a:r>
            <a:r>
              <a:rPr lang="en-US" dirty="0"/>
              <a:t>, is pumped to the </a:t>
            </a:r>
            <a:r>
              <a:rPr lang="en-US" b="1" dirty="0"/>
              <a:t>right ventricle</a:t>
            </a:r>
            <a:r>
              <a:rPr lang="en-US" dirty="0"/>
              <a:t>, then is sent to the </a:t>
            </a:r>
            <a:r>
              <a:rPr lang="en-US" b="1" dirty="0"/>
              <a:t>pulmonary trunk</a:t>
            </a:r>
            <a:r>
              <a:rPr lang="en-US" dirty="0"/>
              <a:t>, which divides into </a:t>
            </a:r>
            <a:r>
              <a:rPr lang="en-US" b="1" dirty="0"/>
              <a:t>pulmonary arteries</a:t>
            </a:r>
            <a:r>
              <a:rPr lang="en-US" dirty="0"/>
              <a:t>, which divide up into the </a:t>
            </a:r>
            <a:r>
              <a:rPr lang="en-US" b="1" dirty="0"/>
              <a:t>arterioles</a:t>
            </a:r>
            <a:r>
              <a:rPr lang="en-US" dirty="0"/>
              <a:t> of the </a:t>
            </a:r>
            <a:r>
              <a:rPr lang="en-US" b="1" dirty="0"/>
              <a:t>lungs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These </a:t>
            </a:r>
            <a:r>
              <a:rPr lang="en-US" b="1" dirty="0"/>
              <a:t>arterioles</a:t>
            </a:r>
            <a:r>
              <a:rPr lang="en-US" dirty="0"/>
              <a:t> take blood to the </a:t>
            </a:r>
            <a:r>
              <a:rPr lang="en-US" b="1" dirty="0"/>
              <a:t>pulmonary</a:t>
            </a:r>
            <a:r>
              <a:rPr lang="en-US" dirty="0"/>
              <a:t> capillaries, where </a:t>
            </a:r>
            <a:r>
              <a:rPr lang="en-US" b="1" dirty="0"/>
              <a:t>CO</a:t>
            </a:r>
            <a:r>
              <a:rPr lang="en-US" b="1" baseline="-25000" dirty="0"/>
              <a:t>2</a:t>
            </a:r>
            <a:r>
              <a:rPr lang="en-US" dirty="0"/>
              <a:t> and </a:t>
            </a:r>
            <a:r>
              <a:rPr lang="en-US" b="1" dirty="0"/>
              <a:t>O</a:t>
            </a:r>
            <a:r>
              <a:rPr lang="en-US" b="1" baseline="-25000" dirty="0"/>
              <a:t>2</a:t>
            </a:r>
            <a:r>
              <a:rPr lang="en-US" b="1" dirty="0"/>
              <a:t> </a:t>
            </a:r>
            <a:r>
              <a:rPr lang="en-US" dirty="0"/>
              <a:t>are exchanged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The </a:t>
            </a:r>
            <a:r>
              <a:rPr lang="en-US" b="1" dirty="0"/>
              <a:t>oxygenated</a:t>
            </a:r>
            <a:r>
              <a:rPr lang="en-US" dirty="0"/>
              <a:t> blood then enters </a:t>
            </a:r>
            <a:r>
              <a:rPr lang="en-US" b="1" dirty="0"/>
              <a:t>pulmonary venules </a:t>
            </a:r>
            <a:r>
              <a:rPr lang="en-US" dirty="0"/>
              <a:t>then the </a:t>
            </a:r>
            <a:r>
              <a:rPr lang="en-US" b="1" dirty="0"/>
              <a:t>pulmonary veins</a:t>
            </a:r>
            <a:r>
              <a:rPr lang="en-US" dirty="0"/>
              <a:t> and finally back to the </a:t>
            </a:r>
            <a:r>
              <a:rPr lang="en-US" b="1" dirty="0"/>
              <a:t>left atrium</a:t>
            </a:r>
            <a:r>
              <a:rPr lang="en-US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CA00AF-0A71-4E48-A020-7A9E10307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0019" y="18653"/>
            <a:ext cx="5131981" cy="246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21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EBE5E-5E42-DF47-B4FA-D59387488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III. The Systemic circuit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2BB16-FF21-B243-9FE6-BCD8900B2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8137947" cy="4050792"/>
          </a:xfrm>
        </p:spPr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dirty="0"/>
              <a:t>Includes all blood vessels </a:t>
            </a:r>
            <a:r>
              <a:rPr lang="en-US" b="1" dirty="0"/>
              <a:t>except</a:t>
            </a:r>
            <a:r>
              <a:rPr lang="en-US" dirty="0"/>
              <a:t> those in the pulmonary circuit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Blood is pumped to the tissues and organs by the </a:t>
            </a:r>
            <a:r>
              <a:rPr lang="en-US" b="1" dirty="0"/>
              <a:t>left ventricle</a:t>
            </a:r>
            <a:r>
              <a:rPr lang="en-US" dirty="0"/>
              <a:t> of the heart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From the tissues, blood collects in the </a:t>
            </a:r>
            <a:r>
              <a:rPr lang="en-US" b="1" dirty="0"/>
              <a:t>right atrium</a:t>
            </a:r>
            <a:r>
              <a:rPr lang="en-US" dirty="0"/>
              <a:t> via the </a:t>
            </a:r>
            <a:r>
              <a:rPr lang="en-US" b="1" dirty="0"/>
              <a:t>superior</a:t>
            </a:r>
            <a:r>
              <a:rPr lang="en-US" dirty="0"/>
              <a:t> (</a:t>
            </a:r>
            <a:r>
              <a:rPr lang="en-US" b="1" dirty="0"/>
              <a:t>anterior</a:t>
            </a:r>
            <a:r>
              <a:rPr lang="en-US" dirty="0"/>
              <a:t>) </a:t>
            </a:r>
            <a:r>
              <a:rPr lang="en-US" b="1" dirty="0"/>
              <a:t>vena cava</a:t>
            </a:r>
            <a:r>
              <a:rPr lang="en-US" dirty="0"/>
              <a:t> which drains the head and upper body and the </a:t>
            </a:r>
            <a:r>
              <a:rPr lang="en-US" b="1" dirty="0"/>
              <a:t>inferior </a:t>
            </a:r>
            <a:r>
              <a:rPr lang="en-US" dirty="0"/>
              <a:t>(</a:t>
            </a:r>
            <a:r>
              <a:rPr lang="en-US" b="1" dirty="0"/>
              <a:t>posterior</a:t>
            </a:r>
            <a:r>
              <a:rPr lang="en-US" dirty="0"/>
              <a:t>) </a:t>
            </a:r>
            <a:r>
              <a:rPr lang="en-US" b="1" dirty="0"/>
              <a:t>vena cava</a:t>
            </a:r>
            <a:r>
              <a:rPr lang="en-US" dirty="0"/>
              <a:t> which drains the lower body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Blood is then pumped to the lungs through the </a:t>
            </a:r>
            <a:r>
              <a:rPr lang="en-US" b="1" dirty="0"/>
              <a:t>pulmonary </a:t>
            </a:r>
            <a:r>
              <a:rPr lang="en-US" dirty="0"/>
              <a:t>circuit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F0998E-696C-7A42-B7D8-6B6E4B7F9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796" y="681316"/>
            <a:ext cx="2828260" cy="487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43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EC51E-B4BF-0A40-87EB-55791D450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IV. Oxygenated &amp; Deoxygenated blood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2CC48-BE57-D24A-B699-2C77BF4C7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dirty="0"/>
              <a:t>In the </a:t>
            </a:r>
            <a:r>
              <a:rPr lang="en-US" b="1" dirty="0"/>
              <a:t>pulmonary </a:t>
            </a:r>
            <a:r>
              <a:rPr lang="en-US" dirty="0"/>
              <a:t>system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b="1" dirty="0"/>
              <a:t>Arteries </a:t>
            </a:r>
            <a:r>
              <a:rPr lang="en-US" sz="2000" dirty="0"/>
              <a:t>carry </a:t>
            </a:r>
            <a:r>
              <a:rPr lang="en-US" sz="2000" b="1" dirty="0"/>
              <a:t>deoxygenated</a:t>
            </a:r>
            <a:r>
              <a:rPr lang="en-US" sz="2000" dirty="0"/>
              <a:t> blood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b="1" dirty="0"/>
              <a:t>Veins </a:t>
            </a:r>
            <a:r>
              <a:rPr lang="en-US" sz="2000" dirty="0"/>
              <a:t>carry </a:t>
            </a:r>
            <a:r>
              <a:rPr lang="en-US" sz="2000" b="1" dirty="0"/>
              <a:t>oxygenated</a:t>
            </a:r>
            <a:r>
              <a:rPr lang="en-US" sz="2000" dirty="0"/>
              <a:t> blood</a:t>
            </a:r>
            <a:endParaRPr lang="en-US" sz="2000" b="1" dirty="0"/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Un the </a:t>
            </a:r>
            <a:r>
              <a:rPr lang="en-US" b="1" dirty="0"/>
              <a:t>systemic</a:t>
            </a:r>
            <a:r>
              <a:rPr lang="en-US" dirty="0"/>
              <a:t> system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b="1" dirty="0"/>
              <a:t>Arteries </a:t>
            </a:r>
            <a:r>
              <a:rPr lang="en-US" sz="2000" dirty="0"/>
              <a:t>carry </a:t>
            </a:r>
            <a:r>
              <a:rPr lang="en-US" sz="2000" b="1" dirty="0"/>
              <a:t>oxygenated</a:t>
            </a:r>
            <a:r>
              <a:rPr lang="en-US" sz="2000" dirty="0"/>
              <a:t> blood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b="1" dirty="0"/>
              <a:t>Veins </a:t>
            </a:r>
            <a:r>
              <a:rPr lang="en-US" sz="2000" dirty="0"/>
              <a:t>carry </a:t>
            </a:r>
            <a:r>
              <a:rPr lang="en-US" sz="2000" b="1" dirty="0"/>
              <a:t>deoxygenated</a:t>
            </a:r>
            <a:r>
              <a:rPr lang="en-US" sz="2000" dirty="0"/>
              <a:t> blood</a:t>
            </a:r>
            <a:endParaRPr lang="en-US" sz="2000" b="1" dirty="0"/>
          </a:p>
        </p:txBody>
      </p:sp>
      <p:pic>
        <p:nvPicPr>
          <p:cNvPr id="6" name="Picture 2" descr="http://t3.gstatic.com/images?q=tbn:ANd9GcQUlPBiLOxfqSkahH-wkCodBxcS-b9r_VyuhvurfJYi6S-4BZlfbQ">
            <a:extLst>
              <a:ext uri="{FF2B5EF4-FFF2-40B4-BE49-F238E27FC236}">
                <a16:creationId xmlns:a16="http://schemas.microsoft.com/office/drawing/2014/main" id="{4FA447FB-4F77-1441-ADC2-84B82E200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487" y="1661745"/>
            <a:ext cx="3507866" cy="47437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846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3F1E0-917C-9A4C-B11A-19B55351D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Significant Vessels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04D63-41A4-2543-B923-53AA28B73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en-US" b="1" dirty="0"/>
              <a:t>Pulmonary </a:t>
            </a:r>
            <a:r>
              <a:rPr lang="en-US" dirty="0"/>
              <a:t>circuit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FA384AD-2365-8343-8A32-B344C24607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715315"/>
              </p:ext>
            </p:extLst>
          </p:nvPr>
        </p:nvGraphicFramePr>
        <p:xfrm>
          <a:off x="1330254" y="2679405"/>
          <a:ext cx="6914628" cy="293458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96486">
                  <a:extLst>
                    <a:ext uri="{9D8B030D-6E8A-4147-A177-3AD203B41FA5}">
                      <a16:colId xmlns:a16="http://schemas.microsoft.com/office/drawing/2014/main" val="1575001183"/>
                    </a:ext>
                  </a:extLst>
                </a:gridCol>
                <a:gridCol w="2659318">
                  <a:extLst>
                    <a:ext uri="{9D8B030D-6E8A-4147-A177-3AD203B41FA5}">
                      <a16:colId xmlns:a16="http://schemas.microsoft.com/office/drawing/2014/main" val="3125388301"/>
                    </a:ext>
                  </a:extLst>
                </a:gridCol>
                <a:gridCol w="3758824">
                  <a:extLst>
                    <a:ext uri="{9D8B030D-6E8A-4147-A177-3AD203B41FA5}">
                      <a16:colId xmlns:a16="http://schemas.microsoft.com/office/drawing/2014/main" val="2422171151"/>
                    </a:ext>
                  </a:extLst>
                </a:gridCol>
              </a:tblGrid>
              <a:tr h="1446790">
                <a:tc>
                  <a:txBody>
                    <a:bodyPr/>
                    <a:lstStyle/>
                    <a:p>
                      <a:r>
                        <a:rPr lang="en-US" sz="2000" b="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Pulmonary Artery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Takes unoxygenated blood from the </a:t>
                      </a:r>
                      <a:r>
                        <a:rPr lang="en-US" sz="2000" b="1" dirty="0"/>
                        <a:t>right ventricle</a:t>
                      </a:r>
                      <a:r>
                        <a:rPr lang="en-US" sz="2000" b="0" dirty="0"/>
                        <a:t> to the </a:t>
                      </a:r>
                      <a:r>
                        <a:rPr lang="en-US" sz="2000" b="1" dirty="0"/>
                        <a:t>lungs</a:t>
                      </a:r>
                      <a:endParaRPr lang="en-US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473484"/>
                  </a:ext>
                </a:extLst>
              </a:tr>
              <a:tr h="1487796">
                <a:tc>
                  <a:txBody>
                    <a:bodyPr/>
                    <a:lstStyle/>
                    <a:p>
                      <a:r>
                        <a:rPr lang="en-US" sz="2000" b="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Pulmonary Vein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Brings oxygenated blood to the </a:t>
                      </a:r>
                      <a:r>
                        <a:rPr lang="en-US" sz="2000" b="1" dirty="0"/>
                        <a:t>left atrium</a:t>
                      </a:r>
                      <a:r>
                        <a:rPr lang="en-US" sz="2000" b="0" dirty="0"/>
                        <a:t> from the </a:t>
                      </a:r>
                      <a:r>
                        <a:rPr lang="en-US" sz="2000" b="1" dirty="0"/>
                        <a:t>lungs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964249"/>
                  </a:ext>
                </a:extLst>
              </a:tr>
            </a:tbl>
          </a:graphicData>
        </a:graphic>
      </p:graphicFrame>
      <p:pic>
        <p:nvPicPr>
          <p:cNvPr id="5" name="Picture 1">
            <a:extLst>
              <a:ext uri="{FF2B5EF4-FFF2-40B4-BE49-F238E27FC236}">
                <a16:creationId xmlns:a16="http://schemas.microsoft.com/office/drawing/2014/main" id="{9D955095-CA12-A34A-8922-D9D5A89C2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061" y="926146"/>
            <a:ext cx="3335595" cy="503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851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562B6-D000-A54C-8246-5FDA08E8A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Systemic circuit – arteries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8E2302E-4FEA-AB45-B38B-16C7F6ADCC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4408693"/>
              </p:ext>
            </p:extLst>
          </p:nvPr>
        </p:nvGraphicFramePr>
        <p:xfrm>
          <a:off x="1069975" y="2120900"/>
          <a:ext cx="10058400" cy="38100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61113">
                  <a:extLst>
                    <a:ext uri="{9D8B030D-6E8A-4147-A177-3AD203B41FA5}">
                      <a16:colId xmlns:a16="http://schemas.microsoft.com/office/drawing/2014/main" val="1422784047"/>
                    </a:ext>
                  </a:extLst>
                </a:gridCol>
                <a:gridCol w="2849526">
                  <a:extLst>
                    <a:ext uri="{9D8B030D-6E8A-4147-A177-3AD203B41FA5}">
                      <a16:colId xmlns:a16="http://schemas.microsoft.com/office/drawing/2014/main" val="2940956056"/>
                    </a:ext>
                  </a:extLst>
                </a:gridCol>
                <a:gridCol w="6747761">
                  <a:extLst>
                    <a:ext uri="{9D8B030D-6E8A-4147-A177-3AD203B41FA5}">
                      <a16:colId xmlns:a16="http://schemas.microsoft.com/office/drawing/2014/main" val="40562532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Aorta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Largest artery. Takes blood to major body regions and </a:t>
                      </a:r>
                      <a:r>
                        <a:rPr lang="en-US" sz="2000" b="1" dirty="0"/>
                        <a:t>organs</a:t>
                      </a:r>
                      <a:r>
                        <a:rPr lang="en-US" sz="2000" b="0" dirty="0"/>
                        <a:t> from the </a:t>
                      </a:r>
                      <a:r>
                        <a:rPr lang="en-US" sz="2000" b="1" dirty="0"/>
                        <a:t>left ventricle</a:t>
                      </a:r>
                    </a:p>
                    <a:p>
                      <a:endParaRPr lang="en-US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806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Carotid Artery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Takes blood to </a:t>
                      </a:r>
                      <a:r>
                        <a:rPr lang="en-US" sz="2000" b="1" dirty="0"/>
                        <a:t>head</a:t>
                      </a:r>
                      <a:r>
                        <a:rPr lang="en-US" sz="2000" b="0" dirty="0"/>
                        <a:t>, </a:t>
                      </a:r>
                      <a:r>
                        <a:rPr lang="en-US" sz="2000" b="1" dirty="0"/>
                        <a:t>subclavian</a:t>
                      </a:r>
                      <a:r>
                        <a:rPr lang="en-US" sz="2000" b="0" dirty="0"/>
                        <a:t> arteries branch off</a:t>
                      </a:r>
                    </a:p>
                    <a:p>
                      <a:endParaRPr lang="en-US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050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Mesenteric Artery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Takes blood to the </a:t>
                      </a:r>
                      <a:r>
                        <a:rPr lang="en-US" sz="2000" b="1" dirty="0"/>
                        <a:t>intestines</a:t>
                      </a:r>
                    </a:p>
                    <a:p>
                      <a:endParaRPr lang="en-US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686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Renal Arteries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Takes blood to the </a:t>
                      </a:r>
                      <a:r>
                        <a:rPr lang="en-US" sz="2000" b="1" dirty="0"/>
                        <a:t>kidneys</a:t>
                      </a:r>
                      <a:r>
                        <a:rPr lang="en-US" sz="2000" b="0" dirty="0"/>
                        <a:t> from the </a:t>
                      </a:r>
                      <a:r>
                        <a:rPr lang="en-US" sz="2000" b="1" dirty="0"/>
                        <a:t>aorta</a:t>
                      </a:r>
                    </a:p>
                    <a:p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822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Iliac Arteries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Takes blood to the </a:t>
                      </a:r>
                      <a:r>
                        <a:rPr lang="en-US" sz="2000" b="1" dirty="0"/>
                        <a:t>legs</a:t>
                      </a:r>
                      <a:r>
                        <a:rPr lang="en-US" sz="2000" b="0" dirty="0"/>
                        <a:t> from the </a:t>
                      </a:r>
                      <a:r>
                        <a:rPr lang="en-US" sz="2000" b="1" dirty="0"/>
                        <a:t>aorta</a:t>
                      </a:r>
                    </a:p>
                    <a:p>
                      <a:endParaRPr lang="en-US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953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5219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E5D1D-F8B1-B340-AC23-53774D25E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III. Systemic circuit – veins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7D763AC-D314-7A46-BFAA-983A4F60B7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39052"/>
              </p:ext>
            </p:extLst>
          </p:nvPr>
        </p:nvGraphicFramePr>
        <p:xfrm>
          <a:off x="1006180" y="1695600"/>
          <a:ext cx="10498247" cy="48158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658837">
                  <a:extLst>
                    <a:ext uri="{9D8B030D-6E8A-4147-A177-3AD203B41FA5}">
                      <a16:colId xmlns:a16="http://schemas.microsoft.com/office/drawing/2014/main" val="3272939751"/>
                    </a:ext>
                  </a:extLst>
                </a:gridCol>
                <a:gridCol w="2162704">
                  <a:extLst>
                    <a:ext uri="{9D8B030D-6E8A-4147-A177-3AD203B41FA5}">
                      <a16:colId xmlns:a16="http://schemas.microsoft.com/office/drawing/2014/main" val="3356285131"/>
                    </a:ext>
                  </a:extLst>
                </a:gridCol>
                <a:gridCol w="7676706">
                  <a:extLst>
                    <a:ext uri="{9D8B030D-6E8A-4147-A177-3AD203B41FA5}">
                      <a16:colId xmlns:a16="http://schemas.microsoft.com/office/drawing/2014/main" val="13737886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Superior or Anterior Vena Cava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Largest Vein</a:t>
                      </a:r>
                    </a:p>
                    <a:p>
                      <a:r>
                        <a:rPr lang="en-US" sz="2000" b="0" dirty="0"/>
                        <a:t>Collects blood from </a:t>
                      </a:r>
                      <a:r>
                        <a:rPr lang="en-US" sz="2000" b="1" dirty="0"/>
                        <a:t>jugular</a:t>
                      </a:r>
                      <a:r>
                        <a:rPr lang="en-US" sz="2000" b="0" dirty="0"/>
                        <a:t> (head) and </a:t>
                      </a:r>
                      <a:r>
                        <a:rPr lang="en-US" sz="2000" b="1" dirty="0"/>
                        <a:t>subclavian</a:t>
                      </a:r>
                      <a:r>
                        <a:rPr lang="en-US" sz="2000" b="0" dirty="0"/>
                        <a:t> (arms) veins </a:t>
                      </a:r>
                    </a:p>
                    <a:p>
                      <a:r>
                        <a:rPr lang="en-US" sz="2000" b="0" dirty="0"/>
                        <a:t>Blood enters </a:t>
                      </a:r>
                      <a:r>
                        <a:rPr lang="en-US" sz="2000" b="1" dirty="0"/>
                        <a:t>right atrium</a:t>
                      </a:r>
                      <a:endParaRPr lang="en-US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98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Inferior or Posterior Vena Cava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Largest Vein</a:t>
                      </a:r>
                    </a:p>
                    <a:p>
                      <a:r>
                        <a:rPr lang="en-US" sz="2000" b="0" dirty="0"/>
                        <a:t>Collects blood from </a:t>
                      </a:r>
                      <a:r>
                        <a:rPr lang="en-US" sz="2000" b="1" dirty="0"/>
                        <a:t>lower</a:t>
                      </a:r>
                      <a:r>
                        <a:rPr lang="en-US" sz="2000" b="0" dirty="0"/>
                        <a:t> body</a:t>
                      </a:r>
                    </a:p>
                    <a:p>
                      <a:r>
                        <a:rPr lang="en-US" sz="2000" b="0" dirty="0"/>
                        <a:t>Blood enters </a:t>
                      </a:r>
                      <a:r>
                        <a:rPr lang="en-US" sz="2000" b="1" dirty="0"/>
                        <a:t>right atrium</a:t>
                      </a:r>
                      <a:endParaRPr lang="en-US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9958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Renal Vein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Returns blood from the </a:t>
                      </a:r>
                      <a:r>
                        <a:rPr lang="en-US" sz="2000" b="1" dirty="0"/>
                        <a:t>kidneys</a:t>
                      </a:r>
                      <a:r>
                        <a:rPr lang="en-US" sz="2000" b="0" dirty="0"/>
                        <a:t> to </a:t>
                      </a:r>
                      <a:r>
                        <a:rPr lang="en-US" sz="2000" b="1" dirty="0"/>
                        <a:t>posterior vena cava</a:t>
                      </a:r>
                      <a:endParaRPr lang="en-US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333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Hepatic Portal Vein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Connects the blood vessels of </a:t>
                      </a:r>
                      <a:r>
                        <a:rPr lang="en-US" sz="2000" b="1" dirty="0"/>
                        <a:t>villi</a:t>
                      </a:r>
                      <a:r>
                        <a:rPr lang="en-US" sz="2000" b="0" dirty="0"/>
                        <a:t> to the </a:t>
                      </a:r>
                      <a:r>
                        <a:rPr lang="en-US" sz="2000" b="1" dirty="0"/>
                        <a:t>liver</a:t>
                      </a:r>
                      <a:r>
                        <a:rPr lang="en-US" sz="2000" b="0" dirty="0"/>
                        <a:t>, carries nutrient rich blood to lover for processing </a:t>
                      </a:r>
                    </a:p>
                    <a:p>
                      <a:r>
                        <a:rPr lang="en-US" sz="2000" b="0" dirty="0"/>
                        <a:t>* </a:t>
                      </a:r>
                      <a:r>
                        <a:rPr lang="en-US" sz="2000" b="1" dirty="0"/>
                        <a:t>Portal</a:t>
                      </a:r>
                      <a:r>
                        <a:rPr lang="en-US" sz="2000" b="0" dirty="0"/>
                        <a:t> system is a vascular system that begins and ends in </a:t>
                      </a:r>
                      <a:r>
                        <a:rPr lang="en-US" sz="2000" b="1" dirty="0"/>
                        <a:t>capillaries</a:t>
                      </a:r>
                      <a:endParaRPr lang="en-US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068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Hepatic Vein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Returns blood from the </a:t>
                      </a:r>
                      <a:r>
                        <a:rPr lang="en-US" sz="2000" b="1" dirty="0"/>
                        <a:t>liver</a:t>
                      </a:r>
                      <a:r>
                        <a:rPr lang="en-US" sz="2000" b="0" dirty="0"/>
                        <a:t> to </a:t>
                      </a:r>
                      <a:r>
                        <a:rPr lang="en-US" sz="2000" b="1" dirty="0"/>
                        <a:t>posterior vena cava</a:t>
                      </a:r>
                      <a:endParaRPr lang="en-US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532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Iliac Veins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Returns blood from the </a:t>
                      </a:r>
                      <a:r>
                        <a:rPr lang="en-US" sz="2000" b="1" dirty="0"/>
                        <a:t>legs</a:t>
                      </a:r>
                      <a:r>
                        <a:rPr lang="en-US" sz="2000" b="0" dirty="0"/>
                        <a:t> to </a:t>
                      </a:r>
                      <a:r>
                        <a:rPr lang="en-US" sz="2000" b="1" dirty="0"/>
                        <a:t>posterior vena cava</a:t>
                      </a:r>
                      <a:endParaRPr lang="en-US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371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6914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71E15-63F5-C34D-AF07-9DB0CAEB5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IV. Chambers of the </a:t>
            </a:r>
            <a:r>
              <a:rPr lang="en-US" dirty="0" err="1"/>
              <a:t>HEARt</a:t>
            </a:r>
            <a:endParaRPr lang="en-US" dirty="0"/>
          </a:p>
        </p:txBody>
      </p:sp>
      <p:pic>
        <p:nvPicPr>
          <p:cNvPr id="4" name="Picture 7" descr="http://visual.merriam-webster.com/images/human-being/anatomy/blood-circulation/heart.jpg">
            <a:extLst>
              <a:ext uri="{FF2B5EF4-FFF2-40B4-BE49-F238E27FC236}">
                <a16:creationId xmlns:a16="http://schemas.microsoft.com/office/drawing/2014/main" id="{995E223E-68D9-8545-A9B4-2F22F2CCED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" t="9912" r="1494"/>
          <a:stretch/>
        </p:blipFill>
        <p:spPr bwMode="auto">
          <a:xfrm>
            <a:off x="2041451" y="1810053"/>
            <a:ext cx="7612912" cy="50479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816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19CD463-0F54-0448-A11A-EE984CFCD9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1411552"/>
              </p:ext>
            </p:extLst>
          </p:nvPr>
        </p:nvGraphicFramePr>
        <p:xfrm>
          <a:off x="814794" y="989419"/>
          <a:ext cx="5777393" cy="528379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25929">
                  <a:extLst>
                    <a:ext uri="{9D8B030D-6E8A-4147-A177-3AD203B41FA5}">
                      <a16:colId xmlns:a16="http://schemas.microsoft.com/office/drawing/2014/main" val="1625955573"/>
                    </a:ext>
                  </a:extLst>
                </a:gridCol>
                <a:gridCol w="1581212">
                  <a:extLst>
                    <a:ext uri="{9D8B030D-6E8A-4147-A177-3AD203B41FA5}">
                      <a16:colId xmlns:a16="http://schemas.microsoft.com/office/drawing/2014/main" val="968630284"/>
                    </a:ext>
                  </a:extLst>
                </a:gridCol>
                <a:gridCol w="3870252">
                  <a:extLst>
                    <a:ext uri="{9D8B030D-6E8A-4147-A177-3AD203B41FA5}">
                      <a16:colId xmlns:a16="http://schemas.microsoft.com/office/drawing/2014/main" val="1068100849"/>
                    </a:ext>
                  </a:extLst>
                </a:gridCol>
              </a:tblGrid>
              <a:tr h="1320948">
                <a:tc>
                  <a:txBody>
                    <a:bodyPr/>
                    <a:lstStyle/>
                    <a:p>
                      <a:r>
                        <a:rPr lang="en-US" sz="2000" b="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Right Atrium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Pumps blood into </a:t>
                      </a:r>
                      <a:r>
                        <a:rPr lang="en-US" sz="2000" b="1" dirty="0"/>
                        <a:t>right ventricle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541707"/>
                  </a:ext>
                </a:extLst>
              </a:tr>
              <a:tr h="1320948">
                <a:tc>
                  <a:txBody>
                    <a:bodyPr/>
                    <a:lstStyle/>
                    <a:p>
                      <a:r>
                        <a:rPr lang="en-US" sz="2000" b="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Right Ventricle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Pumps deoxygenated blood to </a:t>
                      </a:r>
                      <a:r>
                        <a:rPr lang="en-US" sz="2000" b="1" dirty="0"/>
                        <a:t>lungs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854756"/>
                  </a:ext>
                </a:extLst>
              </a:tr>
              <a:tr h="1320948">
                <a:tc>
                  <a:txBody>
                    <a:bodyPr/>
                    <a:lstStyle/>
                    <a:p>
                      <a:r>
                        <a:rPr lang="en-US" sz="2000" b="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Left Atrium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Pumps blood into </a:t>
                      </a:r>
                      <a:r>
                        <a:rPr lang="en-US" sz="2000" b="1" dirty="0"/>
                        <a:t>left ventricle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135101"/>
                  </a:ext>
                </a:extLst>
              </a:tr>
              <a:tr h="1320948">
                <a:tc>
                  <a:txBody>
                    <a:bodyPr/>
                    <a:lstStyle/>
                    <a:p>
                      <a:r>
                        <a:rPr lang="en-US" sz="2000" b="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Left Ventricle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Pumps oxygenated blood into the </a:t>
                      </a:r>
                      <a:r>
                        <a:rPr lang="en-US" sz="2000" b="1" dirty="0"/>
                        <a:t>aorta</a:t>
                      </a:r>
                    </a:p>
                    <a:p>
                      <a:endParaRPr lang="en-US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50090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C4C1E65-D0BB-064A-B5AE-3ACE26D0E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2489" y="0"/>
            <a:ext cx="5372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57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D9920-34F4-8647-93F7-BF194C1EE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Circulatory System!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9FE84-80E6-D745-9744-4AA052D72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dirty="0"/>
              <a:t>Function of the Circulatory System: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/>
              <a:t>Bring </a:t>
            </a:r>
            <a:r>
              <a:rPr lang="en-US" sz="2000" b="1" dirty="0"/>
              <a:t>nutrients</a:t>
            </a:r>
            <a:r>
              <a:rPr lang="en-US" sz="2000" dirty="0"/>
              <a:t> to the cells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/>
              <a:t>Take </a:t>
            </a:r>
            <a:r>
              <a:rPr lang="en-US" sz="2000" b="1" dirty="0"/>
              <a:t>wastes</a:t>
            </a:r>
            <a:r>
              <a:rPr lang="en-US" sz="2000" dirty="0"/>
              <a:t> away from the cells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43D3131-A825-5D4B-A4A6-22225DF30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006" y="1816077"/>
            <a:ext cx="4002242" cy="4661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045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95C3E-8C31-6B42-AA47-1370A12A2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of a blood cell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C3F7E-B072-D941-899E-933FA0A7B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5394747" cy="405079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You should also be able to describe the flow of blood around the body through any major organ!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50BA89A-8AC7-1C46-A1EC-99D599D3A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939" y="2093976"/>
            <a:ext cx="4049455" cy="3033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21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E0C5C-089C-AC44-9CF1-C95EBE74A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Path of blood to kidneys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1094D-6F26-9640-AC5B-AE816D20A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4884385" cy="4050792"/>
          </a:xfrm>
        </p:spPr>
        <p:txBody>
          <a:bodyPr/>
          <a:lstStyle/>
          <a:p>
            <a:r>
              <a:rPr lang="en-US" dirty="0"/>
              <a:t>Left ventricle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aorta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renal artery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renal arterioles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capillaries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venules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renal vein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inferior vena cava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right atrium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C1C6DF-BC40-7940-BE9D-E9A232D59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233" y="1829866"/>
            <a:ext cx="5215385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361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F7EA6-200C-2043-BA2C-CB4A3033B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Path of blood to the intestine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060C4-9C0A-B94A-B152-63CD0215F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4984647" cy="4050792"/>
          </a:xfrm>
        </p:spPr>
        <p:txBody>
          <a:bodyPr/>
          <a:lstStyle/>
          <a:p>
            <a:r>
              <a:rPr lang="en-US" dirty="0"/>
              <a:t>Left ventricle </a:t>
            </a:r>
            <a:r>
              <a:rPr lang="en-US" dirty="0">
                <a:sym typeface="Wingdings" pitchFamily="2" charset="2"/>
              </a:rPr>
              <a:t> aorta  mesenteric artery  mesenteric capillaries  hepatic portal vein  hepatic capillaries  hepatic vein  inferior vena cava  right atrium </a:t>
            </a:r>
            <a:endParaRPr lang="en-US" dirty="0"/>
          </a:p>
        </p:txBody>
      </p:sp>
      <p:pic>
        <p:nvPicPr>
          <p:cNvPr id="4" name="Picture 2" descr="http://images.tutorvista.com/content/transportation/circulatory-path-of-blood.jpeg">
            <a:extLst>
              <a:ext uri="{FF2B5EF4-FFF2-40B4-BE49-F238E27FC236}">
                <a16:creationId xmlns:a16="http://schemas.microsoft.com/office/drawing/2014/main" id="{0AD63B18-560F-0D43-9B3D-58F96F20D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495" y="1743737"/>
            <a:ext cx="5180077" cy="48729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577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884D-E700-5D42-B1DF-168F7307F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types OF BLOOD VESSELS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CD8CC-7418-9F46-9FE3-D1D88D536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dirty="0"/>
              <a:t>Arteries and Arterioles</a:t>
            </a:r>
          </a:p>
          <a:p>
            <a:pPr marL="788670" lvl="1" indent="-514350">
              <a:buFont typeface="+mj-lt"/>
              <a:buAutoNum type="alphaUcPeriod"/>
            </a:pPr>
            <a:r>
              <a:rPr lang="en-US" sz="2000" dirty="0"/>
              <a:t>Carry blood </a:t>
            </a:r>
            <a:r>
              <a:rPr lang="en-US" sz="2000" b="1" dirty="0"/>
              <a:t>away</a:t>
            </a:r>
            <a:r>
              <a:rPr lang="en-US" sz="2000" dirty="0"/>
              <a:t> from the </a:t>
            </a:r>
            <a:r>
              <a:rPr lang="en-US" sz="2000" b="1" dirty="0"/>
              <a:t>heart</a:t>
            </a:r>
            <a:r>
              <a:rPr lang="en-US" sz="2000" dirty="0"/>
              <a:t> to the </a:t>
            </a:r>
            <a:r>
              <a:rPr lang="en-US" sz="2000" b="1" dirty="0"/>
              <a:t>tissues</a:t>
            </a:r>
          </a:p>
          <a:p>
            <a:pPr marL="788670" lvl="1" indent="-514350">
              <a:buFont typeface="+mj-lt"/>
              <a:buAutoNum type="alphaUcPeriod"/>
            </a:pPr>
            <a:r>
              <a:rPr lang="en-US" sz="2000" b="1" dirty="0"/>
              <a:t>Arteries</a:t>
            </a:r>
            <a:endParaRPr lang="en-US" sz="2000" dirty="0"/>
          </a:p>
          <a:p>
            <a:pPr marL="1062990" lvl="2" indent="-514350">
              <a:buFont typeface="+mj-lt"/>
              <a:buAutoNum type="arabicPeriod"/>
            </a:pPr>
            <a:r>
              <a:rPr lang="en-US" sz="2000" b="1" dirty="0"/>
              <a:t>Large</a:t>
            </a:r>
            <a:r>
              <a:rPr lang="en-US" sz="2000" dirty="0"/>
              <a:t>, carry blood </a:t>
            </a:r>
            <a:r>
              <a:rPr lang="en-US" sz="2000" b="1" dirty="0"/>
              <a:t>away</a:t>
            </a:r>
            <a:r>
              <a:rPr lang="en-US" sz="2000" dirty="0"/>
              <a:t> from the </a:t>
            </a:r>
            <a:r>
              <a:rPr lang="en-US" sz="2000" b="1" dirty="0"/>
              <a:t>heart</a:t>
            </a:r>
            <a:endParaRPr lang="en-US" sz="2000" dirty="0"/>
          </a:p>
          <a:p>
            <a:pPr marL="1062990" lvl="2" indent="-514350">
              <a:buFont typeface="+mj-lt"/>
              <a:buAutoNum type="arabicPeriod"/>
            </a:pPr>
            <a:r>
              <a:rPr lang="en-US" sz="2000" dirty="0"/>
              <a:t>Thick </a:t>
            </a:r>
            <a:r>
              <a:rPr lang="en-US" sz="2000" b="1" dirty="0"/>
              <a:t>elastic</a:t>
            </a:r>
            <a:r>
              <a:rPr lang="en-US" sz="2000" dirty="0"/>
              <a:t> walls to allow for it to stretch</a:t>
            </a:r>
          </a:p>
          <a:p>
            <a:pPr marL="1062990" lvl="2" indent="-514350">
              <a:buFont typeface="+mj-lt"/>
              <a:buAutoNum type="arabicPeriod"/>
            </a:pPr>
            <a:r>
              <a:rPr lang="en-US" sz="2000" dirty="0"/>
              <a:t>Surrounded by </a:t>
            </a:r>
            <a:r>
              <a:rPr lang="en-US" sz="2000" b="1" dirty="0"/>
              <a:t>smooth</a:t>
            </a:r>
            <a:r>
              <a:rPr lang="en-US" sz="2000" dirty="0"/>
              <a:t> muscle to control the diameter of the artery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63DBF3-1A43-CF48-B8E9-C0D08BD87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477" y="4253129"/>
            <a:ext cx="5873897" cy="218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57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82691-7466-FC49-B364-92C0639D3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Artery structure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5C43461-739C-654E-AB7A-B11677AA00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558" y="2093976"/>
            <a:ext cx="4082304" cy="405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A0F5FD-142F-CF4A-99EF-9EC24D4884AF}"/>
              </a:ext>
            </a:extLst>
          </p:cNvPr>
          <p:cNvSpPr txBox="1"/>
          <p:nvPr/>
        </p:nvSpPr>
        <p:spPr>
          <a:xfrm>
            <a:off x="6099048" y="2093976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Animation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714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B6728-A439-264F-87D1-679116FF9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EB204-4303-CE4C-9DB3-A07521B44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3"/>
            </a:pPr>
            <a:r>
              <a:rPr lang="en-US" b="1" dirty="0"/>
              <a:t>Arterioles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/>
              <a:t>Arteries branch into </a:t>
            </a:r>
            <a:r>
              <a:rPr lang="en-US" sz="2000" b="1" dirty="0"/>
              <a:t>arterioles</a:t>
            </a:r>
            <a:endParaRPr lang="en-US" sz="2000" dirty="0"/>
          </a:p>
          <a:p>
            <a:pPr marL="731520" lvl="1" indent="-457200">
              <a:buFont typeface="+mj-lt"/>
              <a:buAutoNum type="arabicPeriod"/>
            </a:pPr>
            <a:r>
              <a:rPr lang="en-US" sz="2000" dirty="0"/>
              <a:t>About </a:t>
            </a:r>
            <a:r>
              <a:rPr lang="en-US" sz="2000" b="1" dirty="0"/>
              <a:t>0.2 mm </a:t>
            </a:r>
            <a:r>
              <a:rPr lang="en-US" sz="2000" dirty="0"/>
              <a:t>in diameter or smaller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/>
              <a:t>Mostly </a:t>
            </a:r>
            <a:r>
              <a:rPr lang="en-US" sz="2000" b="1" dirty="0"/>
              <a:t>smooth</a:t>
            </a:r>
            <a:r>
              <a:rPr lang="en-US" sz="2000" dirty="0"/>
              <a:t> muscle to allow for more control of the arteriole.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FEE498-8B35-4349-9D45-E80F62D8B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477" y="4253129"/>
            <a:ext cx="5873897" cy="218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84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6264A-1516-164E-92FC-BCAFB66D9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A9342-2B02-9043-80CD-03CF6CDB8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romanUcPeriod" startAt="2"/>
            </a:pPr>
            <a:r>
              <a:rPr lang="en-US" dirty="0"/>
              <a:t>Capillaries</a:t>
            </a:r>
          </a:p>
          <a:p>
            <a:pPr marL="788670" lvl="1" indent="-514350">
              <a:buFont typeface="+mj-lt"/>
              <a:buAutoNum type="alphaUcPeriod"/>
            </a:pPr>
            <a:r>
              <a:rPr lang="en-US" sz="2000" dirty="0"/>
              <a:t>Capillaries connect the </a:t>
            </a:r>
            <a:r>
              <a:rPr lang="en-US" sz="2000" b="1" dirty="0"/>
              <a:t>arterioles</a:t>
            </a:r>
            <a:r>
              <a:rPr lang="en-US" sz="2000" dirty="0"/>
              <a:t> to </a:t>
            </a:r>
            <a:r>
              <a:rPr lang="en-US" sz="2000" b="1" dirty="0"/>
              <a:t>venules</a:t>
            </a:r>
            <a:r>
              <a:rPr lang="en-US" sz="2000" dirty="0"/>
              <a:t>, and exchange material with the </a:t>
            </a:r>
            <a:r>
              <a:rPr lang="en-US" sz="2000" b="1" dirty="0"/>
              <a:t>tissue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64C1B5D-E6B2-BD46-A1F6-930458C9F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52" y="3111490"/>
            <a:ext cx="4699992" cy="352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684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39CBA-4810-AA4F-B344-3D5B15BC4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00ED1-BA81-D447-9446-6D17ECF1A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dirty="0"/>
              <a:t>Arterioles</a:t>
            </a:r>
            <a:r>
              <a:rPr lang="en-US" dirty="0"/>
              <a:t> branch into small vessels called </a:t>
            </a:r>
            <a:r>
              <a:rPr lang="en-US" b="1" dirty="0"/>
              <a:t>capillaries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Capillaries are very narrow, </a:t>
            </a:r>
            <a:r>
              <a:rPr lang="en-US" b="1" dirty="0"/>
              <a:t>microscopic</a:t>
            </a:r>
            <a:r>
              <a:rPr lang="en-US" dirty="0"/>
              <a:t> tubes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walls of these tubes are </a:t>
            </a:r>
            <a:r>
              <a:rPr lang="en-US" b="1" dirty="0"/>
              <a:t>one</a:t>
            </a:r>
            <a:r>
              <a:rPr lang="en-US" dirty="0"/>
              <a:t> cell layer thick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Gases</a:t>
            </a:r>
            <a:r>
              <a:rPr lang="en-US" dirty="0"/>
              <a:t> and </a:t>
            </a:r>
            <a:r>
              <a:rPr lang="en-US" b="1" dirty="0"/>
              <a:t>small</a:t>
            </a:r>
            <a:r>
              <a:rPr lang="en-US" dirty="0"/>
              <a:t> molecules like </a:t>
            </a:r>
            <a:r>
              <a:rPr lang="en-US" b="1" dirty="0"/>
              <a:t>glucose</a:t>
            </a:r>
            <a:r>
              <a:rPr lang="en-US" dirty="0"/>
              <a:t> exchange across the walls of the capillaries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 a capillary bed some, many or most of these </a:t>
            </a:r>
            <a:r>
              <a:rPr lang="en-US" b="1" dirty="0"/>
              <a:t>sphincter</a:t>
            </a:r>
            <a:r>
              <a:rPr lang="en-US" dirty="0"/>
              <a:t> muscles may be closed off so that </a:t>
            </a:r>
            <a:r>
              <a:rPr lang="en-US" b="1" dirty="0"/>
              <a:t>less</a:t>
            </a:r>
            <a:r>
              <a:rPr lang="en-US" dirty="0"/>
              <a:t> or </a:t>
            </a:r>
            <a:r>
              <a:rPr lang="en-US" b="1" dirty="0"/>
              <a:t>more</a:t>
            </a:r>
            <a:r>
              <a:rPr lang="en-US" dirty="0"/>
              <a:t> blood flows to that area, as needed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sz="2000" dirty="0"/>
              <a:t>Ex. More blood to </a:t>
            </a:r>
            <a:r>
              <a:rPr lang="en-US" sz="2000" b="1" dirty="0"/>
              <a:t>muscles</a:t>
            </a:r>
            <a:r>
              <a:rPr lang="en-US" sz="2000" dirty="0"/>
              <a:t> when they are </a:t>
            </a:r>
            <a:r>
              <a:rPr lang="en-US" sz="2000" b="1" dirty="0"/>
              <a:t>working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sz="2000" dirty="0"/>
              <a:t>Ex. Less blood flowing to the surface of the </a:t>
            </a:r>
            <a:r>
              <a:rPr lang="en-US" sz="2000" b="1" dirty="0"/>
              <a:t>skin</a:t>
            </a:r>
            <a:r>
              <a:rPr lang="en-US" sz="2000" dirty="0"/>
              <a:t> during </a:t>
            </a:r>
            <a:r>
              <a:rPr lang="en-US" sz="2000" b="1" dirty="0"/>
              <a:t>hyperthermia</a:t>
            </a:r>
          </a:p>
        </p:txBody>
      </p:sp>
      <p:pic>
        <p:nvPicPr>
          <p:cNvPr id="4" name="Picture 2" descr="http://t3.gstatic.com/images?q=tbn:ANd9GcQonA2ZYd3eYq2ciMHZw4NJCfvrJ61FVo_dpzQmBA6eMNyv3bhD">
            <a:extLst>
              <a:ext uri="{FF2B5EF4-FFF2-40B4-BE49-F238E27FC236}">
                <a16:creationId xmlns:a16="http://schemas.microsoft.com/office/drawing/2014/main" id="{B635EF92-DA96-ED45-9280-069D194B4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523" y="0"/>
            <a:ext cx="4097078" cy="24667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151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4AAD7-407A-9147-A0A4-2B236B21D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75906-A94A-4843-9BA5-7F132767F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romanUcPeriod" startAt="3"/>
            </a:pPr>
            <a:r>
              <a:rPr lang="en-US" dirty="0"/>
              <a:t>Veins and venules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CD8AAAC-7B1D-9547-8732-6744961A9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129" y="2121408"/>
            <a:ext cx="6048672" cy="441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366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DDFA2-0527-9047-8D06-D5D3F7CE2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67AE3-29AB-C747-BB80-A9FD6266F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05079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dirty="0"/>
              <a:t>Carry blood </a:t>
            </a:r>
            <a:r>
              <a:rPr lang="en-US" b="1" dirty="0"/>
              <a:t>from</a:t>
            </a:r>
            <a:r>
              <a:rPr lang="en-US" dirty="0"/>
              <a:t> the </a:t>
            </a:r>
            <a:r>
              <a:rPr lang="en-US" b="1" dirty="0"/>
              <a:t>tissues</a:t>
            </a:r>
            <a:r>
              <a:rPr lang="en-US" dirty="0"/>
              <a:t> to the </a:t>
            </a:r>
            <a:r>
              <a:rPr lang="en-US" b="1" dirty="0"/>
              <a:t>heart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1" dirty="0"/>
              <a:t>Veins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/>
              <a:t>Walls are </a:t>
            </a:r>
            <a:r>
              <a:rPr lang="en-US" sz="2000" b="1" dirty="0"/>
              <a:t>thinner</a:t>
            </a:r>
            <a:r>
              <a:rPr lang="en-US" sz="2000" dirty="0"/>
              <a:t> than arterial walls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/>
              <a:t>Veins have </a:t>
            </a:r>
            <a:r>
              <a:rPr lang="en-US" sz="2000" b="1" dirty="0"/>
              <a:t>valves</a:t>
            </a:r>
            <a:r>
              <a:rPr lang="en-US" sz="2000" dirty="0"/>
              <a:t> which allow blood to flow only toward the </a:t>
            </a:r>
            <a:r>
              <a:rPr lang="en-US" sz="2000" b="1" dirty="0"/>
              <a:t>heart</a:t>
            </a:r>
            <a:r>
              <a:rPr lang="en-US" sz="2000" dirty="0"/>
              <a:t> when they are open and prevent the backward flow of blood when they are closed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/>
              <a:t>Act as a </a:t>
            </a:r>
            <a:r>
              <a:rPr lang="en-US" sz="2000" b="1" dirty="0"/>
              <a:t>blood reservoir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1" dirty="0"/>
              <a:t>Venules</a:t>
            </a:r>
            <a:r>
              <a:rPr lang="en-US" dirty="0"/>
              <a:t> 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b="1" dirty="0"/>
              <a:t>Venules</a:t>
            </a:r>
            <a:r>
              <a:rPr lang="en-US" sz="2000" dirty="0"/>
              <a:t> join together to form veins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/>
              <a:t>Drain the blood from </a:t>
            </a:r>
            <a:r>
              <a:rPr lang="en-US" sz="2000" b="1" dirty="0"/>
              <a:t>capillaries</a:t>
            </a:r>
            <a:r>
              <a:rPr lang="en-US" sz="2000" dirty="0"/>
              <a:t> and then join to form a </a:t>
            </a:r>
            <a:r>
              <a:rPr lang="en-US" sz="2000" b="1" dirty="0"/>
              <a:t>vein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5E1ECA-C116-9B46-8CC5-0E5B3CA6C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281" y="0"/>
            <a:ext cx="5624694" cy="209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215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{6274D830-CD3C-E549-9B20-58B77FB22E76}tf10001070</Template>
  <TotalTime>1651</TotalTime>
  <Words>921</Words>
  <Application>Microsoft Macintosh PowerPoint</Application>
  <PresentationFormat>Widescreen</PresentationFormat>
  <Paragraphs>142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Calibri</vt:lpstr>
      <vt:lpstr>Rockwell</vt:lpstr>
      <vt:lpstr>Rockwell Condensed</vt:lpstr>
      <vt:lpstr>Rockwell Extra Bold</vt:lpstr>
      <vt:lpstr>Wingdings</vt:lpstr>
      <vt:lpstr>Wood Type</vt:lpstr>
      <vt:lpstr>The Circulatory System</vt:lpstr>
      <vt:lpstr>The Circulatory System!</vt:lpstr>
      <vt:lpstr>5 types OF BLOOD VESSELS</vt:lpstr>
      <vt:lpstr>Artery structure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Pulmonary &amp; Systemic Circulation </vt:lpstr>
      <vt:lpstr>II. Pulmonary Circuit</vt:lpstr>
      <vt:lpstr>III. The Systemic circuit</vt:lpstr>
      <vt:lpstr>IV. Oxygenated &amp; Deoxygenated blood</vt:lpstr>
      <vt:lpstr>Significant Vessels</vt:lpstr>
      <vt:lpstr>Systemic circuit – arteries </vt:lpstr>
      <vt:lpstr>III. Systemic circuit – veins </vt:lpstr>
      <vt:lpstr>IV. Chambers of the HEARt</vt:lpstr>
      <vt:lpstr>PowerPoint Presentation</vt:lpstr>
      <vt:lpstr>Path of a blood cell</vt:lpstr>
      <vt:lpstr>2. Path of blood to kidneys</vt:lpstr>
      <vt:lpstr>2. Path of blood to the intestine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Circulatory System</dc:title>
  <dc:creator>Microsoft Office User</dc:creator>
  <cp:lastModifiedBy>Microsoft Office User</cp:lastModifiedBy>
  <cp:revision>46</cp:revision>
  <dcterms:created xsi:type="dcterms:W3CDTF">2019-02-25T03:18:46Z</dcterms:created>
  <dcterms:modified xsi:type="dcterms:W3CDTF">2020-03-10T16:00:25Z</dcterms:modified>
</cp:coreProperties>
</file>