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7"/>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2" r:id="rId16"/>
    <p:sldId id="274" r:id="rId17"/>
    <p:sldId id="275" r:id="rId18"/>
    <p:sldId id="276" r:id="rId19"/>
    <p:sldId id="277" r:id="rId20"/>
    <p:sldId id="278" r:id="rId21"/>
    <p:sldId id="280" r:id="rId22"/>
    <p:sldId id="282" r:id="rId23"/>
    <p:sldId id="283" r:id="rId24"/>
    <p:sldId id="284" r:id="rId25"/>
    <p:sldId id="287" r:id="rId26"/>
    <p:sldId id="288" r:id="rId27"/>
    <p:sldId id="289" r:id="rId28"/>
    <p:sldId id="290" r:id="rId29"/>
    <p:sldId id="291" r:id="rId30"/>
    <p:sldId id="292" r:id="rId31"/>
    <p:sldId id="293" r:id="rId32"/>
    <p:sldId id="294" r:id="rId33"/>
    <p:sldId id="295" r:id="rId34"/>
    <p:sldId id="296" r:id="rId35"/>
    <p:sldId id="298" r:id="rId36"/>
    <p:sldId id="299"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5" r:id="rId51"/>
    <p:sldId id="314" r:id="rId52"/>
    <p:sldId id="316" r:id="rId53"/>
    <p:sldId id="317" r:id="rId54"/>
    <p:sldId id="318" r:id="rId55"/>
    <p:sldId id="319" r:id="rId56"/>
    <p:sldId id="320" r:id="rId57"/>
    <p:sldId id="321" r:id="rId58"/>
    <p:sldId id="323" r:id="rId59"/>
    <p:sldId id="324" r:id="rId60"/>
    <p:sldId id="325" r:id="rId61"/>
    <p:sldId id="322" r:id="rId62"/>
    <p:sldId id="327" r:id="rId63"/>
    <p:sldId id="328" r:id="rId64"/>
    <p:sldId id="329" r:id="rId65"/>
    <p:sldId id="326" r:id="rId66"/>
    <p:sldId id="330" r:id="rId67"/>
    <p:sldId id="332" r:id="rId68"/>
    <p:sldId id="331" r:id="rId69"/>
    <p:sldId id="333" r:id="rId70"/>
    <p:sldId id="334" r:id="rId71"/>
    <p:sldId id="336" r:id="rId72"/>
    <p:sldId id="335" r:id="rId73"/>
    <p:sldId id="337" r:id="rId74"/>
    <p:sldId id="338" r:id="rId75"/>
    <p:sldId id="339" r:id="rId76"/>
    <p:sldId id="340" r:id="rId77"/>
    <p:sldId id="376" r:id="rId78"/>
    <p:sldId id="341" r:id="rId79"/>
    <p:sldId id="377" r:id="rId80"/>
    <p:sldId id="378" r:id="rId81"/>
    <p:sldId id="342" r:id="rId82"/>
    <p:sldId id="379" r:id="rId83"/>
    <p:sldId id="343" r:id="rId84"/>
    <p:sldId id="344" r:id="rId85"/>
    <p:sldId id="345" r:id="rId86"/>
    <p:sldId id="346" r:id="rId87"/>
    <p:sldId id="347" r:id="rId88"/>
    <p:sldId id="348" r:id="rId89"/>
    <p:sldId id="353" r:id="rId90"/>
    <p:sldId id="349" r:id="rId91"/>
    <p:sldId id="350" r:id="rId92"/>
    <p:sldId id="351" r:id="rId93"/>
    <p:sldId id="352" r:id="rId94"/>
    <p:sldId id="354" r:id="rId95"/>
    <p:sldId id="356" r:id="rId96"/>
    <p:sldId id="355"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rbel" charset="0"/>
        <a:ea typeface="ＭＳ Ｐゴシック" charset="-128"/>
        <a:cs typeface="+mn-cs"/>
      </a:defRPr>
    </a:lvl1pPr>
    <a:lvl2pPr marL="457200" algn="l" rtl="0" fontAlgn="base">
      <a:spcBef>
        <a:spcPct val="0"/>
      </a:spcBef>
      <a:spcAft>
        <a:spcPct val="0"/>
      </a:spcAft>
      <a:defRPr kern="1200">
        <a:solidFill>
          <a:schemeClr val="tx1"/>
        </a:solidFill>
        <a:latin typeface="Corbel" charset="0"/>
        <a:ea typeface="ＭＳ Ｐゴシック" charset="-128"/>
        <a:cs typeface="+mn-cs"/>
      </a:defRPr>
    </a:lvl2pPr>
    <a:lvl3pPr marL="914400" algn="l" rtl="0" fontAlgn="base">
      <a:spcBef>
        <a:spcPct val="0"/>
      </a:spcBef>
      <a:spcAft>
        <a:spcPct val="0"/>
      </a:spcAft>
      <a:defRPr kern="1200">
        <a:solidFill>
          <a:schemeClr val="tx1"/>
        </a:solidFill>
        <a:latin typeface="Corbel" charset="0"/>
        <a:ea typeface="ＭＳ Ｐゴシック" charset="-128"/>
        <a:cs typeface="+mn-cs"/>
      </a:defRPr>
    </a:lvl3pPr>
    <a:lvl4pPr marL="1371600" algn="l" rtl="0" fontAlgn="base">
      <a:spcBef>
        <a:spcPct val="0"/>
      </a:spcBef>
      <a:spcAft>
        <a:spcPct val="0"/>
      </a:spcAft>
      <a:defRPr kern="1200">
        <a:solidFill>
          <a:schemeClr val="tx1"/>
        </a:solidFill>
        <a:latin typeface="Corbel" charset="0"/>
        <a:ea typeface="ＭＳ Ｐゴシック" charset="-128"/>
        <a:cs typeface="+mn-cs"/>
      </a:defRPr>
    </a:lvl4pPr>
    <a:lvl5pPr marL="1828800" algn="l" rtl="0" fontAlgn="base">
      <a:spcBef>
        <a:spcPct val="0"/>
      </a:spcBef>
      <a:spcAft>
        <a:spcPct val="0"/>
      </a:spcAft>
      <a:defRPr kern="1200">
        <a:solidFill>
          <a:schemeClr val="tx1"/>
        </a:solidFill>
        <a:latin typeface="Corbel" charset="0"/>
        <a:ea typeface="ＭＳ Ｐゴシック" charset="-128"/>
        <a:cs typeface="+mn-cs"/>
      </a:defRPr>
    </a:lvl5pPr>
    <a:lvl6pPr marL="2286000" algn="l" defTabSz="914400" rtl="0" eaLnBrk="1" latinLnBrk="0" hangingPunct="1">
      <a:defRPr kern="1200">
        <a:solidFill>
          <a:schemeClr val="tx1"/>
        </a:solidFill>
        <a:latin typeface="Corbel" charset="0"/>
        <a:ea typeface="ＭＳ Ｐゴシック" charset="-128"/>
        <a:cs typeface="+mn-cs"/>
      </a:defRPr>
    </a:lvl6pPr>
    <a:lvl7pPr marL="2743200" algn="l" defTabSz="914400" rtl="0" eaLnBrk="1" latinLnBrk="0" hangingPunct="1">
      <a:defRPr kern="1200">
        <a:solidFill>
          <a:schemeClr val="tx1"/>
        </a:solidFill>
        <a:latin typeface="Corbel" charset="0"/>
        <a:ea typeface="ＭＳ Ｐゴシック" charset="-128"/>
        <a:cs typeface="+mn-cs"/>
      </a:defRPr>
    </a:lvl7pPr>
    <a:lvl8pPr marL="3200400" algn="l" defTabSz="914400" rtl="0" eaLnBrk="1" latinLnBrk="0" hangingPunct="1">
      <a:defRPr kern="1200">
        <a:solidFill>
          <a:schemeClr val="tx1"/>
        </a:solidFill>
        <a:latin typeface="Corbel" charset="0"/>
        <a:ea typeface="ＭＳ Ｐゴシック" charset="-128"/>
        <a:cs typeface="+mn-cs"/>
      </a:defRPr>
    </a:lvl8pPr>
    <a:lvl9pPr marL="3657600" algn="l" defTabSz="914400" rtl="0" eaLnBrk="1" latinLnBrk="0" hangingPunct="1">
      <a:defRPr kern="1200">
        <a:solidFill>
          <a:schemeClr val="tx1"/>
        </a:solidFill>
        <a:latin typeface="Corbe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5A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84" y="-1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viewProps" Target="viewProps.xml"/><Relationship Id="rId121" Type="http://schemas.openxmlformats.org/officeDocument/2006/relationships/theme" Target="theme/theme1.xml"/><Relationship Id="rId122"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notesMaster" Target="notesMasters/notesMaster1.xml"/><Relationship Id="rId118" Type="http://schemas.openxmlformats.org/officeDocument/2006/relationships/printerSettings" Target="printerSettings/printerSettings1.bin"/><Relationship Id="rId119" Type="http://schemas.openxmlformats.org/officeDocument/2006/relationships/presProps" Target="pres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9F25F04-A37B-49DC-94E9-353DD0102732}" type="datetimeFigureOut">
              <a:rPr lang="en-CA"/>
              <a:pPr/>
              <a:t>2018-11-19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EE1EFDF-D0E8-40E4-895A-24EA0292DBE5}" type="slidenum">
              <a:rPr lang="en-CA"/>
              <a:pPr/>
              <a:t>‹#›</a:t>
            </a:fld>
            <a:endParaRPr lang="en-CA"/>
          </a:p>
        </p:txBody>
      </p:sp>
    </p:spTree>
    <p:extLst>
      <p:ext uri="{BB962C8B-B14F-4D97-AF65-F5344CB8AC3E}">
        <p14:creationId xmlns:p14="http://schemas.microsoft.com/office/powerpoint/2010/main" val="931761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MRNA" TargetMode="External"/><Relationship Id="rId4" Type="http://schemas.openxmlformats.org/officeDocument/2006/relationships/hyperlink" Target="http://en.wikipedia.org/wiki/Amino_acid" TargetMode="External"/><Relationship Id="rId5" Type="http://schemas.openxmlformats.org/officeDocument/2006/relationships/hyperlink" Target="http://en.wikipedia.org/wiki/TRNA" TargetMode="External"/><Relationship Id="rId6" Type="http://schemas.openxmlformats.org/officeDocument/2006/relationships/hyperlink" Target="http://en.wikipedia.org/wiki/Translation_(genetics)" TargetMode="External"/><Relationship Id="rId7" Type="http://schemas.openxmlformats.org/officeDocument/2006/relationships/hyperlink" Target="http://en.wikipedia.org/wiki/Peptidyl_transferase" TargetMode="External"/><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ed.ted.com</a:t>
            </a:r>
            <a:r>
              <a:rPr lang="en-US" dirty="0" smtClean="0"/>
              <a:t>/lessons/</a:t>
            </a:r>
            <a:r>
              <a:rPr lang="en-US" dirty="0" err="1" smtClean="0"/>
              <a:t>dna</a:t>
            </a:r>
            <a:r>
              <a:rPr lang="en-US" dirty="0" smtClean="0"/>
              <a:t>-the-book-of-you-</a:t>
            </a:r>
            <a:r>
              <a:rPr lang="en-US" dirty="0" err="1" smtClean="0"/>
              <a:t>joe</a:t>
            </a:r>
            <a:r>
              <a:rPr lang="en-US" dirty="0" smtClean="0"/>
              <a:t>-</a:t>
            </a:r>
            <a:r>
              <a:rPr lang="en-US" dirty="0" err="1" smtClean="0"/>
              <a:t>hanson</a:t>
            </a:r>
            <a:endParaRPr lang="en-US" dirty="0"/>
          </a:p>
        </p:txBody>
      </p:sp>
      <p:sp>
        <p:nvSpPr>
          <p:cNvPr id="4" name="Slide Number Placeholder 3"/>
          <p:cNvSpPr>
            <a:spLocks noGrp="1"/>
          </p:cNvSpPr>
          <p:nvPr>
            <p:ph type="sldNum" sz="quarter" idx="10"/>
          </p:nvPr>
        </p:nvSpPr>
        <p:spPr/>
        <p:txBody>
          <a:bodyPr/>
          <a:lstStyle/>
          <a:p>
            <a:fld id="{0EE1EFDF-D0E8-40E4-895A-24EA0292DBE5}" type="slidenum">
              <a:rPr lang="en-CA" smtClean="0"/>
              <a:pPr/>
              <a:t>1</a:t>
            </a:fld>
            <a:endParaRPr lang="en-CA"/>
          </a:p>
        </p:txBody>
      </p:sp>
    </p:spTree>
    <p:extLst>
      <p:ext uri="{BB962C8B-B14F-4D97-AF65-F5344CB8AC3E}">
        <p14:creationId xmlns:p14="http://schemas.microsoft.com/office/powerpoint/2010/main" val="3778594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www.youtube.com</a:t>
            </a:r>
            <a:r>
              <a:rPr lang="en-US" dirty="0" smtClean="0"/>
              <a:t>/</a:t>
            </a:r>
            <a:r>
              <a:rPr lang="en-US" dirty="0" err="1" smtClean="0"/>
              <a:t>watch?v</a:t>
            </a:r>
            <a:r>
              <a:rPr lang="en-US" dirty="0" smtClean="0"/>
              <a:t>=t1pN9OHRukw</a:t>
            </a:r>
          </a:p>
          <a:p>
            <a:endParaRPr lang="en-US" dirty="0" smtClean="0"/>
          </a:p>
          <a:p>
            <a:r>
              <a:rPr lang="en-US" dirty="0" smtClean="0"/>
              <a:t>http://</a:t>
            </a:r>
            <a:r>
              <a:rPr lang="en-US" dirty="0" err="1" smtClean="0"/>
              <a:t>www.sumanasinc.com</a:t>
            </a:r>
            <a:r>
              <a:rPr lang="en-US" dirty="0" smtClean="0"/>
              <a:t>/</a:t>
            </a:r>
            <a:r>
              <a:rPr lang="en-US" dirty="0" err="1" smtClean="0"/>
              <a:t>scienceinfocus</a:t>
            </a:r>
            <a:r>
              <a:rPr lang="en-US" dirty="0" smtClean="0"/>
              <a:t>/</a:t>
            </a:r>
            <a:r>
              <a:rPr lang="en-US" dirty="0" err="1" smtClean="0"/>
              <a:t>sif_genetherapy.html</a:t>
            </a:r>
            <a:endParaRPr lang="en-US" dirty="0"/>
          </a:p>
        </p:txBody>
      </p:sp>
      <p:sp>
        <p:nvSpPr>
          <p:cNvPr id="4" name="Slide Number Placeholder 3"/>
          <p:cNvSpPr>
            <a:spLocks noGrp="1"/>
          </p:cNvSpPr>
          <p:nvPr>
            <p:ph type="sldNum" sz="quarter" idx="10"/>
          </p:nvPr>
        </p:nvSpPr>
        <p:spPr/>
        <p:txBody>
          <a:bodyPr/>
          <a:lstStyle/>
          <a:p>
            <a:fld id="{0EE1EFDF-D0E8-40E4-895A-24EA0292DBE5}" type="slidenum">
              <a:rPr lang="en-CA" smtClean="0"/>
              <a:pPr/>
              <a:t>14</a:t>
            </a:fld>
            <a:endParaRPr lang="en-CA"/>
          </a:p>
        </p:txBody>
      </p:sp>
    </p:spTree>
    <p:extLst>
      <p:ext uri="{BB962C8B-B14F-4D97-AF65-F5344CB8AC3E}">
        <p14:creationId xmlns:p14="http://schemas.microsoft.com/office/powerpoint/2010/main" val="392409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www.pbs.org</a:t>
            </a:r>
            <a:r>
              <a:rPr lang="en-US" dirty="0" smtClean="0"/>
              <a:t>/</a:t>
            </a:r>
            <a:r>
              <a:rPr lang="en-US" dirty="0" err="1" smtClean="0"/>
              <a:t>wgbh</a:t>
            </a:r>
            <a:r>
              <a:rPr lang="en-US" dirty="0" smtClean="0"/>
              <a:t>/harvest/engineer/</a:t>
            </a:r>
            <a:r>
              <a:rPr lang="en-US" dirty="0" err="1" smtClean="0"/>
              <a:t>transgen.html</a:t>
            </a:r>
            <a:endParaRPr lang="en-US" dirty="0"/>
          </a:p>
        </p:txBody>
      </p:sp>
      <p:sp>
        <p:nvSpPr>
          <p:cNvPr id="4" name="Slide Number Placeholder 3"/>
          <p:cNvSpPr>
            <a:spLocks noGrp="1"/>
          </p:cNvSpPr>
          <p:nvPr>
            <p:ph type="sldNum" sz="quarter" idx="10"/>
          </p:nvPr>
        </p:nvSpPr>
        <p:spPr/>
        <p:txBody>
          <a:bodyPr/>
          <a:lstStyle/>
          <a:p>
            <a:fld id="{0EE1EFDF-D0E8-40E4-895A-24EA0292DBE5}" type="slidenum">
              <a:rPr lang="en-CA" smtClean="0"/>
              <a:pPr/>
              <a:t>15</a:t>
            </a:fld>
            <a:endParaRPr lang="en-CA"/>
          </a:p>
        </p:txBody>
      </p:sp>
    </p:spTree>
    <p:extLst>
      <p:ext uri="{BB962C8B-B14F-4D97-AF65-F5344CB8AC3E}">
        <p14:creationId xmlns:p14="http://schemas.microsoft.com/office/powerpoint/2010/main" val="2309129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www.sumanasinc.com</a:t>
            </a:r>
            <a:r>
              <a:rPr lang="en-US" dirty="0" smtClean="0"/>
              <a:t>/</a:t>
            </a:r>
            <a:r>
              <a:rPr lang="en-US" dirty="0" err="1" smtClean="0"/>
              <a:t>webcontent</a:t>
            </a:r>
            <a:r>
              <a:rPr lang="en-US" dirty="0" smtClean="0"/>
              <a:t>/animations/content/</a:t>
            </a:r>
            <a:r>
              <a:rPr lang="en-US" dirty="0" err="1" smtClean="0"/>
              <a:t>plasmidcloning.html</a:t>
            </a:r>
            <a:endParaRPr lang="en-US" dirty="0"/>
          </a:p>
        </p:txBody>
      </p:sp>
      <p:sp>
        <p:nvSpPr>
          <p:cNvPr id="4" name="Slide Number Placeholder 3"/>
          <p:cNvSpPr>
            <a:spLocks noGrp="1"/>
          </p:cNvSpPr>
          <p:nvPr>
            <p:ph type="sldNum" sz="quarter" idx="10"/>
          </p:nvPr>
        </p:nvSpPr>
        <p:spPr/>
        <p:txBody>
          <a:bodyPr/>
          <a:lstStyle/>
          <a:p>
            <a:fld id="{0EE1EFDF-D0E8-40E4-895A-24EA0292DBE5}" type="slidenum">
              <a:rPr lang="en-CA" smtClean="0"/>
              <a:pPr/>
              <a:t>19</a:t>
            </a:fld>
            <a:endParaRPr lang="en-CA"/>
          </a:p>
        </p:txBody>
      </p:sp>
    </p:spTree>
    <p:extLst>
      <p:ext uri="{BB962C8B-B14F-4D97-AF65-F5344CB8AC3E}">
        <p14:creationId xmlns:p14="http://schemas.microsoft.com/office/powerpoint/2010/main" val="1696656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www.sumanasinc.com</a:t>
            </a:r>
            <a:r>
              <a:rPr lang="en-US" dirty="0" smtClean="0"/>
              <a:t>/</a:t>
            </a:r>
            <a:r>
              <a:rPr lang="en-US" dirty="0" err="1" smtClean="0"/>
              <a:t>webcontent</a:t>
            </a:r>
            <a:r>
              <a:rPr lang="en-US" dirty="0" smtClean="0"/>
              <a:t>/animations/content/</a:t>
            </a:r>
            <a:r>
              <a:rPr lang="en-US" dirty="0" err="1" smtClean="0"/>
              <a:t>pcr.html</a:t>
            </a:r>
            <a:endParaRPr lang="en-US" dirty="0"/>
          </a:p>
        </p:txBody>
      </p:sp>
      <p:sp>
        <p:nvSpPr>
          <p:cNvPr id="4" name="Slide Number Placeholder 3"/>
          <p:cNvSpPr>
            <a:spLocks noGrp="1"/>
          </p:cNvSpPr>
          <p:nvPr>
            <p:ph type="sldNum" sz="quarter" idx="10"/>
          </p:nvPr>
        </p:nvSpPr>
        <p:spPr/>
        <p:txBody>
          <a:bodyPr/>
          <a:lstStyle/>
          <a:p>
            <a:fld id="{0EE1EFDF-D0E8-40E4-895A-24EA0292DBE5}" type="slidenum">
              <a:rPr lang="en-CA" smtClean="0"/>
              <a:pPr/>
              <a:t>23</a:t>
            </a:fld>
            <a:endParaRPr lang="en-CA"/>
          </a:p>
        </p:txBody>
      </p:sp>
    </p:spTree>
    <p:extLst>
      <p:ext uri="{BB962C8B-B14F-4D97-AF65-F5344CB8AC3E}">
        <p14:creationId xmlns:p14="http://schemas.microsoft.com/office/powerpoint/2010/main" val="886721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ea typeface="ＭＳ Ｐゴシック" charset="-128"/>
              </a:rPr>
              <a:t>. Ribosomal RNA provides a mechanism for decoding </a:t>
            </a:r>
            <a:r>
              <a:rPr lang="en-CA" smtClean="0">
                <a:ea typeface="ＭＳ Ｐゴシック" charset="-128"/>
                <a:hlinkClick r:id="rId3" tooltip="MRNA"/>
              </a:rPr>
              <a:t>mRNA</a:t>
            </a:r>
            <a:r>
              <a:rPr lang="en-CA" smtClean="0">
                <a:ea typeface="ＭＳ Ｐゴシック" charset="-128"/>
              </a:rPr>
              <a:t> into </a:t>
            </a:r>
            <a:r>
              <a:rPr lang="en-CA" smtClean="0">
                <a:ea typeface="ＭＳ Ｐゴシック" charset="-128"/>
                <a:hlinkClick r:id="rId4" tooltip="Amino acid"/>
              </a:rPr>
              <a:t>amino acids</a:t>
            </a:r>
            <a:r>
              <a:rPr lang="en-CA" smtClean="0">
                <a:ea typeface="ＭＳ Ｐゴシック" charset="-128"/>
              </a:rPr>
              <a:t> and interacts with </a:t>
            </a:r>
            <a:r>
              <a:rPr lang="en-CA" smtClean="0">
                <a:ea typeface="ＭＳ Ｐゴシック" charset="-128"/>
                <a:hlinkClick r:id="rId5" tooltip="TRNA"/>
              </a:rPr>
              <a:t>tRNAs</a:t>
            </a:r>
            <a:r>
              <a:rPr lang="en-CA" smtClean="0">
                <a:ea typeface="ＭＳ Ｐゴシック" charset="-128"/>
              </a:rPr>
              <a:t> during </a:t>
            </a:r>
            <a:r>
              <a:rPr lang="en-CA" smtClean="0">
                <a:ea typeface="ＭＳ Ｐゴシック" charset="-128"/>
                <a:hlinkClick r:id="rId6" tooltip="Translation (genetics)"/>
              </a:rPr>
              <a:t>translation</a:t>
            </a:r>
            <a:r>
              <a:rPr lang="en-CA" smtClean="0">
                <a:ea typeface="ＭＳ Ｐゴシック" charset="-128"/>
              </a:rPr>
              <a:t> by providing </a:t>
            </a:r>
            <a:r>
              <a:rPr lang="en-CA" smtClean="0">
                <a:ea typeface="ＭＳ Ｐゴシック" charset="-128"/>
                <a:hlinkClick r:id="rId7" tooltip="Peptidyl transferase"/>
              </a:rPr>
              <a:t>peptidyl transferase</a:t>
            </a:r>
            <a:r>
              <a:rPr lang="en-CA" smtClean="0">
                <a:ea typeface="ＭＳ Ｐゴシック" charset="-128"/>
              </a:rPr>
              <a:t> activity. The tRNAs bring the necessary amino acids corresponding to the appropriate mRNA codon.</a:t>
            </a:r>
          </a:p>
        </p:txBody>
      </p:sp>
      <p:sp>
        <p:nvSpPr>
          <p:cNvPr id="64515" name="Slide Number Placeholder 3"/>
          <p:cNvSpPr>
            <a:spLocks noGrp="1"/>
          </p:cNvSpPr>
          <p:nvPr>
            <p:ph type="sldNum" sz="quarter" idx="5"/>
          </p:nvPr>
        </p:nvSpPr>
        <p:spPr bwMode="auto">
          <a:noFill/>
          <a:ln>
            <a:miter lim="800000"/>
            <a:headEnd/>
            <a:tailEnd/>
          </a:ln>
        </p:spPr>
        <p:txBody>
          <a:bodyPr/>
          <a:lstStyle/>
          <a:p>
            <a:fld id="{111888E1-0C11-4A70-A7B1-1B4627BBE516}" type="slidenum">
              <a:rPr lang="en-CA"/>
              <a:pPr/>
              <a:t>41</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ea typeface="ＭＳ Ｐゴシック" charset="-128"/>
            </a:endParaRPr>
          </a:p>
        </p:txBody>
      </p:sp>
      <p:sp>
        <p:nvSpPr>
          <p:cNvPr id="66563" name="Slide Number Placeholder 3"/>
          <p:cNvSpPr>
            <a:spLocks noGrp="1"/>
          </p:cNvSpPr>
          <p:nvPr>
            <p:ph type="sldNum" sz="quarter" idx="5"/>
          </p:nvPr>
        </p:nvSpPr>
        <p:spPr bwMode="auto">
          <a:noFill/>
          <a:ln>
            <a:miter lim="800000"/>
            <a:headEnd/>
            <a:tailEnd/>
          </a:ln>
        </p:spPr>
        <p:txBody>
          <a:bodyPr/>
          <a:lstStyle/>
          <a:p>
            <a:fld id="{EBE76A0F-C866-480A-8982-F1E93CDAA237}" type="slidenum">
              <a:rPr lang="en-CA"/>
              <a:pPr/>
              <a:t>42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highered.mcgraw-hill.com</a:t>
            </a:r>
            <a:r>
              <a:rPr lang="en-US" dirty="0" smtClean="0"/>
              <a:t>/</a:t>
            </a:r>
            <a:r>
              <a:rPr lang="en-US" dirty="0" err="1" smtClean="0"/>
              <a:t>olcweb</a:t>
            </a:r>
            <a:r>
              <a:rPr lang="en-US" dirty="0" smtClean="0"/>
              <a:t>/</a:t>
            </a:r>
            <a:r>
              <a:rPr lang="en-US" dirty="0" err="1" smtClean="0"/>
              <a:t>cgi</a:t>
            </a:r>
            <a:r>
              <a:rPr lang="en-US" dirty="0" smtClean="0"/>
              <a:t>/</a:t>
            </a:r>
            <a:r>
              <a:rPr lang="en-US" dirty="0" err="1" smtClean="0"/>
              <a:t>pluginpop.cgi?it</a:t>
            </a:r>
            <a:r>
              <a:rPr lang="en-US" dirty="0" smtClean="0"/>
              <a:t>=</a:t>
            </a:r>
            <a:r>
              <a:rPr lang="en-US" dirty="0" err="1" smtClean="0"/>
              <a:t>swf</a:t>
            </a:r>
            <a:r>
              <a:rPr lang="en-US" dirty="0" smtClean="0"/>
              <a:t>::535::535::/sites/dl/free/0072437316/120076/micro04.swf::DNA%20Replication%20Fork </a:t>
            </a:r>
            <a:endParaRPr lang="en-US" dirty="0"/>
          </a:p>
        </p:txBody>
      </p:sp>
      <p:sp>
        <p:nvSpPr>
          <p:cNvPr id="4" name="Slide Number Placeholder 3"/>
          <p:cNvSpPr>
            <a:spLocks noGrp="1"/>
          </p:cNvSpPr>
          <p:nvPr>
            <p:ph type="sldNum" sz="quarter" idx="10"/>
          </p:nvPr>
        </p:nvSpPr>
        <p:spPr/>
        <p:txBody>
          <a:bodyPr/>
          <a:lstStyle/>
          <a:p>
            <a:fld id="{0EE1EFDF-D0E8-40E4-895A-24EA0292DBE5}" type="slidenum">
              <a:rPr lang="en-CA" smtClean="0"/>
              <a:pPr/>
              <a:t>2</a:t>
            </a:fld>
            <a:endParaRPr lang="en-CA"/>
          </a:p>
        </p:txBody>
      </p:sp>
    </p:spTree>
    <p:extLst>
      <p:ext uri="{BB962C8B-B14F-4D97-AF65-F5344CB8AC3E}">
        <p14:creationId xmlns:p14="http://schemas.microsoft.com/office/powerpoint/2010/main" val="186668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 helicase</a:t>
            </a:r>
            <a:r>
              <a:rPr lang="en-US" baseline="0" dirty="0" smtClean="0"/>
              <a:t> = unwinds the DNA</a:t>
            </a:r>
            <a:endParaRPr lang="en-US" dirty="0"/>
          </a:p>
        </p:txBody>
      </p:sp>
      <p:sp>
        <p:nvSpPr>
          <p:cNvPr id="4" name="Slide Number Placeholder 3"/>
          <p:cNvSpPr>
            <a:spLocks noGrp="1"/>
          </p:cNvSpPr>
          <p:nvPr>
            <p:ph type="sldNum" sz="quarter" idx="10"/>
          </p:nvPr>
        </p:nvSpPr>
        <p:spPr/>
        <p:txBody>
          <a:bodyPr/>
          <a:lstStyle/>
          <a:p>
            <a:fld id="{0EE1EFDF-D0E8-40E4-895A-24EA0292DBE5}" type="slidenum">
              <a:rPr lang="en-CA" smtClean="0"/>
              <a:pPr/>
              <a:t>5</a:t>
            </a:fld>
            <a:endParaRPr lang="en-CA"/>
          </a:p>
        </p:txBody>
      </p:sp>
    </p:spTree>
    <p:extLst>
      <p:ext uri="{BB962C8B-B14F-4D97-AF65-F5344CB8AC3E}">
        <p14:creationId xmlns:p14="http://schemas.microsoft.com/office/powerpoint/2010/main" val="321564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 polymerase</a:t>
            </a:r>
            <a:r>
              <a:rPr lang="en-US" baseline="0" dirty="0" smtClean="0"/>
              <a:t> = puts bases together</a:t>
            </a:r>
            <a:endParaRPr lang="en-US" dirty="0"/>
          </a:p>
        </p:txBody>
      </p:sp>
      <p:sp>
        <p:nvSpPr>
          <p:cNvPr id="4" name="Slide Number Placeholder 3"/>
          <p:cNvSpPr>
            <a:spLocks noGrp="1"/>
          </p:cNvSpPr>
          <p:nvPr>
            <p:ph type="sldNum" sz="quarter" idx="10"/>
          </p:nvPr>
        </p:nvSpPr>
        <p:spPr/>
        <p:txBody>
          <a:bodyPr/>
          <a:lstStyle/>
          <a:p>
            <a:fld id="{0EE1EFDF-D0E8-40E4-895A-24EA0292DBE5}" type="slidenum">
              <a:rPr lang="en-CA" smtClean="0"/>
              <a:pPr/>
              <a:t>6</a:t>
            </a:fld>
            <a:endParaRPr lang="en-CA"/>
          </a:p>
        </p:txBody>
      </p:sp>
    </p:spTree>
    <p:extLst>
      <p:ext uri="{BB962C8B-B14F-4D97-AF65-F5344CB8AC3E}">
        <p14:creationId xmlns:p14="http://schemas.microsoft.com/office/powerpoint/2010/main" val="145996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a:t>
            </a:r>
            <a:r>
              <a:rPr lang="en-US" baseline="0" dirty="0" smtClean="0"/>
              <a:t> ligase = puts backbone back together</a:t>
            </a:r>
            <a:endParaRPr lang="en-US" dirty="0"/>
          </a:p>
        </p:txBody>
      </p:sp>
      <p:sp>
        <p:nvSpPr>
          <p:cNvPr id="4" name="Slide Number Placeholder 3"/>
          <p:cNvSpPr>
            <a:spLocks noGrp="1"/>
          </p:cNvSpPr>
          <p:nvPr>
            <p:ph type="sldNum" sz="quarter" idx="10"/>
          </p:nvPr>
        </p:nvSpPr>
        <p:spPr/>
        <p:txBody>
          <a:bodyPr/>
          <a:lstStyle/>
          <a:p>
            <a:fld id="{0EE1EFDF-D0E8-40E4-895A-24EA0292DBE5}" type="slidenum">
              <a:rPr lang="en-CA" smtClean="0"/>
              <a:pPr/>
              <a:t>7</a:t>
            </a:fld>
            <a:endParaRPr lang="en-CA"/>
          </a:p>
        </p:txBody>
      </p:sp>
    </p:spTree>
    <p:extLst>
      <p:ext uri="{BB962C8B-B14F-4D97-AF65-F5344CB8AC3E}">
        <p14:creationId xmlns:p14="http://schemas.microsoft.com/office/powerpoint/2010/main" val="21610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www.johnkyrk.com</a:t>
            </a:r>
            <a:r>
              <a:rPr lang="en-US" dirty="0" smtClean="0"/>
              <a:t>/</a:t>
            </a:r>
            <a:r>
              <a:rPr lang="en-US" dirty="0" err="1" smtClean="0"/>
              <a:t>DNAreplication.html</a:t>
            </a:r>
            <a:endParaRPr lang="en-US" dirty="0"/>
          </a:p>
        </p:txBody>
      </p:sp>
      <p:sp>
        <p:nvSpPr>
          <p:cNvPr id="4" name="Slide Number Placeholder 3"/>
          <p:cNvSpPr>
            <a:spLocks noGrp="1"/>
          </p:cNvSpPr>
          <p:nvPr>
            <p:ph type="sldNum" sz="quarter" idx="10"/>
          </p:nvPr>
        </p:nvSpPr>
        <p:spPr/>
        <p:txBody>
          <a:bodyPr/>
          <a:lstStyle/>
          <a:p>
            <a:fld id="{0EE1EFDF-D0E8-40E4-895A-24EA0292DBE5}" type="slidenum">
              <a:rPr lang="en-CA" smtClean="0"/>
              <a:pPr/>
              <a:t>8</a:t>
            </a:fld>
            <a:endParaRPr lang="en-CA"/>
          </a:p>
        </p:txBody>
      </p:sp>
    </p:spTree>
    <p:extLst>
      <p:ext uri="{BB962C8B-B14F-4D97-AF65-F5344CB8AC3E}">
        <p14:creationId xmlns:p14="http://schemas.microsoft.com/office/powerpoint/2010/main" val="1439655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ed.ted.com</a:t>
            </a:r>
            <a:r>
              <a:rPr lang="en-US" dirty="0" smtClean="0"/>
              <a:t>/lessons/how-to-sequence-the-human-genome-mark-j-</a:t>
            </a:r>
            <a:r>
              <a:rPr lang="en-US" dirty="0" err="1" smtClean="0"/>
              <a:t>kiel</a:t>
            </a:r>
            <a:endParaRPr lang="en-US" dirty="0" smtClean="0"/>
          </a:p>
          <a:p>
            <a:endParaRPr lang="en-US" dirty="0" smtClean="0"/>
          </a:p>
          <a:p>
            <a:r>
              <a:rPr lang="en-US" dirty="0" smtClean="0"/>
              <a:t>http://</a:t>
            </a:r>
            <a:r>
              <a:rPr lang="en-US" dirty="0" err="1" smtClean="0"/>
              <a:t>ed.ted.com</a:t>
            </a:r>
            <a:r>
              <a:rPr lang="en-US" dirty="0" smtClean="0"/>
              <a:t>/lessons/the-twisting-tale-of-</a:t>
            </a:r>
            <a:r>
              <a:rPr lang="en-US" dirty="0" err="1" smtClean="0"/>
              <a:t>dna</a:t>
            </a:r>
            <a:r>
              <a:rPr lang="en-US" dirty="0" smtClean="0"/>
              <a:t>-</a:t>
            </a:r>
            <a:r>
              <a:rPr lang="en-US" dirty="0" err="1" smtClean="0"/>
              <a:t>judith-hauck</a:t>
            </a:r>
            <a:endParaRPr lang="en-US" dirty="0" smtClean="0"/>
          </a:p>
          <a:p>
            <a:endParaRPr lang="en-US" dirty="0" smtClean="0"/>
          </a:p>
          <a:p>
            <a:r>
              <a:rPr lang="en-US" dirty="0" smtClean="0"/>
              <a:t>http://</a:t>
            </a:r>
            <a:r>
              <a:rPr lang="en-US" dirty="0" err="1" smtClean="0"/>
              <a:t>ed.ted.com</a:t>
            </a:r>
            <a:r>
              <a:rPr lang="en-US" dirty="0" smtClean="0"/>
              <a:t>/featured/</a:t>
            </a:r>
            <a:r>
              <a:rPr lang="en-US" dirty="0" err="1" smtClean="0"/>
              <a:t>jOuJyFNt</a:t>
            </a:r>
            <a:endParaRPr lang="en-US" dirty="0"/>
          </a:p>
        </p:txBody>
      </p:sp>
      <p:sp>
        <p:nvSpPr>
          <p:cNvPr id="4" name="Slide Number Placeholder 3"/>
          <p:cNvSpPr>
            <a:spLocks noGrp="1"/>
          </p:cNvSpPr>
          <p:nvPr>
            <p:ph type="sldNum" sz="quarter" idx="10"/>
          </p:nvPr>
        </p:nvSpPr>
        <p:spPr/>
        <p:txBody>
          <a:bodyPr/>
          <a:lstStyle/>
          <a:p>
            <a:fld id="{0EE1EFDF-D0E8-40E4-895A-24EA0292DBE5}" type="slidenum">
              <a:rPr lang="en-CA" smtClean="0"/>
              <a:pPr/>
              <a:t>10</a:t>
            </a:fld>
            <a:endParaRPr lang="en-CA"/>
          </a:p>
        </p:txBody>
      </p:sp>
    </p:spTree>
    <p:extLst>
      <p:ext uri="{BB962C8B-B14F-4D97-AF65-F5344CB8AC3E}">
        <p14:creationId xmlns:p14="http://schemas.microsoft.com/office/powerpoint/2010/main" val="795762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Enzymes usually end with</a:t>
            </a:r>
            <a:r>
              <a:rPr lang="en-US" baseline="0" dirty="0" smtClean="0"/>
              <a:t> ending -</a:t>
            </a:r>
            <a:r>
              <a:rPr lang="en-US" baseline="0" dirty="0" err="1" smtClean="0"/>
              <a:t>ase</a:t>
            </a:r>
            <a:endParaRPr lang="en-US" dirty="0"/>
          </a:p>
        </p:txBody>
      </p:sp>
      <p:sp>
        <p:nvSpPr>
          <p:cNvPr id="4" name="Slide Number Placeholder 3"/>
          <p:cNvSpPr>
            <a:spLocks noGrp="1"/>
          </p:cNvSpPr>
          <p:nvPr>
            <p:ph type="sldNum" sz="quarter" idx="10"/>
          </p:nvPr>
        </p:nvSpPr>
        <p:spPr/>
        <p:txBody>
          <a:bodyPr/>
          <a:lstStyle/>
          <a:p>
            <a:fld id="{0EE1EFDF-D0E8-40E4-895A-24EA0292DBE5}" type="slidenum">
              <a:rPr lang="en-CA" smtClean="0"/>
              <a:pPr/>
              <a:t>12</a:t>
            </a:fld>
            <a:endParaRPr lang="en-CA"/>
          </a:p>
        </p:txBody>
      </p:sp>
    </p:spTree>
    <p:extLst>
      <p:ext uri="{BB962C8B-B14F-4D97-AF65-F5344CB8AC3E}">
        <p14:creationId xmlns:p14="http://schemas.microsoft.com/office/powerpoint/2010/main" val="304452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www.bioteach.ubc.ca</a:t>
            </a:r>
            <a:r>
              <a:rPr lang="en-US" dirty="0" smtClean="0"/>
              <a:t>/</a:t>
            </a:r>
            <a:r>
              <a:rPr lang="en-US" dirty="0" err="1" smtClean="0"/>
              <a:t>TeachingResources</a:t>
            </a:r>
            <a:r>
              <a:rPr lang="en-US" dirty="0" smtClean="0"/>
              <a:t>/Applications/GMOpkgJKloseGLampard2.swf</a:t>
            </a:r>
            <a:endParaRPr lang="en-US" dirty="0"/>
          </a:p>
        </p:txBody>
      </p:sp>
      <p:sp>
        <p:nvSpPr>
          <p:cNvPr id="4" name="Slide Number Placeholder 3"/>
          <p:cNvSpPr>
            <a:spLocks noGrp="1"/>
          </p:cNvSpPr>
          <p:nvPr>
            <p:ph type="sldNum" sz="quarter" idx="10"/>
          </p:nvPr>
        </p:nvSpPr>
        <p:spPr/>
        <p:txBody>
          <a:bodyPr/>
          <a:lstStyle/>
          <a:p>
            <a:fld id="{0EE1EFDF-D0E8-40E4-895A-24EA0292DBE5}" type="slidenum">
              <a:rPr lang="en-CA" smtClean="0"/>
              <a:pPr/>
              <a:t>13</a:t>
            </a:fld>
            <a:endParaRPr lang="en-CA"/>
          </a:p>
        </p:txBody>
      </p:sp>
    </p:spTree>
    <p:extLst>
      <p:ext uri="{BB962C8B-B14F-4D97-AF65-F5344CB8AC3E}">
        <p14:creationId xmlns:p14="http://schemas.microsoft.com/office/powerpoint/2010/main" val="3102299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6"/>
          <p:cNvSpPr/>
          <p:nvPr/>
        </p:nvSpPr>
        <p:spPr>
          <a:xfrm>
            <a:off x="0" y="4743450"/>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7"/>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52426" y="2895600"/>
            <a:ext cx="4572000" cy="13687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
        <p:nvSpPr>
          <p:cNvPr id="6" name="Date Placeholder 21"/>
          <p:cNvSpPr>
            <a:spLocks noGrp="1"/>
          </p:cNvSpPr>
          <p:nvPr>
            <p:ph type="dt" sz="half" idx="10"/>
          </p:nvPr>
        </p:nvSpPr>
        <p:spPr/>
        <p:txBody>
          <a:bodyPr/>
          <a:lstStyle>
            <a:lvl1pPr>
              <a:defRPr/>
            </a:lvl1pPr>
          </a:lstStyle>
          <a:p>
            <a:fld id="{43F0AF1C-0C84-4A76-A7B1-FB29485153F6}" type="datetimeFigureOut">
              <a:rPr lang="en-CA"/>
              <a:pPr/>
              <a:t>2018-11-19</a:t>
            </a:fld>
            <a:endParaRPr lang="en-CA"/>
          </a:p>
        </p:txBody>
      </p:sp>
      <p:sp>
        <p:nvSpPr>
          <p:cNvPr id="7" name="Slide Number Placeholder 22"/>
          <p:cNvSpPr>
            <a:spLocks noGrp="1"/>
          </p:cNvSpPr>
          <p:nvPr>
            <p:ph type="sldNum" sz="quarter" idx="11"/>
          </p:nvPr>
        </p:nvSpPr>
        <p:spPr/>
        <p:txBody>
          <a:bodyPr/>
          <a:lstStyle>
            <a:lvl1pPr>
              <a:defRPr/>
            </a:lvl1pPr>
          </a:lstStyle>
          <a:p>
            <a:fld id="{8FC9C599-E32E-4C37-B33E-8EC6CA1293F9}" type="slidenum">
              <a:rPr lang="en-CA"/>
              <a:pPr/>
              <a:t>‹#›</a:t>
            </a:fld>
            <a:endParaRPr lang="en-CA"/>
          </a:p>
        </p:txBody>
      </p:sp>
      <p:sp>
        <p:nvSpPr>
          <p:cNvPr id="8" name="Footer Placeholder 23"/>
          <p:cNvSpPr>
            <a:spLocks noGrp="1"/>
          </p:cNvSpPr>
          <p:nvPr>
            <p:ph type="ftr" sz="quarter" idx="12"/>
          </p:nvPr>
        </p:nvSpPr>
        <p:spPr/>
        <p:txBody>
          <a:bodyPr/>
          <a:lstStyle>
            <a:lvl1pPr>
              <a:defRPr/>
            </a:lvl1pPr>
          </a:lstStyle>
          <a:p>
            <a:pPr>
              <a:defRPr/>
            </a:pPr>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A05553F2-DC13-4DC0-AB07-BE4AD9582B87}" type="datetimeFigureOut">
              <a:rPr lang="en-CA"/>
              <a:pPr/>
              <a:t>2018-11-19</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9EA73C2F-DB53-4843-8FD0-A037B69455C6}" type="slidenum">
              <a:rPr lang="en-CA"/>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D6610BD-7F43-4B43-9CE3-8DD7FB0B4105}" type="datetimeFigureOut">
              <a:rPr lang="en-CA"/>
              <a:pPr/>
              <a:t>2018-11-19</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fld id="{8A057AA2-B1D5-45F6-9625-2000895FB6AC}" type="slidenum">
              <a:rPr lang="en-CA"/>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
        <p:nvSpPr>
          <p:cNvPr id="5" name="Date Placeholder 11"/>
          <p:cNvSpPr>
            <a:spLocks noGrp="1"/>
          </p:cNvSpPr>
          <p:nvPr>
            <p:ph type="dt" sz="half" idx="14"/>
          </p:nvPr>
        </p:nvSpPr>
        <p:spPr/>
        <p:txBody>
          <a:bodyPr/>
          <a:lstStyle>
            <a:lvl1pPr>
              <a:defRPr/>
            </a:lvl1pPr>
          </a:lstStyle>
          <a:p>
            <a:fld id="{B026412E-CF85-4A79-B965-FACC8C510D97}" type="datetimeFigureOut">
              <a:rPr lang="en-CA"/>
              <a:pPr/>
              <a:t>2018-11-19</a:t>
            </a:fld>
            <a:endParaRPr lang="en-CA"/>
          </a:p>
        </p:txBody>
      </p:sp>
      <p:sp>
        <p:nvSpPr>
          <p:cNvPr id="6" name="Slide Number Placeholder 18"/>
          <p:cNvSpPr>
            <a:spLocks noGrp="1"/>
          </p:cNvSpPr>
          <p:nvPr>
            <p:ph type="sldNum" sz="quarter" idx="15"/>
          </p:nvPr>
        </p:nvSpPr>
        <p:spPr/>
        <p:txBody>
          <a:bodyPr/>
          <a:lstStyle>
            <a:lvl1pPr>
              <a:defRPr/>
            </a:lvl1pPr>
          </a:lstStyle>
          <a:p>
            <a:fld id="{6C2C9DC6-3E0F-45CB-94CD-178D8E7F946D}" type="slidenum">
              <a:rPr lang="en-CA"/>
              <a:pPr/>
              <a:t>‹#›</a:t>
            </a:fld>
            <a:endParaRPr lang="en-CA"/>
          </a:p>
        </p:txBody>
      </p:sp>
      <p:sp>
        <p:nvSpPr>
          <p:cNvPr id="7" name="Footer Placeholder 20"/>
          <p:cNvSpPr>
            <a:spLocks noGrp="1"/>
          </p:cNvSpPr>
          <p:nvPr>
            <p:ph type="ftr" sz="quarter" idx="16"/>
          </p:nvPr>
        </p:nvSpPr>
        <p:spPr/>
        <p:txBody>
          <a:bodyPr/>
          <a:lstStyle>
            <a:lvl1pPr>
              <a:defRPr/>
            </a:lvl1pPr>
          </a:lstStyle>
          <a:p>
            <a:pPr>
              <a:defRPr/>
            </a:pP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8"/>
          <p:cNvCxnSpPr/>
          <p:nvPr/>
        </p:nvCxnSpPr>
        <p:spPr>
          <a:xfrm>
            <a:off x="-4763" y="1828800"/>
            <a:ext cx="9144001"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Subtitle 2"/>
          <p:cNvSpPr>
            <a:spLocks noGrp="1"/>
          </p:cNvSpPr>
          <p:nvPr>
            <p:ph type="subTitle" idx="1"/>
          </p:nvPr>
        </p:nvSpPr>
        <p:spPr>
          <a:xfrm>
            <a:off x="352426" y="4003302"/>
            <a:ext cx="4572000" cy="1178298"/>
          </a:xfrm>
        </p:spPr>
        <p:txBody>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lvl="0"/>
            <a:r>
              <a:rPr lang="en-US" smtClean="0"/>
              <a:t>Click to edit Master title style</a:t>
            </a:r>
            <a:endParaRPr lang="en-US" dirty="0"/>
          </a:p>
        </p:txBody>
      </p:sp>
      <p:sp>
        <p:nvSpPr>
          <p:cNvPr id="7" name="Date Placeholder 15"/>
          <p:cNvSpPr>
            <a:spLocks noGrp="1"/>
          </p:cNvSpPr>
          <p:nvPr>
            <p:ph type="dt" sz="half" idx="10"/>
          </p:nvPr>
        </p:nvSpPr>
        <p:spPr/>
        <p:txBody>
          <a:bodyPr/>
          <a:lstStyle>
            <a:lvl1pPr>
              <a:defRPr/>
            </a:lvl1pPr>
          </a:lstStyle>
          <a:p>
            <a:fld id="{0F28F108-FEAC-4DB3-A661-3132EB2F4AB7}" type="datetimeFigureOut">
              <a:rPr lang="en-CA"/>
              <a:pPr/>
              <a:t>2018-11-19</a:t>
            </a:fld>
            <a:endParaRPr lang="en-CA"/>
          </a:p>
        </p:txBody>
      </p:sp>
      <p:sp>
        <p:nvSpPr>
          <p:cNvPr id="8" name="Slide Number Placeholder 19"/>
          <p:cNvSpPr>
            <a:spLocks noGrp="1"/>
          </p:cNvSpPr>
          <p:nvPr>
            <p:ph type="sldNum" sz="quarter" idx="11"/>
          </p:nvPr>
        </p:nvSpPr>
        <p:spPr/>
        <p:txBody>
          <a:bodyPr/>
          <a:lstStyle>
            <a:lvl1pPr>
              <a:defRPr/>
            </a:lvl1pPr>
          </a:lstStyle>
          <a:p>
            <a:fld id="{36528A32-2609-4D9E-B9B3-22DDE8623C4F}" type="slidenum">
              <a:rPr lang="en-CA"/>
              <a:pPr/>
              <a:t>‹#›</a:t>
            </a:fld>
            <a:endParaRPr lang="en-CA"/>
          </a:p>
        </p:txBody>
      </p:sp>
      <p:sp>
        <p:nvSpPr>
          <p:cNvPr id="9" name="Footer Placeholder 20"/>
          <p:cNvSpPr>
            <a:spLocks noGrp="1"/>
          </p:cNvSpPr>
          <p:nvPr>
            <p:ph type="ftr" sz="quarter" idx="12"/>
          </p:nvPr>
        </p:nvSpPr>
        <p:spPr/>
        <p:txBody>
          <a:bodyPr/>
          <a:lstStyle>
            <a:lvl1pPr>
              <a:defRPr/>
            </a:lvl1pPr>
          </a:lstStyle>
          <a:p>
            <a:pPr>
              <a:defRPr/>
            </a:pPr>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Content Placeholder 11"/>
          <p:cNvSpPr>
            <a:spLocks noGrp="1"/>
          </p:cNvSpPr>
          <p:nvPr>
            <p:ph sz="quarter" idx="14"/>
          </p:nvPr>
        </p:nvSpPr>
        <p:spPr>
          <a:xfrm>
            <a:off x="4901184" y="1463040"/>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6" name="Date Placeholder 19"/>
          <p:cNvSpPr>
            <a:spLocks noGrp="1"/>
          </p:cNvSpPr>
          <p:nvPr>
            <p:ph type="dt" sz="half" idx="15"/>
          </p:nvPr>
        </p:nvSpPr>
        <p:spPr/>
        <p:txBody>
          <a:bodyPr/>
          <a:lstStyle>
            <a:lvl1pPr>
              <a:defRPr/>
            </a:lvl1pPr>
          </a:lstStyle>
          <a:p>
            <a:fld id="{911299A4-2EC4-4DD4-BCA3-12F76E2D7584}" type="datetimeFigureOut">
              <a:rPr lang="en-CA"/>
              <a:pPr/>
              <a:t>2018-11-19</a:t>
            </a:fld>
            <a:endParaRPr lang="en-CA"/>
          </a:p>
        </p:txBody>
      </p:sp>
      <p:sp>
        <p:nvSpPr>
          <p:cNvPr id="7" name="Slide Number Placeholder 24"/>
          <p:cNvSpPr>
            <a:spLocks noGrp="1"/>
          </p:cNvSpPr>
          <p:nvPr>
            <p:ph type="sldNum" sz="quarter" idx="16"/>
          </p:nvPr>
        </p:nvSpPr>
        <p:spPr/>
        <p:txBody>
          <a:bodyPr/>
          <a:lstStyle>
            <a:lvl1pPr>
              <a:defRPr/>
            </a:lvl1pPr>
          </a:lstStyle>
          <a:p>
            <a:fld id="{80226598-0680-4780-B305-61386A16B12D}" type="slidenum">
              <a:rPr lang="en-CA"/>
              <a:pPr/>
              <a:t>‹#›</a:t>
            </a:fld>
            <a:endParaRPr lang="en-CA"/>
          </a:p>
        </p:txBody>
      </p:sp>
      <p:sp>
        <p:nvSpPr>
          <p:cNvPr id="8" name="Footer Placeholder 25"/>
          <p:cNvSpPr>
            <a:spLocks noGrp="1"/>
          </p:cNvSpPr>
          <p:nvPr>
            <p:ph type="ftr" sz="quarter" idx="17"/>
          </p:nvPr>
        </p:nvSpPr>
        <p:spPr/>
        <p:txBody>
          <a:bodyPr/>
          <a:lstStyle>
            <a:lvl1pPr>
              <a:defRPr/>
            </a:lvl1pPr>
          </a:lstStyle>
          <a:p>
            <a:pPr>
              <a:defRPr/>
            </a:pPr>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Text Placeholder 3"/>
          <p:cNvSpPr>
            <a:spLocks noGrp="1"/>
          </p:cNvSpPr>
          <p:nvPr>
            <p:ph type="body" sz="half" idx="2"/>
          </p:nvPr>
        </p:nvSpPr>
        <p:spPr>
          <a:xfrm>
            <a:off x="352426"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8" name="Date Placeholder 19"/>
          <p:cNvSpPr>
            <a:spLocks noGrp="1"/>
          </p:cNvSpPr>
          <p:nvPr>
            <p:ph type="dt" sz="half" idx="16"/>
          </p:nvPr>
        </p:nvSpPr>
        <p:spPr/>
        <p:txBody>
          <a:bodyPr/>
          <a:lstStyle>
            <a:lvl1pPr>
              <a:defRPr/>
            </a:lvl1pPr>
          </a:lstStyle>
          <a:p>
            <a:fld id="{8F275A23-703D-4B04-B275-EDDD59AAB520}" type="datetimeFigureOut">
              <a:rPr lang="en-CA"/>
              <a:pPr/>
              <a:t>2018-11-19</a:t>
            </a:fld>
            <a:endParaRPr lang="en-CA"/>
          </a:p>
        </p:txBody>
      </p:sp>
      <p:sp>
        <p:nvSpPr>
          <p:cNvPr id="9" name="Slide Number Placeholder 23"/>
          <p:cNvSpPr>
            <a:spLocks noGrp="1"/>
          </p:cNvSpPr>
          <p:nvPr>
            <p:ph type="sldNum" sz="quarter" idx="17"/>
          </p:nvPr>
        </p:nvSpPr>
        <p:spPr/>
        <p:txBody>
          <a:bodyPr/>
          <a:lstStyle>
            <a:lvl1pPr>
              <a:defRPr/>
            </a:lvl1pPr>
          </a:lstStyle>
          <a:p>
            <a:fld id="{7DAEA799-AC03-4702-9279-D74A266AFE94}" type="slidenum">
              <a:rPr lang="en-CA"/>
              <a:pPr/>
              <a:t>‹#›</a:t>
            </a:fld>
            <a:endParaRPr lang="en-CA"/>
          </a:p>
        </p:txBody>
      </p:sp>
      <p:sp>
        <p:nvSpPr>
          <p:cNvPr id="10" name="Footer Placeholder 28"/>
          <p:cNvSpPr>
            <a:spLocks noGrp="1"/>
          </p:cNvSpPr>
          <p:nvPr>
            <p:ph type="ftr" sz="quarter" idx="18"/>
          </p:nvPr>
        </p:nvSpPr>
        <p:spPr/>
        <p:txBody>
          <a:bodyPr/>
          <a:lstStyle>
            <a:lvl1pPr>
              <a:defRPr/>
            </a:lvl1pPr>
          </a:lstStyle>
          <a:p>
            <a:pPr>
              <a:defRPr/>
            </a:pP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
        <p:nvSpPr>
          <p:cNvPr id="4" name="Date Placeholder 10"/>
          <p:cNvSpPr>
            <a:spLocks noGrp="1"/>
          </p:cNvSpPr>
          <p:nvPr>
            <p:ph type="dt" sz="half" idx="10"/>
          </p:nvPr>
        </p:nvSpPr>
        <p:spPr/>
        <p:txBody>
          <a:bodyPr/>
          <a:lstStyle>
            <a:lvl1pPr>
              <a:defRPr/>
            </a:lvl1pPr>
          </a:lstStyle>
          <a:p>
            <a:fld id="{B708A660-24F1-4A77-8EE1-DEBBB648752D}" type="datetimeFigureOut">
              <a:rPr lang="en-CA"/>
              <a:pPr/>
              <a:t>2018-11-19</a:t>
            </a:fld>
            <a:endParaRPr lang="en-CA"/>
          </a:p>
        </p:txBody>
      </p:sp>
      <p:sp>
        <p:nvSpPr>
          <p:cNvPr id="5" name="Slide Number Placeholder 13"/>
          <p:cNvSpPr>
            <a:spLocks noGrp="1"/>
          </p:cNvSpPr>
          <p:nvPr>
            <p:ph type="sldNum" sz="quarter" idx="11"/>
          </p:nvPr>
        </p:nvSpPr>
        <p:spPr/>
        <p:txBody>
          <a:bodyPr/>
          <a:lstStyle>
            <a:lvl1pPr>
              <a:defRPr/>
            </a:lvl1pPr>
          </a:lstStyle>
          <a:p>
            <a:fld id="{8918C422-A04C-4158-9A66-690876A5D52B}" type="slidenum">
              <a:rPr lang="en-CA"/>
              <a:pPr/>
              <a:t>‹#›</a:t>
            </a:fld>
            <a:endParaRPr lang="en-CA"/>
          </a:p>
        </p:txBody>
      </p:sp>
      <p:sp>
        <p:nvSpPr>
          <p:cNvPr id="6" name="Footer Placeholder 17"/>
          <p:cNvSpPr>
            <a:spLocks noGrp="1"/>
          </p:cNvSpPr>
          <p:nvPr>
            <p:ph type="ftr" sz="quarter" idx="12"/>
          </p:nvPr>
        </p:nvSpPr>
        <p:spPr/>
        <p:txBody>
          <a:bodyPr/>
          <a:lstStyle>
            <a:lvl1pPr>
              <a:defRPr/>
            </a:lvl1pPr>
          </a:lstStyle>
          <a:p>
            <a:pPr>
              <a:defRPr/>
            </a:pPr>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6"/>
          <p:cNvSpPr>
            <a:spLocks noGrp="1"/>
          </p:cNvSpPr>
          <p:nvPr>
            <p:ph type="dt" sz="half" idx="10"/>
          </p:nvPr>
        </p:nvSpPr>
        <p:spPr/>
        <p:txBody>
          <a:bodyPr/>
          <a:lstStyle>
            <a:lvl1pPr>
              <a:defRPr/>
            </a:lvl1pPr>
          </a:lstStyle>
          <a:p>
            <a:fld id="{55517866-8399-4BA2-9640-1A1351B9998F}" type="datetimeFigureOut">
              <a:rPr lang="en-CA"/>
              <a:pPr/>
              <a:t>2018-11-19</a:t>
            </a:fld>
            <a:endParaRPr lang="en-CA"/>
          </a:p>
        </p:txBody>
      </p:sp>
      <p:sp>
        <p:nvSpPr>
          <p:cNvPr id="4" name="Slide Number Placeholder 11"/>
          <p:cNvSpPr>
            <a:spLocks noGrp="1"/>
          </p:cNvSpPr>
          <p:nvPr>
            <p:ph type="sldNum" sz="quarter" idx="11"/>
          </p:nvPr>
        </p:nvSpPr>
        <p:spPr/>
        <p:txBody>
          <a:bodyPr/>
          <a:lstStyle>
            <a:lvl1pPr>
              <a:defRPr/>
            </a:lvl1pPr>
          </a:lstStyle>
          <a:p>
            <a:fld id="{17A68BEC-BB45-45C4-9FF2-AE335AA8F116}" type="slidenum">
              <a:rPr lang="en-CA"/>
              <a:pPr/>
              <a:t>‹#›</a:t>
            </a:fld>
            <a:endParaRPr lang="en-CA"/>
          </a:p>
        </p:txBody>
      </p:sp>
      <p:sp>
        <p:nvSpPr>
          <p:cNvPr id="5" name="Footer Placeholder 12"/>
          <p:cNvSpPr>
            <a:spLocks noGrp="1"/>
          </p:cNvSpPr>
          <p:nvPr>
            <p:ph type="ftr" sz="quarter" idx="12"/>
          </p:nvPr>
        </p:nvSpPr>
        <p:spPr/>
        <p:txBody>
          <a:bodyPr/>
          <a:lstStyle>
            <a:lvl1pPr>
              <a:defRPr/>
            </a:lvl1pPr>
          </a:lstStyle>
          <a:p>
            <a:pPr>
              <a:defRPr/>
            </a:pPr>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7"/>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8"/>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12"/>
          <p:cNvSpPr>
            <a:spLocks noGrp="1"/>
          </p:cNvSpPr>
          <p:nvPr>
            <p:ph type="dt" sz="half" idx="15"/>
          </p:nvPr>
        </p:nvSpPr>
        <p:spPr/>
        <p:txBody>
          <a:bodyPr/>
          <a:lstStyle>
            <a:lvl1pPr>
              <a:defRPr/>
            </a:lvl1pPr>
          </a:lstStyle>
          <a:p>
            <a:fld id="{852F9B9A-0C7C-4271-8460-AEE550BB0B86}" type="datetimeFigureOut">
              <a:rPr lang="en-CA"/>
              <a:pPr/>
              <a:t>2018-11-19</a:t>
            </a:fld>
            <a:endParaRPr lang="en-CA"/>
          </a:p>
        </p:txBody>
      </p:sp>
      <p:sp>
        <p:nvSpPr>
          <p:cNvPr id="9" name="Slide Number Placeholder 17"/>
          <p:cNvSpPr>
            <a:spLocks noGrp="1"/>
          </p:cNvSpPr>
          <p:nvPr>
            <p:ph type="sldNum" sz="quarter" idx="16"/>
          </p:nvPr>
        </p:nvSpPr>
        <p:spPr/>
        <p:txBody>
          <a:bodyPr/>
          <a:lstStyle>
            <a:lvl1pPr>
              <a:defRPr/>
            </a:lvl1pPr>
          </a:lstStyle>
          <a:p>
            <a:fld id="{2BD43F28-91F7-4D63-90A4-535850A904A9}" type="slidenum">
              <a:rPr lang="en-CA"/>
              <a:pPr/>
              <a:t>‹#›</a:t>
            </a:fld>
            <a:endParaRPr lang="en-CA"/>
          </a:p>
        </p:txBody>
      </p:sp>
      <p:sp>
        <p:nvSpPr>
          <p:cNvPr id="10" name="Footer Placeholder 19"/>
          <p:cNvSpPr>
            <a:spLocks noGrp="1"/>
          </p:cNvSpPr>
          <p:nvPr>
            <p:ph type="ftr" sz="quarter" idx="17"/>
          </p:nvPr>
        </p:nvSpPr>
        <p:spPr/>
        <p:txBody>
          <a:bodyPr/>
          <a:lstStyle>
            <a:lvl1pPr>
              <a:defRPr/>
            </a:lvl1pPr>
          </a:lstStyle>
          <a:p>
            <a:pPr>
              <a:defRPr/>
            </a:pPr>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7"/>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8"/>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25" name="Text Placeholder 24"/>
          <p:cNvSpPr>
            <a:spLocks noGrp="1"/>
          </p:cNvSpPr>
          <p:nvPr>
            <p:ph type="body" sz="quarter" idx="13"/>
          </p:nvPr>
        </p:nvSpPr>
        <p:spPr>
          <a:xfrm>
            <a:off x="352426" y="1600199"/>
            <a:ext cx="4572000" cy="3593237"/>
          </a:xfrm>
        </p:spPr>
        <p:txBody>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9" name="Title Placeholder 1"/>
          <p:cNvSpPr>
            <a:spLocks noGrp="1"/>
          </p:cNvSpPr>
          <p:nvPr>
            <p:ph type="title"/>
          </p:nvPr>
        </p:nvSpPr>
        <p:spPr>
          <a:xfrm>
            <a:off x="352425" y="275208"/>
            <a:ext cx="4572000" cy="1324992"/>
          </a:xfrm>
          <a:prstGeom prst="rect">
            <a:avLst/>
          </a:prstGeom>
        </p:spPr>
        <p:txBody>
          <a:bodyPr rtlCol="0">
            <a:normAutofit/>
          </a:bodyPr>
          <a:lstStyle/>
          <a:p>
            <a:r>
              <a:rPr lang="en-US" smtClean="0"/>
              <a:t>Click to edit Master title style</a:t>
            </a:r>
            <a:endParaRPr lang="en-US" dirty="0"/>
          </a:p>
        </p:txBody>
      </p:sp>
      <p:sp>
        <p:nvSpPr>
          <p:cNvPr id="8" name="Date Placeholder 12"/>
          <p:cNvSpPr>
            <a:spLocks noGrp="1"/>
          </p:cNvSpPr>
          <p:nvPr>
            <p:ph type="dt" sz="half" idx="14"/>
          </p:nvPr>
        </p:nvSpPr>
        <p:spPr/>
        <p:txBody>
          <a:bodyPr/>
          <a:lstStyle>
            <a:lvl1pPr>
              <a:defRPr/>
            </a:lvl1pPr>
          </a:lstStyle>
          <a:p>
            <a:fld id="{7B05E4E5-D61C-45F8-972E-924CF78C1E12}" type="datetimeFigureOut">
              <a:rPr lang="en-CA"/>
              <a:pPr/>
              <a:t>2018-11-19</a:t>
            </a:fld>
            <a:endParaRPr lang="en-CA"/>
          </a:p>
        </p:txBody>
      </p:sp>
      <p:sp>
        <p:nvSpPr>
          <p:cNvPr id="9" name="Slide Number Placeholder 19"/>
          <p:cNvSpPr>
            <a:spLocks noGrp="1"/>
          </p:cNvSpPr>
          <p:nvPr>
            <p:ph type="sldNum" sz="quarter" idx="15"/>
          </p:nvPr>
        </p:nvSpPr>
        <p:spPr/>
        <p:txBody>
          <a:bodyPr/>
          <a:lstStyle>
            <a:lvl1pPr>
              <a:defRPr/>
            </a:lvl1pPr>
          </a:lstStyle>
          <a:p>
            <a:fld id="{A262FA0A-BCB3-450B-AEBD-DF4852F6E748}" type="slidenum">
              <a:rPr lang="en-CA"/>
              <a:pPr/>
              <a:t>‹#›</a:t>
            </a:fld>
            <a:endParaRPr lang="en-CA"/>
          </a:p>
        </p:txBody>
      </p:sp>
      <p:sp>
        <p:nvSpPr>
          <p:cNvPr id="10" name="Footer Placeholder 20"/>
          <p:cNvSpPr>
            <a:spLocks noGrp="1"/>
          </p:cNvSpPr>
          <p:nvPr>
            <p:ph type="ftr" sz="quarter" idx="16"/>
          </p:nvPr>
        </p:nvSpPr>
        <p:spPr/>
        <p:txBody>
          <a:bodyPr/>
          <a:lstStyle>
            <a:lvl1pPr>
              <a:defRPr/>
            </a:lvl1pPr>
          </a:lstStyle>
          <a:p>
            <a:pPr>
              <a:defRPr/>
            </a:pP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52425" y="228600"/>
            <a:ext cx="7680325"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 name="Text Placeholder 2"/>
          <p:cNvSpPr>
            <a:spLocks noGrp="1"/>
          </p:cNvSpPr>
          <p:nvPr>
            <p:ph type="body" idx="1"/>
          </p:nvPr>
        </p:nvSpPr>
        <p:spPr>
          <a:xfrm>
            <a:off x="352425" y="1463675"/>
            <a:ext cx="7680325"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5" y="6543675"/>
            <a:ext cx="1466850" cy="247650"/>
          </a:xfrm>
          <a:prstGeom prst="rect">
            <a:avLst/>
          </a:prstGeom>
        </p:spPr>
        <p:txBody>
          <a:bodyPr vert="horz" wrap="square" lIns="91440" tIns="45720" rIns="91440" bIns="45720" numCol="1" anchor="ctr" anchorCtr="0" compatLnSpc="1">
            <a:prstTxWarp prst="textNoShape">
              <a:avLst/>
            </a:prstTxWarp>
            <a:normAutofit/>
          </a:bodyPr>
          <a:lstStyle>
            <a:lvl1pPr>
              <a:defRPr sz="1000" b="1">
                <a:solidFill>
                  <a:srgbClr val="FFFFFF"/>
                </a:solidFill>
              </a:defRPr>
            </a:lvl1pPr>
          </a:lstStyle>
          <a:p>
            <a:fld id="{8F63A4FD-8D43-4A6D-8F74-4B46EBFA0282}" type="datetimeFigureOut">
              <a:rPr lang="en-CA"/>
              <a:pPr/>
              <a:t>2018-11-19</a:t>
            </a:fld>
            <a:endParaRPr lang="en-CA"/>
          </a:p>
        </p:txBody>
      </p:sp>
      <p:sp>
        <p:nvSpPr>
          <p:cNvPr id="5" name="Footer Placeholder 4"/>
          <p:cNvSpPr>
            <a:spLocks noGrp="1"/>
          </p:cNvSpPr>
          <p:nvPr>
            <p:ph type="ftr" sz="quarter" idx="3"/>
          </p:nvPr>
        </p:nvSpPr>
        <p:spPr>
          <a:xfrm>
            <a:off x="1809750" y="6543675"/>
            <a:ext cx="4086225" cy="247650"/>
          </a:xfrm>
          <a:prstGeom prst="rect">
            <a:avLst/>
          </a:prstGeom>
        </p:spPr>
        <p:txBody>
          <a:bodyPr vert="horz" lIns="91440" tIns="45720" rIns="91440" bIns="45720" rtlCol="0" anchor="ctr">
            <a:normAutofit/>
          </a:bodyPr>
          <a:lstStyle>
            <a:lvl1pPr algn="l" fontAlgn="auto">
              <a:spcBef>
                <a:spcPts val="0"/>
              </a:spcBef>
              <a:spcAft>
                <a:spcPts val="0"/>
              </a:spcAft>
              <a:defRPr sz="1000" b="1" i="1">
                <a:solidFill>
                  <a:schemeClr val="tx1">
                    <a:alpha val="65000"/>
                  </a:scheme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7886700" y="6543675"/>
            <a:ext cx="876300" cy="247650"/>
          </a:xfrm>
          <a:prstGeom prst="rect">
            <a:avLst/>
          </a:prstGeom>
        </p:spPr>
        <p:txBody>
          <a:bodyPr vert="horz" wrap="square" lIns="91440" tIns="45720" rIns="91440" bIns="45720" numCol="1" anchor="ctr" anchorCtr="0" compatLnSpc="1">
            <a:prstTxWarp prst="textNoShape">
              <a:avLst/>
            </a:prstTxWarp>
            <a:normAutofit/>
          </a:bodyPr>
          <a:lstStyle>
            <a:lvl1pPr algn="r">
              <a:defRPr sz="1000" b="1">
                <a:solidFill>
                  <a:srgbClr val="FFFFFF"/>
                </a:solidFill>
              </a:defRPr>
            </a:lvl1pPr>
          </a:lstStyle>
          <a:p>
            <a:fld id="{BA377E2F-0E7E-4B48-91F4-5B038ACA0B18}" type="slidenum">
              <a:rPr lang="en-CA"/>
              <a:pPr/>
              <a:t>‹#›</a:t>
            </a:fld>
            <a:endParaRPr lang="en-CA"/>
          </a:p>
        </p:txBody>
      </p:sp>
    </p:spTree>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0" fontAlgn="base" hangingPunct="0">
        <a:spcBef>
          <a:spcPts val="400"/>
        </a:spcBef>
        <a:spcAft>
          <a:spcPct val="0"/>
        </a:spcAft>
        <a:defRPr sz="4000" kern="1200">
          <a:solidFill>
            <a:schemeClr val="tx1"/>
          </a:solidFill>
          <a:latin typeface="+mj-lt"/>
          <a:ea typeface="ＭＳ Ｐゴシック" charset="0"/>
          <a:cs typeface="Tunga" pitchFamily="2"/>
        </a:defRPr>
      </a:lvl1pPr>
      <a:lvl2pPr algn="l" rtl="0" eaLnBrk="0" fontAlgn="base" hangingPunct="0">
        <a:spcBef>
          <a:spcPts val="400"/>
        </a:spcBef>
        <a:spcAft>
          <a:spcPct val="0"/>
        </a:spcAft>
        <a:defRPr sz="4000">
          <a:solidFill>
            <a:schemeClr val="tx1"/>
          </a:solidFill>
          <a:latin typeface="Corbel" charset="0"/>
          <a:ea typeface="ＭＳ Ｐゴシック" charset="0"/>
          <a:cs typeface="Tunga" charset="0"/>
        </a:defRPr>
      </a:lvl2pPr>
      <a:lvl3pPr algn="l" rtl="0" eaLnBrk="0" fontAlgn="base" hangingPunct="0">
        <a:spcBef>
          <a:spcPts val="400"/>
        </a:spcBef>
        <a:spcAft>
          <a:spcPct val="0"/>
        </a:spcAft>
        <a:defRPr sz="4000">
          <a:solidFill>
            <a:schemeClr val="tx1"/>
          </a:solidFill>
          <a:latin typeface="Corbel" charset="0"/>
          <a:ea typeface="ＭＳ Ｐゴシック" charset="0"/>
          <a:cs typeface="Tunga" charset="0"/>
        </a:defRPr>
      </a:lvl3pPr>
      <a:lvl4pPr algn="l" rtl="0" eaLnBrk="0" fontAlgn="base" hangingPunct="0">
        <a:spcBef>
          <a:spcPts val="400"/>
        </a:spcBef>
        <a:spcAft>
          <a:spcPct val="0"/>
        </a:spcAft>
        <a:defRPr sz="4000">
          <a:solidFill>
            <a:schemeClr val="tx1"/>
          </a:solidFill>
          <a:latin typeface="Corbel" charset="0"/>
          <a:ea typeface="ＭＳ Ｐゴシック" charset="0"/>
          <a:cs typeface="Tunga" charset="0"/>
        </a:defRPr>
      </a:lvl4pPr>
      <a:lvl5pPr algn="l" rtl="0" eaLnBrk="0" fontAlgn="base" hangingPunct="0">
        <a:spcBef>
          <a:spcPts val="400"/>
        </a:spcBef>
        <a:spcAft>
          <a:spcPct val="0"/>
        </a:spcAft>
        <a:defRPr sz="4000">
          <a:solidFill>
            <a:schemeClr val="tx1"/>
          </a:solidFill>
          <a:latin typeface="Corbel" charset="0"/>
          <a:ea typeface="ＭＳ Ｐゴシック" charset="0"/>
          <a:cs typeface="Tunga" charset="0"/>
        </a:defRPr>
      </a:lvl5pPr>
      <a:lvl6pPr marL="457200" algn="l" rtl="0" fontAlgn="base">
        <a:spcBef>
          <a:spcPts val="400"/>
        </a:spcBef>
        <a:spcAft>
          <a:spcPct val="0"/>
        </a:spcAft>
        <a:defRPr sz="4000">
          <a:solidFill>
            <a:schemeClr val="tx1"/>
          </a:solidFill>
          <a:latin typeface="Corbel" charset="0"/>
          <a:ea typeface="ＭＳ Ｐゴシック" charset="0"/>
          <a:cs typeface="Tunga" charset="0"/>
        </a:defRPr>
      </a:lvl6pPr>
      <a:lvl7pPr marL="914400" algn="l" rtl="0" fontAlgn="base">
        <a:spcBef>
          <a:spcPts val="400"/>
        </a:spcBef>
        <a:spcAft>
          <a:spcPct val="0"/>
        </a:spcAft>
        <a:defRPr sz="4000">
          <a:solidFill>
            <a:schemeClr val="tx1"/>
          </a:solidFill>
          <a:latin typeface="Corbel" charset="0"/>
          <a:ea typeface="ＭＳ Ｐゴシック" charset="0"/>
          <a:cs typeface="Tunga" charset="0"/>
        </a:defRPr>
      </a:lvl7pPr>
      <a:lvl8pPr marL="1371600" algn="l" rtl="0" fontAlgn="base">
        <a:spcBef>
          <a:spcPts val="400"/>
        </a:spcBef>
        <a:spcAft>
          <a:spcPct val="0"/>
        </a:spcAft>
        <a:defRPr sz="4000">
          <a:solidFill>
            <a:schemeClr val="tx1"/>
          </a:solidFill>
          <a:latin typeface="Corbel" charset="0"/>
          <a:ea typeface="ＭＳ Ｐゴシック" charset="0"/>
          <a:cs typeface="Tunga" charset="0"/>
        </a:defRPr>
      </a:lvl8pPr>
      <a:lvl9pPr marL="1828800" algn="l" rtl="0" fontAlgn="base">
        <a:spcBef>
          <a:spcPts val="400"/>
        </a:spcBef>
        <a:spcAft>
          <a:spcPct val="0"/>
        </a:spcAft>
        <a:defRPr sz="4000">
          <a:solidFill>
            <a:schemeClr val="tx1"/>
          </a:solidFill>
          <a:latin typeface="Corbel" charset="0"/>
          <a:ea typeface="ＭＳ Ｐゴシック" charset="0"/>
          <a:cs typeface="Tunga" charset="0"/>
        </a:defRPr>
      </a:lvl9pPr>
    </p:titleStyle>
    <p:bodyStyle>
      <a:lvl1pPr marL="342900" indent="-342900" algn="l" rtl="0" eaLnBrk="0" fontAlgn="base" hangingPunct="0">
        <a:spcBef>
          <a:spcPts val="1200"/>
        </a:spcBef>
        <a:spcAft>
          <a:spcPct val="0"/>
        </a:spcAft>
        <a:buClr>
          <a:srgbClr val="838995"/>
        </a:buClr>
        <a:buFont typeface="Arial" charset="0"/>
        <a:defRPr kern="1200" spc="30">
          <a:solidFill>
            <a:schemeClr val="tx1"/>
          </a:solidFill>
          <a:latin typeface="+mn-lt"/>
          <a:ea typeface="ＭＳ Ｐゴシック" charset="0"/>
          <a:cs typeface="Tahoma" pitchFamily="34" charset="0"/>
        </a:defRPr>
      </a:lvl1pPr>
      <a:lvl2pPr marL="171450" indent="-171450"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Tahoma" charset="0"/>
          <a:cs typeface="Tahoma" pitchFamily="34" charset="0"/>
        </a:defRPr>
      </a:lvl2pPr>
      <a:lvl3pPr marL="344488" indent="-165100"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Tahoma" charset="0"/>
          <a:cs typeface="Tahoma" pitchFamily="34" charset="0"/>
        </a:defRPr>
      </a:lvl3pPr>
      <a:lvl4pPr marL="517525" indent="-169863"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Tahoma" charset="0"/>
          <a:cs typeface="Tahoma" pitchFamily="34" charset="0"/>
        </a:defRPr>
      </a:lvl4pPr>
      <a:lvl5pPr marL="688975" indent="-173038" algn="l" rtl="0" eaLnBrk="0" fontAlgn="base" hangingPunct="0">
        <a:spcBef>
          <a:spcPts val="600"/>
        </a:spcBef>
        <a:spcAft>
          <a:spcPct val="0"/>
        </a:spcAft>
        <a:buClr>
          <a:schemeClr val="accent1"/>
        </a:buClr>
        <a:buFont typeface="Arial" charset="0"/>
        <a:buChar char="•"/>
        <a:defRPr sz="1600" kern="1200">
          <a:solidFill>
            <a:schemeClr val="tx1"/>
          </a:solidFill>
          <a:latin typeface="+mn-lt"/>
          <a:ea typeface="Tahoma" charset="0"/>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d.ted.com/lessons/dna-the-book-of-you-joe-hanson"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ed.ted.com/lessons/how-to-sequence-the-human-genome-mark-j-kiel" TargetMode="External"/><Relationship Id="rId4" Type="http://schemas.openxmlformats.org/officeDocument/2006/relationships/hyperlink" Target="http://ed.ted.com/lessons/the-twisting-tale-of-dna-judith-hauck" TargetMode="External"/><Relationship Id="rId5" Type="http://schemas.openxmlformats.org/officeDocument/2006/relationships/hyperlink" Target="http://ed.ted.com/featured/jOuJyFNt" TargetMode="Externa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jpe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ed.ted.com/lessons/where-do-genes-come-from-carl-zimmer"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hyperlink" Target="http://www.youtube.com/watch?v=ovV7v2XYJAI" TargetMode="External"/><Relationship Id="rId4" Type="http://schemas.openxmlformats.org/officeDocument/2006/relationships/hyperlink" Target="http://ed.ted.com/lessons/your-genes-are-not-your-fate-dean-ornish" TargetMode="External"/><Relationship Id="rId5" Type="http://schemas.openxmlformats.org/officeDocument/2006/relationships/hyperlink" Target="http://www.youtube.com/watch?v=gkQJ26DAxfs" TargetMode="External"/><Relationship Id="rId6" Type="http://schemas.openxmlformats.org/officeDocument/2006/relationships/hyperlink" Target="http://www.polleverywhere.com/my/polls" TargetMode="External"/><Relationship Id="rId1" Type="http://schemas.openxmlformats.org/officeDocument/2006/relationships/slideLayout" Target="../slideLayouts/slideLayout7.xml"/><Relationship Id="rId2" Type="http://schemas.openxmlformats.org/officeDocument/2006/relationships/hyperlink" Target="https://www.youtube.com/watch?v=zwibgNGe4aY&amp;list=UU_cznB5YZZmvAmeq7Y3EriQ"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www.bioteach.ubc.ca/TeachingResources/Applications/GMOpkgJKloseGLampard2.sw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t1pN9OHRukw" TargetMode="External"/><Relationship Id="rId4" Type="http://schemas.openxmlformats.org/officeDocument/2006/relationships/hyperlink" Target="http://www.sumanasinc.com/scienceinfocus/sif_genetherapy.html" TargetMode="Externa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hyperlink" Target="http://www.pbs.org/wgbh/harvest/engineer/transgen.html" TargetMode="External"/><Relationship Id="rId4"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2.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www.sumanasinc.com/webcontent/animations/content/plasmidcloning.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highered.mcgraw-hill.com/olcweb/cgi/pluginpop.cgi?it=swf::535::535::/sites/dl/free/0072437316/120076/micro04.swf::DNA%20Replication%20For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hyperlink" Target="http://www.sumanasinc.com/webcontent/animations/content/pcr.html" TargetMode="Externa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biotechnologyonline.gov.au/popups/ani_geneprobe.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highered.mcgraw-hill.com/olcweb/cgi/pluginpop.cgi?it=swf::535::535::/sites/dl/free/0072437316/120078/bio20.swf::Restriction%20Fragment%20Length%20Polymorphism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sumanasinc.com/webcontent/animations/content/paternitytesting.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youtube.com/watch?v=gkQJ26DAxf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emf"/><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bcs.whfreeman.com%5Cwebpub%5CEktron%5Cpol1e%5CAnimated%20Tutorials%5Cat1001%5Cat_1001"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YjWuVrzvZYA" TargetMode="External"/><Relationship Id="rId3" Type="http://schemas.openxmlformats.org/officeDocument/2006/relationships/hyperlink" Target="https://www.youtube.com/watch?v=FVuAwBGw_pQ"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3.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J3HVVi2k2No"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statedclearly.com/what-exactly-is-a-gene/"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hyperlink" Target="https://www.youtube.com/watch?v=PwdDa6QCDWw"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www.johnkyrk.com/DNAreplication.html"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youtube.com/watch?v=GieZ3pk9YVo" TargetMode="External"/><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hyperlink" Target="http://learn.genetics.utah.edu/content/begin/traits/karyotype/"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png"/><Relationship Id="rId3" Type="http://schemas.openxmlformats.org/officeDocument/2006/relationships/image" Target="../media/image37.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4.xml"/><Relationship Id="rId2" Type="http://schemas.openxmlformats.org/officeDocument/2006/relationships/image" Target="../media/image39.png"/></Relationships>
</file>

<file path=ppt/slides/_rels/slide97.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image" Target="../media/image42.png"/></Relationships>
</file>

<file path=ppt/slides/_rels/slide98.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1" Type="http://schemas.openxmlformats.org/officeDocument/2006/relationships/slideLayout" Target="../slideLayouts/slideLayout4.xml"/><Relationship Id="rId2" Type="http://schemas.openxmlformats.org/officeDocument/2006/relationships/hyperlink" Target="http://www.ncbi.nlm.nih.gov/pubmedhealth/n/pmh_adam/A003298/"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5" y="2895600"/>
            <a:ext cx="4572000" cy="1368425"/>
          </a:xfrm>
        </p:spPr>
        <p:txBody>
          <a:bodyPr>
            <a:normAutofit fontScale="92500" lnSpcReduction="20000"/>
          </a:bodyPr>
          <a:lstStyle/>
          <a:p>
            <a:pPr eaLnBrk="1" fontAlgn="auto" hangingPunct="1">
              <a:spcAft>
                <a:spcPts val="0"/>
              </a:spcAft>
              <a:buClr>
                <a:schemeClr val="accent5"/>
              </a:buClr>
              <a:buFont typeface="Arial" pitchFamily="34" charset="0"/>
              <a:buNone/>
              <a:defRPr/>
            </a:pPr>
            <a:r>
              <a:rPr lang="en-CA" sz="2800" dirty="0" smtClean="0">
                <a:ea typeface="+mn-ea"/>
              </a:rPr>
              <a:t>Chapter 26 and 28</a:t>
            </a:r>
          </a:p>
          <a:p>
            <a:pPr eaLnBrk="1" fontAlgn="auto" hangingPunct="1">
              <a:spcAft>
                <a:spcPts val="0"/>
              </a:spcAft>
              <a:buClr>
                <a:schemeClr val="accent5"/>
              </a:buClr>
              <a:buFont typeface="Arial" pitchFamily="34" charset="0"/>
              <a:buNone/>
              <a:defRPr/>
            </a:pPr>
            <a:endParaRPr lang="en-CA" sz="2800" dirty="0">
              <a:ea typeface="+mn-ea"/>
            </a:endParaRPr>
          </a:p>
          <a:p>
            <a:pPr eaLnBrk="1" fontAlgn="auto" hangingPunct="1">
              <a:spcAft>
                <a:spcPts val="0"/>
              </a:spcAft>
              <a:buClr>
                <a:schemeClr val="accent5"/>
              </a:buClr>
              <a:defRPr/>
            </a:pPr>
            <a:r>
              <a:rPr lang="en-US" sz="2800" dirty="0">
                <a:hlinkClick r:id="rId3"/>
              </a:rPr>
              <a:t>Ted-Ed “Book of  You” </a:t>
            </a:r>
            <a:endParaRPr lang="en-US" sz="2800" dirty="0"/>
          </a:p>
          <a:p>
            <a:pPr eaLnBrk="1" fontAlgn="auto" hangingPunct="1">
              <a:spcAft>
                <a:spcPts val="0"/>
              </a:spcAft>
              <a:buClr>
                <a:schemeClr val="accent5"/>
              </a:buClr>
              <a:buFont typeface="Arial" pitchFamily="34" charset="0"/>
              <a:buNone/>
              <a:defRPr/>
            </a:pPr>
            <a:endParaRPr lang="en-CA" sz="2800" dirty="0">
              <a:ea typeface="+mn-ea"/>
            </a:endParaRPr>
          </a:p>
        </p:txBody>
      </p:sp>
      <p:sp>
        <p:nvSpPr>
          <p:cNvPr id="2" name="Title 1"/>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rtlCol="0"/>
          <a:lstStyle/>
          <a:p>
            <a:pPr eaLnBrk="1" fontAlgn="auto" hangingPunct="1">
              <a:spcAft>
                <a:spcPts val="0"/>
              </a:spcAft>
              <a:defRPr/>
            </a:pPr>
            <a:r>
              <a:rPr dirty="0"/>
              <a:t>DNA</a:t>
            </a:r>
            <a:r>
              <a:rPr lang="en-CA" dirty="0"/>
              <a:t/>
            </a:r>
            <a:br>
              <a:rPr lang="en-CA" dirty="0"/>
            </a:br>
            <a:endParaRPr lang="en-CA" dirty="0"/>
          </a:p>
        </p:txBody>
      </p:sp>
      <p:pic>
        <p:nvPicPr>
          <p:cNvPr id="133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679450"/>
            <a:ext cx="2441575" cy="492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196752"/>
            <a:ext cx="7122078" cy="4154984"/>
          </a:xfrm>
          <a:prstGeom prst="rect">
            <a:avLst/>
          </a:prstGeom>
          <a:noFill/>
        </p:spPr>
        <p:txBody>
          <a:bodyPr wrap="none" rtlCol="0">
            <a:spAutoFit/>
          </a:bodyPr>
          <a:lstStyle/>
          <a:p>
            <a:endParaRPr lang="en-US" sz="4400" dirty="0"/>
          </a:p>
          <a:p>
            <a:r>
              <a:rPr lang="en-US" sz="4400" dirty="0" smtClean="0">
                <a:hlinkClick r:id="rId3"/>
              </a:rPr>
              <a:t>Ted-Ed “Human Genome”</a:t>
            </a:r>
            <a:endParaRPr lang="en-US" sz="4400" dirty="0" smtClean="0"/>
          </a:p>
          <a:p>
            <a:endParaRPr lang="en-US" sz="4400" dirty="0"/>
          </a:p>
          <a:p>
            <a:r>
              <a:rPr lang="en-US" sz="4400" dirty="0" smtClean="0">
                <a:hlinkClick r:id="rId4"/>
              </a:rPr>
              <a:t>Ted-Ed “Twisting Tale”</a:t>
            </a:r>
            <a:endParaRPr lang="en-US" sz="4400" dirty="0" smtClean="0"/>
          </a:p>
          <a:p>
            <a:endParaRPr lang="en-US" sz="4400" dirty="0"/>
          </a:p>
          <a:p>
            <a:r>
              <a:rPr lang="en-US" sz="4400" dirty="0" smtClean="0">
                <a:hlinkClick r:id="rId5"/>
              </a:rPr>
              <a:t>Ted-Ed “Chicken or  the Egg?”</a:t>
            </a: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5" y="1463675"/>
            <a:ext cx="7680325" cy="4724400"/>
          </a:xfrm>
        </p:spPr>
        <p:txBody>
          <a:bodyPr wrap="square" numCol="1" anchor="t" anchorCtr="0" compatLnSpc="1">
            <a:prstTxWarp prst="textNoShape">
              <a:avLst/>
            </a:prstTxWarp>
          </a:bodyPr>
          <a:lstStyle/>
          <a:p>
            <a:pPr marL="0" indent="0" eaLnBrk="1" hangingPunct="1"/>
            <a:r>
              <a:rPr lang="en-US" sz="2400" b="1" smtClean="0">
                <a:ea typeface="ＭＳ Ｐゴシック" charset="-128"/>
              </a:rPr>
              <a:t>i)Flipped-over pieces (</a:t>
            </a:r>
            <a:r>
              <a:rPr lang="ja-JP" altLang="en-US" sz="2400" b="1" smtClean="0">
                <a:ea typeface="ＭＳ Ｐゴシック" charset="-128"/>
              </a:rPr>
              <a:t>“</a:t>
            </a:r>
            <a:r>
              <a:rPr lang="en-US" altLang="ja-JP" sz="2400" b="1" smtClean="0">
                <a:ea typeface="ＭＳ Ｐゴシック" charset="-128"/>
              </a:rPr>
              <a:t>inversion</a:t>
            </a:r>
            <a:r>
              <a:rPr lang="ja-JP" altLang="en-US" sz="2400" b="1" smtClean="0">
                <a:ea typeface="ＭＳ Ｐゴシック" charset="-128"/>
              </a:rPr>
              <a:t>”</a:t>
            </a:r>
            <a:r>
              <a:rPr lang="en-US" altLang="ja-JP" sz="2400" b="1" smtClean="0">
                <a:ea typeface="ＭＳ Ｐゴシック" charset="-128"/>
              </a:rPr>
              <a:t>)</a:t>
            </a:r>
          </a:p>
          <a:p>
            <a:pPr marL="0" indent="0" eaLnBrk="1" hangingPunct="1"/>
            <a:endParaRPr lang="en-US" sz="2400" b="1" smtClean="0">
              <a:ea typeface="ＭＳ Ｐゴシック" charset="-128"/>
            </a:endParaRPr>
          </a:p>
          <a:p>
            <a:pPr marL="0" indent="0" eaLnBrk="1" hangingPunct="1"/>
            <a:endParaRPr lang="en-US" sz="2400" b="1" smtClean="0">
              <a:ea typeface="ＭＳ Ｐゴシック" charset="-128"/>
            </a:endParaRPr>
          </a:p>
          <a:p>
            <a:pPr marL="0" indent="0" eaLnBrk="1" hangingPunct="1"/>
            <a:endParaRPr lang="en-US" sz="2400" b="1" smtClean="0">
              <a:ea typeface="ＭＳ Ｐゴシック" charset="-128"/>
            </a:endParaRPr>
          </a:p>
          <a:p>
            <a:pPr marL="0" indent="0" eaLnBrk="1" hangingPunct="1"/>
            <a:r>
              <a:rPr lang="en-US" sz="2400" b="1" smtClean="0">
                <a:ea typeface="ＭＳ Ｐゴシック" charset="-128"/>
              </a:rPr>
              <a:t>ii) Exchange of pieces with a non-homologue </a:t>
            </a:r>
            <a:r>
              <a:rPr lang="en-CA" sz="2400" smtClean="0">
                <a:ea typeface="ＭＳ Ｐゴシック" charset="-128"/>
              </a:rPr>
              <a:t>  </a:t>
            </a:r>
            <a:r>
              <a:rPr lang="en-US" sz="2400" b="1" smtClean="0">
                <a:ea typeface="ＭＳ Ｐゴシック" charset="-128"/>
              </a:rPr>
              <a:t>(</a:t>
            </a:r>
            <a:r>
              <a:rPr lang="ja-JP" altLang="en-US" sz="2400" b="1" smtClean="0">
                <a:ea typeface="ＭＳ Ｐゴシック" charset="-128"/>
              </a:rPr>
              <a:t>“</a:t>
            </a:r>
            <a:r>
              <a:rPr lang="en-US" altLang="ja-JP" sz="2400" b="1" smtClean="0">
                <a:ea typeface="ＭＳ Ｐゴシック" charset="-128"/>
              </a:rPr>
              <a:t>translocation</a:t>
            </a:r>
            <a:r>
              <a:rPr lang="ja-JP" altLang="en-US" sz="2400" b="1" smtClean="0">
                <a:ea typeface="ＭＳ Ｐゴシック" charset="-128"/>
              </a:rPr>
              <a:t>”</a:t>
            </a:r>
            <a:r>
              <a:rPr lang="en-US" altLang="ja-JP" sz="2400" b="1" smtClean="0">
                <a:ea typeface="ＭＳ Ｐゴシック" charset="-128"/>
              </a:rPr>
              <a:t>)</a:t>
            </a:r>
            <a:endParaRPr lang="en-CA" altLang="ja-JP" sz="2400" smtClean="0">
              <a:ea typeface="ＭＳ Ｐゴシック" charset="-128"/>
            </a:endParaRPr>
          </a:p>
          <a:p>
            <a:pPr marL="0" indent="0" eaLnBrk="1" hangingPunct="1"/>
            <a:r>
              <a:rPr lang="en-US" b="1" smtClean="0">
                <a:ea typeface="ＭＳ Ｐゴシック" charset="-128"/>
              </a:rPr>
              <a:t> </a:t>
            </a:r>
            <a:endParaRPr lang="en-CA" smtClean="0">
              <a:ea typeface="ＭＳ Ｐゴシック" charset="-128"/>
            </a:endParaRPr>
          </a:p>
        </p:txBody>
      </p:sp>
      <p:pic>
        <p:nvPicPr>
          <p:cNvPr id="1177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981075"/>
            <a:ext cx="2343150"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77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21163"/>
            <a:ext cx="221932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wrap="square" numCol="1" anchor="t" anchorCtr="0" compatLnSpc="1">
            <a:prstTxWarp prst="textNoShape">
              <a:avLst/>
            </a:prstTxWarp>
          </a:bodyPr>
          <a:lstStyle/>
          <a:p>
            <a:pPr marL="0" indent="0" eaLnBrk="1" hangingPunct="1"/>
            <a:r>
              <a:rPr lang="en-US" sz="2800" b="1" smtClean="0">
                <a:ea typeface="ＭＳ Ｐゴシック" charset="-128"/>
              </a:rPr>
              <a:t>iii) Exchange of pieces with a homologue</a:t>
            </a:r>
            <a:r>
              <a:rPr lang="en-CA" sz="2800" smtClean="0">
                <a:ea typeface="ＭＳ Ｐゴシック" charset="-128"/>
              </a:rPr>
              <a:t>  </a:t>
            </a:r>
            <a:r>
              <a:rPr lang="en-US" sz="2800" b="1" smtClean="0">
                <a:ea typeface="ＭＳ Ｐゴシック" charset="-128"/>
              </a:rPr>
              <a:t>(</a:t>
            </a:r>
            <a:r>
              <a:rPr lang="ja-JP" altLang="en-US" sz="2800" b="1" smtClean="0">
                <a:ea typeface="ＭＳ Ｐゴシック" charset="-128"/>
              </a:rPr>
              <a:t>“</a:t>
            </a:r>
            <a:r>
              <a:rPr lang="en-US" altLang="ja-JP" sz="2800" b="1" smtClean="0">
                <a:ea typeface="ＭＳ Ｐゴシック" charset="-128"/>
              </a:rPr>
              <a:t>duplication</a:t>
            </a:r>
            <a:r>
              <a:rPr lang="ja-JP" altLang="en-US" sz="2800" b="1" smtClean="0">
                <a:ea typeface="ＭＳ Ｐゴシック" charset="-128"/>
              </a:rPr>
              <a:t>”</a:t>
            </a:r>
            <a:r>
              <a:rPr lang="en-US" altLang="ja-JP" sz="2800" b="1" smtClean="0">
                <a:ea typeface="ＭＳ Ｐゴシック" charset="-128"/>
              </a:rPr>
              <a:t>)</a:t>
            </a:r>
          </a:p>
          <a:p>
            <a:pPr marL="0" indent="0" eaLnBrk="1" hangingPunct="1"/>
            <a:endParaRPr lang="en-US" sz="2800" b="1" smtClean="0">
              <a:ea typeface="ＭＳ Ｐゴシック" charset="-128"/>
            </a:endParaRPr>
          </a:p>
          <a:p>
            <a:pPr marL="0" indent="0" eaLnBrk="1" hangingPunct="1"/>
            <a:endParaRPr lang="en-US" sz="2800" b="1" smtClean="0">
              <a:ea typeface="ＭＳ Ｐゴシック" charset="-128"/>
            </a:endParaRPr>
          </a:p>
          <a:p>
            <a:pPr marL="0" indent="0" eaLnBrk="1" hangingPunct="1"/>
            <a:endParaRPr lang="en-CA" sz="2800" smtClean="0">
              <a:ea typeface="ＭＳ Ｐゴシック" charset="-128"/>
            </a:endParaRPr>
          </a:p>
          <a:p>
            <a:pPr marL="0" indent="0" eaLnBrk="1" hangingPunct="1"/>
            <a:r>
              <a:rPr lang="en-US" sz="2800" b="1" smtClean="0">
                <a:ea typeface="ＭＳ Ｐゴシック" charset="-128"/>
              </a:rPr>
              <a:t>iv) Missing pieces from two close breaks that closes up, leaving a missing piece behind (called </a:t>
            </a:r>
            <a:r>
              <a:rPr lang="ja-JP" altLang="en-US" sz="2800" b="1" smtClean="0">
                <a:ea typeface="ＭＳ Ｐゴシック" charset="-128"/>
              </a:rPr>
              <a:t>“</a:t>
            </a:r>
            <a:r>
              <a:rPr lang="en-US" altLang="ja-JP" sz="2800" b="1" smtClean="0">
                <a:ea typeface="ＭＳ Ｐゴシック" charset="-128"/>
              </a:rPr>
              <a:t>deletion</a:t>
            </a:r>
            <a:r>
              <a:rPr lang="ja-JP" altLang="en-US" sz="2800" b="1" smtClean="0">
                <a:ea typeface="ＭＳ Ｐゴシック" charset="-128"/>
              </a:rPr>
              <a:t>”</a:t>
            </a:r>
            <a:r>
              <a:rPr lang="en-US" altLang="ja-JP" sz="2800" b="1" smtClean="0">
                <a:ea typeface="ＭＳ Ｐゴシック" charset="-128"/>
              </a:rPr>
              <a:t>)</a:t>
            </a:r>
            <a:endParaRPr lang="en-CA" altLang="ja-JP" sz="2800" smtClean="0">
              <a:ea typeface="ＭＳ Ｐゴシック" charset="-128"/>
            </a:endParaRPr>
          </a:p>
          <a:p>
            <a:pPr marL="0" indent="0" eaLnBrk="1" hangingPunct="1"/>
            <a:endParaRPr lang="en-CA" smtClean="0">
              <a:ea typeface="ＭＳ Ｐゴシック" charset="-128"/>
            </a:endParaRPr>
          </a:p>
        </p:txBody>
      </p:sp>
      <p:pic>
        <p:nvPicPr>
          <p:cNvPr id="1187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1939925"/>
            <a:ext cx="3727450" cy="233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2"/>
          <p:cNvSpPr>
            <a:spLocks noGrp="1"/>
          </p:cNvSpPr>
          <p:nvPr>
            <p:ph type="title" idx="4294967295"/>
          </p:nvPr>
        </p:nvSpPr>
        <p:spPr>
          <a:xfrm>
            <a:off x="0" y="228600"/>
            <a:ext cx="7680325" cy="1066800"/>
          </a:xfrm>
        </p:spPr>
        <p:txBody>
          <a:bodyPr/>
          <a:lstStyle/>
          <a:p>
            <a:pPr eaLnBrk="1" hangingPunct="1"/>
            <a:r>
              <a:rPr lang="en-US" b="1" smtClean="0">
                <a:ea typeface="ＭＳ Ｐゴシック" charset="-128"/>
              </a:rPr>
              <a:t>C.  </a:t>
            </a:r>
            <a:r>
              <a:rPr lang="en-US" b="1" u="sng" smtClean="0">
                <a:ea typeface="ＭＳ Ｐゴシック" charset="-128"/>
              </a:rPr>
              <a:t>Gene Mutations</a:t>
            </a:r>
            <a:endParaRPr lang="en-CA" smtClean="0">
              <a:ea typeface="ＭＳ Ｐゴシック" charset="-128"/>
            </a:endParaRPr>
          </a:p>
        </p:txBody>
      </p:sp>
      <p:sp>
        <p:nvSpPr>
          <p:cNvPr id="4" name="Rectangle 3"/>
          <p:cNvSpPr>
            <a:spLocks noChangeArrowheads="1"/>
          </p:cNvSpPr>
          <p:nvPr/>
        </p:nvSpPr>
        <p:spPr bwMode="auto">
          <a:xfrm>
            <a:off x="107950" y="1341438"/>
            <a:ext cx="8856663" cy="1168400"/>
          </a:xfrm>
          <a:prstGeom prst="rect">
            <a:avLst/>
          </a:prstGeom>
          <a:noFill/>
          <a:ln w="9525">
            <a:noFill/>
            <a:miter lim="800000"/>
            <a:headEnd/>
            <a:tailEnd/>
          </a:ln>
        </p:spPr>
        <p:txBody>
          <a:bodyPr>
            <a:spAutoFit/>
          </a:bodyPr>
          <a:lstStyle/>
          <a:p>
            <a:r>
              <a:rPr lang="en-US" sz="2800" b="1" dirty="0"/>
              <a:t>1.   GENE (</a:t>
            </a:r>
            <a:r>
              <a:rPr lang="en-US" sz="2800" b="1" dirty="0" err="1"/>
              <a:t>def</a:t>
            </a:r>
            <a:r>
              <a:rPr lang="ja-JP" altLang="en-US" sz="2800" b="1" dirty="0"/>
              <a:t>’</a:t>
            </a:r>
            <a:r>
              <a:rPr lang="en-US" altLang="ja-JP" sz="2800" b="1" dirty="0"/>
              <a:t>n) </a:t>
            </a:r>
            <a:r>
              <a:rPr lang="en-US" altLang="ja-JP" sz="2800" b="1" dirty="0">
                <a:solidFill>
                  <a:srgbClr val="FFC000"/>
                </a:solidFill>
              </a:rPr>
              <a:t>the </a:t>
            </a:r>
            <a:r>
              <a:rPr lang="en-US" altLang="ja-JP" sz="2400" b="1" dirty="0">
                <a:solidFill>
                  <a:srgbClr val="FFC000"/>
                </a:solidFill>
              </a:rPr>
              <a:t>segment of DNA on a chromosome that codes for ONE protein</a:t>
            </a:r>
            <a:endParaRPr lang="en-CA" altLang="ja-JP" sz="2400" dirty="0">
              <a:solidFill>
                <a:srgbClr val="FFC000"/>
              </a:solidFill>
            </a:endParaRPr>
          </a:p>
          <a:p>
            <a:r>
              <a:rPr lang="en-US" b="1" dirty="0"/>
              <a:t>	</a:t>
            </a:r>
            <a:endParaRPr lang="en-CA" dirty="0"/>
          </a:p>
        </p:txBody>
      </p:sp>
      <p:sp>
        <p:nvSpPr>
          <p:cNvPr id="123907" name="AutoShape 2" descr="data:image/jpg;base64,/9j/4AAQSkZJRgABAQAAAQABAAD/2wCEAAkGBhQSERERERQQEBEQFBgRFhAVFxkVGBUSFBIVFRgaEhUZHScqFxkkGhYUIC8iIycpLCw4GB8xQTArNSYrLSkBCQoKBQUFDQUFDSkYEhgpKSkpKSkpKSkpKSkpKSkpKSkpKSkpKSkpKSkpKSkpKSkpKSkpKSkpKSkpKSkpKSkpKf/AABEIANgA6gMBIgACEQEDEQH/xAAcAAEAAwEBAQEBAAAAAAAAAAAABQYHBAMCAQj/xABEEAACAQMDAwIDBgQCBwYHAAABAgMABBEFEiEGEzEiQQcyURQjM2FxgUJ0kbQkUhUWJTSCofBTsbPC0eEINUNjc6Ky/8QAFAEBAAAAAAAAAAAAAAAAAAAAAP/EABQRAQAAAAAAAAAAAAAAAAAAAAD/2gAMAwEAAhEDEQA/ANxpSlApSlApSlApSlApSlApSlApSlApSlApSlApUd1HEz2l0iAs7QSqqjyWMTAAfmTiqpZa0Gea3gvNllBD9pa5YZkhTJBiWSTj0gZLOpZc7eT8oXylZ70/0vLPcfaJJbyO1hmleJTPLm7RinbMqlsiJQpIB5beeAo9WhUClQ8nV9qrFTKAVJUja/kHB/hqQsNQjmQSRMHQkgMPqrFWB+hBBBH5UHRSlKBSlKBSlKBSlKBSlKBVb/1jnnZxYQRTRRsUNzNKYo3dThlg2RuZADwWwFyCBnFefxF1tbazG+QwLcTR2zTD5kidsylMAnf2llC4BOSpqK6f6pnugkVjDbWdtGAkZn3yP21XCgQRFQg4HmU8f0oLFpnUpeUW1zC9pcMpdEZldJlQgOYJVPq25UkMFbBB24zibrLOsupp4gI7sQEI4eK9t0kV7aZduyRoXLb48lgwVssrMMeRWgdNa4t5aW90mAs8YfA52t4ZckDOGDDx7UEnUbrWvJbBNyySyytsjt4l3SSEDc20EgABcksxAH15GZKsm0Xqee7vZ7iLsRBpGhinkVp2FqhwqwxBlEYdk3sxYliRxhVoLo2t30Y7s1lH2Ry6QTmadFx57ZiUSY91RifoGPFT1lepNGksTLJHIAyupyGU+4NVLXNSv7VQ4ntJj57b27xgjGfnSZip4/ykVF9BdaRS3skCjsG5QzPa5BEd5H+K0JHmOVCr545jkJAZjkNIpSlApSlAqH1vqEQssMaNcXcoJjtkIBwON8rH8KIHALn64AY8Vzalr0ksjWthteZSVluWBMNtwD6sfizeoERg/mxUYz36LoKWwcgtLLK2+W4kwZJX8ZcgAAAYAUAKoGABQcPamtrW7uJ5jNcdt5iRkRRlI2KrBGSdqjHk5LHJJ8AZxreg22oWmGv4bR+2ixRGVDv2b333mTuLyPIzkA+nIJDNmtX6htmktLqNAWeSCVFUHBLNGwAB9uSKrWma/cMY43uLWLur3LeSWBj9ohxuDK4uF+9CFS6FVIOcArzQZ38Muo7nS5HtbuRZbQMgUo4lRFfukyQSBsCMbcuvkcnAIw281R+q45GtZJJZ9PmFurTBRE0b4VTvEcpuG2Myb1zj3+lWrQz/AIa38n7mPk+T92vn86DtNQ/Sv4U383d/3ktTBqH6V/Cm/m7v+8loJmlKUClKUClKUClKUClKUFF+LHTzX0en2iusRlvh94V3BQlpdSE7eMnCnAyOccio620bTbRzBJqF3NIDhoFuJFIIwfVHahSvzL5+g/Ou340NImnrPCzI8E6neuAVSeOS1c5Pj0zkAjkEg+1Q3wtGxEVPQuflX0jnb5x9TQe+oWGiybO+99CG5Es7ahEjDI47lx6CpOPf6VJ/DPSFsZL2wilE9svau4JMgtsuBIjAlQA2Gg8jjn88Vy/Eljh+T/0R5/6/9q//APD5b4l1NhgKOygX6H75uB7Dmg0L4j64bTTLuZch+320IOCJJSI1IP1Bbd+1Zd8PryKIRrJLBFjGBJIkfAXGcMR+VaP8RNJF6tpYM7Rx3M5eVlHPZgieU8nhcuIhk+MjzX3p0uj2oCQvpcOwbOJIQ3HB3sTknjkk5NBy9XTrLbiSJkljIwJEIdTgEHDLkf8AOsx+HUO7X7c/5Enb9u2y/wDm/wCVavrfQttco01qIre5cb0uocKJCefvtnE0beDnPBJHNVv4PdNsJLrUJAqlybWNVIcYjkzKyyDhlLgAEHkJ/QNRpSubUdSjt42mndIo0GWdjgD/ANSfAA5Pig6GbAyeAOc1WGv5dQJS1doLLkPfLw83HK2eRwvPM35YXPzD8Wxl1HDXSPb2PlbJuJJ+OGvMH0pz+D54G4/wC0KoAAHAHAA+lBz6dp0cEaQwokUSDCoowB7n9STkk+TnNdNKUCss+KnTUkdnKYGUx4IigziRJpbq2l225/jXMLFUHqBbC5GFGmXt4sUckr5CRI0jEDJ2opY4HvwDWd2dzdyX8k5jWeeOHYqu2yC0eQI5RW/jkXLBsepvBKLgAKVb9SXsH2O2voLJnluHh3qiGcywLHsSZhheZXhJYNnhsn67xp9r24o487u2ipu8Z2qFzj28VnWpdKqsclxNE8sqO900sk0ewBkP2hYogcRq8e4e5yEJLbRWhaTIWghZjuZokLNwcsUBJyOPP0oOo1D9K/hTfzd3/eS1MGq5pliZrO8hV2haae9jEqfMhe5mUMvI5Gc+fagsmaZqhRdD3qLGkd1FbxRsp7Nuhh3hYkjLNLgszEoWw+8Hfgk7Qa8/9RtREYUalKx4z6pFLNicEiQlin4kRxgg9vkUGg0qHl0Em/hvNwAjt5Lcpg5YySRODn6DYf61MUClKUClKUClKUFW+J+mmfSr1F+ZYxMB9TA6zY/ft4/eqJ0BrMcYUATTyY39mCNpnwVVhuwNqA/VyBzWwzRhlZT4YFT+hGDVX+HcUUGmxoBHD2DJDMflzNBI0cjyE/xHZuOT78cAUFW6/v3aNnktb62XGS8kcboACCS7wSSbAAPLYH6+3f8AA7Se3YPPkk3c7yAc4CIe0uBnHOwnIAzkA5wKuf8Ap62fKrPbSEg+gSI2ePGAea4egLNYtMsVUAA26SYHjMq9w4GTxlzQZ/8AG+7/AMVp8THbGY52f1bVZWaEbXGQCvoBweKl9B6lsUtChns0IGABtCj8twGB5+vHvjyZ6DTY7rU7qWaNJRZRw2sRcbgkrq08pQHgMUltwTjwBz5FWnaMY9vpQYNZ6zdw30dvpjgpeFlEQPcgUPuZpo0B2ptzv9OFOMEHNbhpGmJbQQ28fEcEaxLnztRQoJ/M4yaq3R+hwNd3WpQxxxJITbQ9sbVeNGHcmwOGMki4DAcrGp5zU1rHUBRxb2yfaLtwCI8lUiQ5+8uZAD204bAwWYjAB5IDp1rXUtlUsHkkkO2KCMbpJXwTtjX9ASScAAZJAqP07QZJZUur4q8yHdFbKSYbbIxlc/iTcsDIQPOAFHnp0Xp4Qs08zfaLuQbXuWAGF89uFf8A6UQPIUfqSx5qYoFKUoFKUoIvqk/4K89v8NN/4LVSIXRUWN7fS3mQ9kwmF57hnC7t21VJdWB39zwQwJIzWjzsArFsbQCWz4245zn2xWRy2V80Mk+khe60G2RmdvuzJIZTb2gkyC0SlV9lU7gBuyqB961pszXNpEtvYQytMv8AhYYoyBH2ZGMty5XLKjiJsLhcjGXJUjV7S2EcaRrkiNQgJ84UADP58Vjvwl+JTmR7PUUCTRrHF9qZQkmA+xEui2CTukAU48uc+c1tFB+GofpX8Kb+bu/7yWpg1D9K/hTfzd3/AHktBM0pSgUpSgUpSgUpSgUpSgVjfW+lxw62j3BU2lxGLnty+qFZl2wyFIiCGcqsR8Fjuxz4rZKq3V0SJc6ZduFxFcNAXYZCLcwOoOcHae6kIB4+bGfVyGX/ABU0Oa6ia7t7KWG3h9RkkSOByqkDcsRbfj9VB/L67pawBI0Rc4RQoz5woAGf6VB/EEf7NvPyiLH8gpDE/oACf2r81nqgbezZFLm8mUmJEIdUB4E07DhYlPOT83gZJoM0sdfhl1bUVuriZbZbp8xLJKqfdqkRkl7HlR20ALnaoUeOa/LHV521E2OnTl7W9VwzLKZ1gQFd00TuWKuEyAN2MsvGa1G1t7bS7QBmWOOMeqVsBpZDkknHLyOxJwOSTgCubpTRD3JtRniSK6vAB2woBht1JKRuQMtIcguSTyAPCLQfBu3b/AaYFiS1CwSXbDcluEUARwofxpgoGQTtXIJJPpMzouhxWseyIEljvklY7pJZD5eZ/Lufr+wwABXBb6pJBdG2uW3x3DM1rcYAyfUzW8gHG9QCVOPUoP8AEpLT9ApSlApSlApSlByaucW85Gc9p/AyfkPge9Urpp4mhSGOC/L26Ro6Q3hCDMYKtGrXSntsOVbaMj960Csv63jmsYt8e+MWi3D293HwFjZGdIJvoqvtUKwKMAn8QwA6upOmIZFM72eoK0ewyStLHMWt4pkmdG3TuzDCHAUZz481c+mLhpLK0eRg7vbxMzjkMxiUlgfoTk/vWUaT8XFuIYllbULeW4ljtu4DGIBvZRK6zFAV2KS2M5GV58kar0nCUsbJSpQrbQrsPlcRKMHzyPFBKGofpX8Kb+bu/wC8lrqn123RijzwIy8FWkQEH8wTxXJ0k4MEjAgq11dMrDkFTdykEH3BHvQTVKUoFKUoFKUoFKUoFKUoFV7r3/cm/wDz2v8AewVYarXVzd57SyUbnlnjuHGeEtrWVJnZ8exZUjA9y/5GgshFc1jpcUO4QxRQhjlhGipkj67QM17yyhVLMQFUFiT4AAySah9B6riumKIk8TdtJ1EqbC8MhYK6DJyMr74IyOOaDn1ZO9qNlCwylukt6QcEGUbYIv6d2VvyIWrHVfuRt1WBj4ms5ox5+aOaB8ePdWJ/4TVgoOLWNJjuYmhlB2tghlO1kdWDK8bD5XVgCD9RUf07qzlntLor9stwCWA2i4hONs8YwOD8rAfKwI8FSZ2ojqHRTMElhYR3Vud8MpzjJxujkAIzE4UKw/Q+VFBL0qN0HWhcxbtpilRjFNAxy0UygbkY+/kEMOGBUjg1JUClKUClKUCs81nqtLicQz7o9OeJmwue5djcyAYXnsttYhV5cEMSF4N41X8CbJKjtv6h5HoPIqh9Nbe1Fcg6iszQrEzxW8TLGqeYYi8TFI0YEbcjlSSM0EDr3TaXZWd5IIYYrlLlLRWDS9k7EkVselHCIpVV3DOQSeANW0C8aa1tpWwWlhjkYjwWZFY4/LJrPOouuHjWLszagYnnhgknkSCPasssit2F7GZW2wzANkLnaQW8VoXT1o0VpbRP88UEcbc7vUkaqfV/FyPPvQSGKUpQKUpQKUpQKUpQKUpQKUpQfLuACSQABkk8AAe5P0qu9HoZu7qMgIa+2mJTjKWSA9hTgnBbc8pHsZcfw1HfF7XPs2mycbjcSR24UnAZXbdIrEcgGJJAcfWoDQ9e+0xmSe8vpJWzsjso5RCgHtGIInyB43M7ftQXTrwk2M0anBuGitM/QXVxFbk8fQSk49/y81+aiAmo6fgKA0N1AB4wMQSDH1H3RGPzz7Vj951Vdi/tLQzXT29xeWytHcowbMV3G42GRFYEMozj9/atA+MupyW9vZSwOY5ReBBIACVEltcRsVyCM7WOD7UE/wBW/dvY3WDiC6RHI89q6BtyMfxDuSQEjz6c+1WKsqfo+1l0uSRoY2uXUkXUhZ5hIUwrmZm3Eg4OM448VoHS2rfabO1uPeaFHI84cqNw/Zsj9qCVpSlBXtdsXhk+32ys8igLcW6+biBd2No95k3Er/mGU9wVmbC/SeNJomEkcihlceCD/wB36HkV0VVZh/o6cyDjT7p8yD2tbmRlUSDniGRj6uPSx3eGYgLVSlKBSlKDznjDKysMqwKkH3UjBH9KyG41iC1CTajmW0ltY5Vt1DH7QwZY4JLmMvseZoow5B2qMYO4opGsaoAYZg27aY3zt5bGw52j3OPFULTI4ZrNoLo6ce4F78c57blwihDxj0hAvbZf4QpB96D86L6istXn+0M6d+EqYrBht7Xa3lJME/fOO4/qHCZxjPqOkVh/+oMNpcpcWV1ZqjywKyLcKWgUXUUjyRtIfWAisCp5xnlskVsWh3rTW1vM4CvLDHIyjwGdAxA/LJNB8XeuxxuUZbklccpbXEi8jPDpGQfPsa6NP1FJ07kZYruZPUrIQyOUYMrgEEMpHIroNQ/Sv4U383d/3ktBM0pSgUpSgUpSgUpSgUpSgpvUaW018v2024tdPg7zCcr2zPcyFIy4fjKpDJjP/aj6V3p15ZKoxI4TA2kQThce209vGPHis31u6WfW7pjiQQMkCZO4KyRDeUHgNuZhnkjBHjg6Nq8zfZFOW8NyCc/9fvQR/UutWl9aIYJbe5AurI4VlZlDahbocr5QkFhyB5IqJ+O/+52f89H/AOFNWWz/APzfTz7m9gBPuR34vJ9xwPNbN8UdBN6mn2quIjJeg9zG7aI7W4kJA9zhTjPGcUHlZj/ZfH0H/wDNcPwS1nfBd2hzutLgsB7CO4y4A/4xL/UVYYPh7CEEcs9/OgAGx7mRFO0Y5SIoPPNRtj0lDpeoQzWoZIdQzaSQliwWVUeaN1LknkRyKRn+IcfQL3SlKBXxNCrqyOAyOCrKRkMpGCCD5BFfdKCs6PObOVbCYsYX4s525yqrzbyN7yIASpPLL9SrE2auHWdIS5haGTcA2CrqcPHIpyjxt/C6sAwP1FcPT2sOzSWtzgXduAWIG1ZoWZhHPEMnCttIK59LAjxgkJylKUCss69nn0u17sCEvbFFt7kKXH2XfzbXYHlVDelm4OByHGW1OqFr/VBd7YyN2NOuDIOCe5cIuFBynKo24FQh3MCCcDK0FS0b4nXM9vDNO09us1xFatILZFhxI+JGjuC3p2oJD8pwceeSNU6Ss+1ZWsZBTbEvoP8ABkbtnPsudv8Aw1R+qLeO8toED21lZ2U0c4tg6GaSKEEEII3xCQpbavqJOM7fFX/QLp5LW2kkwZJIY3cgbQXaNSxCnxyTx7UHcahemZAsM7MQqrdXZJJwABdzEkn2FTRqD6et1kt7iNxuR7m8Rl+qtdTAj+hNB02vU1vJH3llVYcgCZw0Ub5zjtvIAJAcHlSRXq2vW4DsZ7cLFw7GRMISzJ6zn0+pWHPupHtVcb4VWhABa4baERNzKwSOKOSJU2shDr25WX1hiRjnik/wpsnznvAkls7lOCZbiQ+kqVYH7TMpDAjBAxxmgsN1r8EcscMj7ZJiFTKttZmDFVEmNu4hGwCcnFSNQjdKp9oguBJMGtoxCkY2dsJ/FhCh2MwCgsm04UDxxU3QKUpQKUpQKUrxvGxG5HBCsc/ng0H8/dJNLc3l5NbwXNyHuZZCVCqFDSsVEkkjBQcEcZJ88VqGo3dy0Hb/ANHXg2g8rLasefOFE2T+lTXQsCpptiEVVBtoWIAxlniVmJ/MsSSfckmp2g/mkWjNrWnIyywsbuN9ssbxthZFb5WAyPTjIOK2j4i6ytmlneSbiltdBmVRuJEltcRYUccneAOf+VdXVtqrzaWGAz9uBD49S9u0uZvSfbJiUH8ifyxG/F7RTdad2kIWRrm2WMtwu+S5SEb+D6fvCeB7ftQcnTvVt7fsWRra0jPKxmJrh8f/AHH7qDPj5Rjn34JhevuqrqCN45+zcKuJY5o4mhkiuIj3InCmRg6b0AOCDhm+bBFWXQfhikKKJbm8lIHKxytbR5x7CEqx9/mdv++vXV/hVZ3CMrG7Vm8SfariQg/XEsjA+3ke1BarG8WWOOWM7klRZFb6qwDA/wBCK96qvw5tmgtGsXbe+nzPbF8Y3JxLEcZOMxSx/wBP3q1UClKUCofqLRWmCSwFY7u2JeCVh6ckYaOXgkxOOGxyOGHKipilBHaFrS3MW8Bo5FJjlgbG+GVfmRwPfwQfBBBHBFSNV3XrJ4JPt9spd1ULcW6+biBSDlRn8aMbiv8AmBZPdSs3Y3yTRpLEyyRyKHV15DKRkEUHxqiAwzAtsBjcF/8AKCh5/bzWfaFeoY4p2vNOWTshRFNC7fZkCBWiRe+oTbtwx2gkqc8AAaPcRqyMr4KMpDA+NpGDn9qxnqLUEtYra4uJt0E/3yWwPM8MTRiF5484kmeFtrEgL6VzyuQFn1LWmMTOktpJaoY+/dwW7IoiaVVdbeXvP3JCCR6FO3PkNtBuXTlu0dpaxyDa6QRKy+cMsagjPvg5FVLonqu31dllEip9nO5NOwAUK5VZJSR94RkFdmFTIzlsEX6g/DUP0r+FN/N3f95LUwah+lfwpv5u7/vJaCZpSlApSlApSlApSlAr4lj3KVPhgQf0PFfdKDLNA+JRjht7CGATXFrGLaZ5JOzEkkBMJAYKxfIj3ZC45HvkCx6j1Zd26LLNa2rR8EiG5kaTbzkor26KxGPBYZ+vNVrU+hu1qzuky2sd9iSNmiMqm6Oe7GGLgK5A3qGBBywAO0ipvqPpa+aFts9vdbV4heIW7HAb5JkYhTgjhlxx5GSaD7Xq62v7jSxbSq7JPJO8R9MkYSyuI8SRHlfVMOTxx75qb63szJYXQXmRIzNGPP3sOJY//wB0XxzVI+CfSGxJNSlVlku/TCrDlbcchv8AjPOR7AfWtTNBWL/4g28faSPfczzIkq28O0sEkUMrSszBYhgjlmGfbNcmp9X3kCCWSzt9nnYLvLkYJyPuduOPdvrVK034fS2+p3FtHNDZxyk3FvIyGR3jJOUhDYUvHkA7ixAKnaQau2t9Hu0Ld3UrlVRSd8sdp21A8l9sKenj/MP1oOLozq2C61G5MBI+028crwthXint3aF+4oOMlJIMMM5CHn0gVfqzP4O9ItAbu9kKP9pbtwuEKboI2b7wBuVVzggH2VTyCDWmUClKUClKUCqrL/s6cvnGn3UmXz4tblyxMmcemGRiA2ThWIPAdsWqvO4t1kRo3VXR1KMjDIZWGCGB8ggkYoPHVEDQTKTgNG4J+gKEE1RdH6aa7sUMn+jZ0u40kcyQSM27t4A3d4FdgJVcY249jmp/SJ2tZVsJ2LxuCbSdjkui5LQSknmRFxgn5158oxqrWttbWLul3Dbyxq6wNvjjZ43Y7LeQFh6opkAy2cLIknnLbQ47T4aHTpA8UoEMku7uIGzaSlGWNuWJeEuVDZ9jhsqWI07R74zW8ExXYZokkK5ztLoGIz74ziqtrMVnHGFFjFFJcMtvEzW0QHdmOwHwcgZ3Hg8Kan+kcfYLLaML9mhwOeF7KYHPPjHmg7b2y7mPXLHj/s2K5/XHmmnaesKbE3YLPISxLEvI5diSfqzGumlApSlApSlApSlApSlApSlBzajp0c8TwzKHjkGCp/XIII5VgQCCOQQCORUBL0bLIO1PfXVxakjdA6xAyIB8kksaKzIT5HlhkEkE1aKUHzHGFAVQAFGABwABwAB9K+qUoOPVNIhuU7dxFHMmc7XUNhsEZXPytgnkcjNRcPQ1sHVnE9wEIZI7ieW4SNhnBSOV2G7ngnJHsRVgpQKUpQKUpQKUpQKUpQcOs6OlzE0Um4AkMrqdrxyIQyPG38LqwBB/L3GRVE620I3enSx3pFveRnsLcKpK3PbVbgFUXkxsFLEY+7KSeQpJ0monUulre4k7squzhSgIllUBSCCAquAMgkHA5zQZfoPZisbGyv7mR7q83wA7/VbWyzFmWM+wLwImeSTgDIQAbHDEFVVUBVUBQo8AAYAH5YqPsemraHZ24YwY2Z1dhvdWf5iJHy2T+tSdApSlApSlApSlApSlApSlArh1zUvs9tPcbd/YieXZnG7YhbGfbOPNd1fLoCCCAQRgg8gg+QRQVjVNcurUW/cWC5M0xQiJTGdi2VxO23uSEZDQjBJ5BIwDzXrD1ujd51hnNvboJJLn0bQDaJdj0Ftx9DgfL5IH1I77Xpa2jAVIUAVt4zliG7TQ+SScCN2QDwAcDFdFro0MaPGkaKkoAdMZDBYkhAYHyO2iLj6Cgr9x8QVRW3W0++JZXmjDRExRwQwTsc78Oe3cREBT7ke1ek/XqIrloZg8HdaeMFD2o7eOKSV927DgJPEQFyTuI9jUmnStqEKdlCpSSM5ySyTKqyBmJy25UQcnwoHgV9XHTNtISXhjYmQyk4+ZyqId3+YFUQFTwdoyDigj7jrVY2mV4ZU7bbEDFVaVvtEduNiEghGeSPD/AC4YEkZGeab4gqCii3nZjhWUNGNkrXhsghJb1ffjG4cY9X5VMv0zbs0jNEGMwKtuLMMMyu2wE4TLKrHbjlQfIFfsfTVsu3EKDaEAPOfu5u+pJzye768nknk5oIyDrqN5YYhFOXkwJAAG7JNxJberBO4CWKQErwAu7xVmqNHTlvuR+0gaNmdTz8zSNKSwz6vvGZxnOCcjBqSoFKUoFKUoFKUoPC+lKxyMPKozD9QpIqhydXXiJbhTFPLMljMAVCf707rJExHC52HY2PrnOMnQmUEEEAg8EH3B+tcFp0/bRKEjggRVZZAqooAdPlbx5HsfagqcvXcn2ZZIwJZZbqfYgUgm0tpiXBUA/eFAsQz4eRc4wau1leLLHHLGQ0cqLIjD+JHUMpH6gg18Q6bEjb0jjV/X6goB+9cPJyP8zAMfqRmvS2tljVUjVURBhUUYAH0AHig9aUpQKUpQKUpQKUpQKUpQKUpQKUpQKUpQKUpQK576/jhQyTSRwxr5kdgij9WNdFUb4jaVK8+mXKwvd29nO8k9sgV2O9FWN1Rvn2EE4HPP7gLhp+pRToJIJI5ozwJI2DqSPPKmumsZt7fUxb6u1payWjSzxSR7IhbyyQFpTIY13Ed0LsHHPJ98V7xWeqtFbJv1JY31JAX9STJZsGEm9ixYxg4IMgB8+Rig1+lYvt1o2Fup+3YS8lWcjd9pNv6DEQw9bJkyZIyfHsK9NVttXFnZbpNSd1WbesaBHfyYhcPFKWR/YEhl+XcM7shslKiulhN9jthciRZxEokEjK7hsc73UAMfzx/U81K0ClKUClKUClKUClKUClKUClKUClKUClKUClKUClKUClKUClKUClKUClKUClKUClKUClKUClKUClKUClKUClKUH//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CA"/>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2060575"/>
            <a:ext cx="222885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3909" name="Rectangle 5"/>
          <p:cNvSpPr>
            <a:spLocks noChangeArrowheads="1"/>
          </p:cNvSpPr>
          <p:nvPr/>
        </p:nvSpPr>
        <p:spPr bwMode="auto">
          <a:xfrm>
            <a:off x="141288" y="4437063"/>
            <a:ext cx="8534400" cy="954087"/>
          </a:xfrm>
          <a:prstGeom prst="rect">
            <a:avLst/>
          </a:prstGeom>
          <a:noFill/>
          <a:ln w="9525">
            <a:noFill/>
            <a:miter lim="800000"/>
            <a:headEnd/>
            <a:tailEnd/>
          </a:ln>
        </p:spPr>
        <p:txBody>
          <a:bodyPr>
            <a:spAutoFit/>
          </a:bodyPr>
          <a:lstStyle/>
          <a:p>
            <a:r>
              <a:rPr lang="en-US" sz="2800" b="1" dirty="0"/>
              <a:t>2. Gene Mutation (</a:t>
            </a:r>
            <a:r>
              <a:rPr lang="en-US" sz="2800" b="1" dirty="0" err="1"/>
              <a:t>def</a:t>
            </a:r>
            <a:r>
              <a:rPr lang="ja-JP" altLang="en-US" sz="2800" b="1" dirty="0"/>
              <a:t>’</a:t>
            </a:r>
            <a:r>
              <a:rPr lang="en-US" altLang="ja-JP" sz="2800" b="1" dirty="0"/>
              <a:t>n) </a:t>
            </a:r>
            <a:r>
              <a:rPr lang="en-US" altLang="ja-JP" sz="2800" b="1" dirty="0">
                <a:solidFill>
                  <a:srgbClr val="FFC000"/>
                </a:solidFill>
              </a:rPr>
              <a:t>change in the</a:t>
            </a:r>
            <a:r>
              <a:rPr lang="en-CA" altLang="ja-JP" sz="2800" dirty="0">
                <a:solidFill>
                  <a:srgbClr val="FFC000"/>
                </a:solidFill>
              </a:rPr>
              <a:t>  </a:t>
            </a:r>
            <a:r>
              <a:rPr lang="en-US" altLang="ja-JP" sz="2800" b="1" dirty="0">
                <a:solidFill>
                  <a:srgbClr val="FFC000"/>
                </a:solidFill>
              </a:rPr>
              <a:t>nucleotide sequence of a gene</a:t>
            </a:r>
            <a:endParaRPr lang="en-CA" sz="2800" dirty="0">
              <a:solidFill>
                <a:srgbClr val="FFC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795"/>
                                        </p:tgtEl>
                                        <p:attrNameLst>
                                          <p:attrName>style.visibility</p:attrName>
                                        </p:attrNameLst>
                                      </p:cBhvr>
                                      <p:to>
                                        <p:strVal val="visible"/>
                                      </p:to>
                                    </p:set>
                                    <p:anim calcmode="lin" valueType="num">
                                      <p:cBhvr additive="base">
                                        <p:cTn id="11" dur="500" fill="hold"/>
                                        <p:tgtEl>
                                          <p:spTgt spid="33795"/>
                                        </p:tgtEl>
                                        <p:attrNameLst>
                                          <p:attrName>ppt_x</p:attrName>
                                        </p:attrNameLst>
                                      </p:cBhvr>
                                      <p:tavLst>
                                        <p:tav tm="0">
                                          <p:val>
                                            <p:strVal val="#ppt_x"/>
                                          </p:val>
                                        </p:tav>
                                        <p:tav tm="100000">
                                          <p:val>
                                            <p:strVal val="#ppt_x"/>
                                          </p:val>
                                        </p:tav>
                                      </p:tavLst>
                                    </p:anim>
                                    <p:anim calcmode="lin" valueType="num">
                                      <p:cBhvr additive="base">
                                        <p:cTn id="12" dur="500" fill="hold"/>
                                        <p:tgtEl>
                                          <p:spTgt spid="337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0" y="260350"/>
            <a:ext cx="8893175" cy="2062163"/>
          </a:xfrm>
          <a:prstGeom prst="rect">
            <a:avLst/>
          </a:prstGeom>
          <a:noFill/>
          <a:ln w="9525">
            <a:noFill/>
            <a:miter lim="800000"/>
            <a:headEnd/>
            <a:tailEnd/>
          </a:ln>
        </p:spPr>
        <p:txBody>
          <a:bodyPr>
            <a:spAutoFit/>
          </a:bodyPr>
          <a:lstStyle/>
          <a:p>
            <a:r>
              <a:rPr lang="en-CA" sz="3200" dirty="0"/>
              <a:t>3.  The human genome (all the DNA in all </a:t>
            </a:r>
            <a:r>
              <a:rPr lang="en-CA" sz="3200" dirty="0">
                <a:solidFill>
                  <a:srgbClr val="FFC000"/>
                </a:solidFill>
              </a:rPr>
              <a:t>46</a:t>
            </a:r>
            <a:r>
              <a:rPr lang="en-CA" sz="3200" dirty="0"/>
              <a:t> chromosomes in one human cell) is approximately </a:t>
            </a:r>
            <a:r>
              <a:rPr lang="en-CA" sz="3200" dirty="0">
                <a:solidFill>
                  <a:srgbClr val="FFC000"/>
                </a:solidFill>
              </a:rPr>
              <a:t>3</a:t>
            </a:r>
            <a:r>
              <a:rPr lang="en-CA" sz="3200" dirty="0"/>
              <a:t> billion base pairs --  only </a:t>
            </a:r>
            <a:r>
              <a:rPr lang="en-CA" sz="3200" dirty="0">
                <a:solidFill>
                  <a:srgbClr val="FFC000"/>
                </a:solidFill>
              </a:rPr>
              <a:t>10 - 15 </a:t>
            </a:r>
            <a:r>
              <a:rPr lang="en-CA" sz="3200" dirty="0"/>
              <a:t>% of this DNA is actual genes</a:t>
            </a:r>
          </a:p>
        </p:txBody>
      </p:sp>
      <p:pic>
        <p:nvPicPr>
          <p:cNvPr id="1208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916113"/>
            <a:ext cx="2890837"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11188" y="476250"/>
            <a:ext cx="8208962" cy="6124754"/>
          </a:xfrm>
          <a:prstGeom prst="rect">
            <a:avLst/>
          </a:prstGeom>
          <a:noFill/>
          <a:ln w="9525">
            <a:noFill/>
            <a:miter lim="800000"/>
            <a:headEnd/>
            <a:tailEnd/>
          </a:ln>
        </p:spPr>
        <p:txBody>
          <a:bodyPr>
            <a:spAutoFit/>
          </a:bodyPr>
          <a:lstStyle/>
          <a:p>
            <a:pPr marL="514350" indent="-514350">
              <a:buAutoNum type="arabicPeriod" startAt="4"/>
            </a:pPr>
            <a:r>
              <a:rPr lang="en-CA" sz="2800" dirty="0" smtClean="0"/>
              <a:t>Types </a:t>
            </a:r>
            <a:r>
              <a:rPr lang="en-CA" sz="2800" dirty="0"/>
              <a:t>of gene mutation</a:t>
            </a:r>
            <a:r>
              <a:rPr lang="en-CA" sz="2800" dirty="0" smtClean="0"/>
              <a:t>:</a:t>
            </a:r>
          </a:p>
          <a:p>
            <a:r>
              <a:rPr lang="en-CA" sz="2800" dirty="0"/>
              <a:t>a</a:t>
            </a:r>
            <a:r>
              <a:rPr lang="en-CA" sz="2800" dirty="0" smtClean="0"/>
              <a:t>) </a:t>
            </a:r>
            <a:r>
              <a:rPr lang="en-CA" sz="2800" dirty="0" smtClean="0">
                <a:solidFill>
                  <a:srgbClr val="FFC000"/>
                </a:solidFill>
              </a:rPr>
              <a:t>FRAMESHIFT</a:t>
            </a:r>
            <a:r>
              <a:rPr lang="en-CA" sz="2800" dirty="0" smtClean="0"/>
              <a:t> </a:t>
            </a:r>
            <a:r>
              <a:rPr lang="en-CA" sz="2800" dirty="0"/>
              <a:t>mutations: caused by insertions </a:t>
            </a:r>
          </a:p>
          <a:p>
            <a:r>
              <a:rPr lang="en-CA" sz="2800" dirty="0"/>
              <a:t>	or deletions in the base-pair sequence</a:t>
            </a:r>
          </a:p>
          <a:p>
            <a:r>
              <a:rPr lang="en-CA" sz="2800" dirty="0"/>
              <a:t>	</a:t>
            </a:r>
          </a:p>
          <a:p>
            <a:r>
              <a:rPr lang="en-CA" sz="2800" dirty="0" smtClean="0"/>
              <a:t>	</a:t>
            </a:r>
            <a:r>
              <a:rPr lang="en-CA" sz="2800" dirty="0" err="1" smtClean="0"/>
              <a:t>i</a:t>
            </a:r>
            <a:r>
              <a:rPr lang="en-CA" sz="2800" dirty="0" smtClean="0"/>
              <a:t>) </a:t>
            </a:r>
            <a:r>
              <a:rPr lang="en-CA" sz="2800" dirty="0"/>
              <a:t>e</a:t>
            </a:r>
            <a:r>
              <a:rPr lang="en-CA" sz="2800" dirty="0" smtClean="0"/>
              <a:t>ffect </a:t>
            </a:r>
            <a:r>
              <a:rPr lang="en-CA" sz="2800" dirty="0"/>
              <a:t>how the codons are read:</a:t>
            </a:r>
          </a:p>
          <a:p>
            <a:endParaRPr lang="en-CA" sz="2800" dirty="0"/>
          </a:p>
          <a:p>
            <a:r>
              <a:rPr lang="en-CA" sz="2800" dirty="0"/>
              <a:t>		e.g.:	</a:t>
            </a:r>
            <a:r>
              <a:rPr lang="en-CA" sz="2800" dirty="0">
                <a:solidFill>
                  <a:srgbClr val="FFC000"/>
                </a:solidFill>
              </a:rPr>
              <a:t>THE MAN BIT THE DOG</a:t>
            </a:r>
          </a:p>
          <a:p>
            <a:endParaRPr lang="en-CA" sz="2800" dirty="0"/>
          </a:p>
          <a:p>
            <a:r>
              <a:rPr lang="en-CA" sz="2800" dirty="0"/>
              <a:t> </a:t>
            </a:r>
            <a:r>
              <a:rPr lang="en-CA" sz="2800" dirty="0" smtClean="0"/>
              <a:t>	</a:t>
            </a:r>
            <a:r>
              <a:rPr lang="en-CA" sz="2800" dirty="0" smtClean="0">
                <a:solidFill>
                  <a:srgbClr val="FFC000"/>
                </a:solidFill>
              </a:rPr>
              <a:t>delete </a:t>
            </a:r>
            <a:r>
              <a:rPr lang="en-CA" sz="2800" dirty="0">
                <a:solidFill>
                  <a:srgbClr val="FFC000"/>
                </a:solidFill>
              </a:rPr>
              <a:t>the first H, and this becomes:</a:t>
            </a:r>
          </a:p>
          <a:p>
            <a:endParaRPr lang="en-CA" sz="2800" dirty="0">
              <a:solidFill>
                <a:srgbClr val="FFC000"/>
              </a:solidFill>
            </a:endParaRPr>
          </a:p>
          <a:p>
            <a:r>
              <a:rPr lang="en-CA" sz="2800" dirty="0">
                <a:solidFill>
                  <a:srgbClr val="FFC000"/>
                </a:solidFill>
              </a:rPr>
              <a:t>		TEM  ANB  ITT  HED  </a:t>
            </a:r>
            <a:r>
              <a:rPr lang="en-CA" sz="2800" dirty="0" smtClean="0">
                <a:solidFill>
                  <a:srgbClr val="FFC000"/>
                </a:solidFill>
              </a:rPr>
              <a:t>OG_</a:t>
            </a:r>
          </a:p>
          <a:p>
            <a:endParaRPr lang="en-CA" sz="2800" dirty="0"/>
          </a:p>
          <a:p>
            <a:r>
              <a:rPr lang="en-CA" sz="2800" dirty="0"/>
              <a:t>	</a:t>
            </a:r>
            <a:r>
              <a:rPr lang="en-CA" sz="2800" dirty="0" smtClean="0"/>
              <a:t>ii) </a:t>
            </a:r>
            <a:r>
              <a:rPr lang="en-CA" sz="2800" dirty="0"/>
              <a:t>result: a completely </a:t>
            </a:r>
            <a:r>
              <a:rPr lang="en-CA" sz="2800" dirty="0">
                <a:solidFill>
                  <a:srgbClr val="FFC000"/>
                </a:solidFill>
              </a:rPr>
              <a:t>non-functioning protein</a:t>
            </a:r>
            <a:r>
              <a:rPr lang="en-CA" sz="2800" dirty="0"/>
              <a:t>; </a:t>
            </a:r>
            <a:r>
              <a:rPr lang="en-CA" sz="2800" dirty="0" smtClean="0"/>
              <a:t>		all </a:t>
            </a:r>
            <a:r>
              <a:rPr lang="en-CA" sz="2800" dirty="0"/>
              <a:t>amino acids are </a:t>
            </a:r>
            <a:r>
              <a:rPr lang="en-CA" sz="2800" dirty="0">
                <a:solidFill>
                  <a:srgbClr val="FFC000"/>
                </a:solidFill>
              </a:rPr>
              <a:t>wrong</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 calcmode="lin" valueType="num">
                                      <p:cBhvr additive="base">
                                        <p:cTn id="3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additive="base">
                                        <p:cTn id="4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http://t3.gstatic.com/images?q=tbn:ANd9GcScO5McKzf0YjzlNnwaOUbOphYMp3Tss3FyhzBUM_8h9_SUuvvu"/>
          <p:cNvPicPr>
            <a:picLocks noChangeAspect="1" noChangeArrowheads="1"/>
          </p:cNvPicPr>
          <p:nvPr/>
        </p:nvPicPr>
        <p:blipFill>
          <a:blip r:embed="rId2"/>
          <a:srcRect/>
          <a:stretch>
            <a:fillRect/>
          </a:stretch>
        </p:blipFill>
        <p:spPr bwMode="auto">
          <a:xfrm>
            <a:off x="1476375" y="260350"/>
            <a:ext cx="6624638" cy="62245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0" y="260350"/>
            <a:ext cx="9144000" cy="1077913"/>
          </a:xfrm>
          <a:prstGeom prst="rect">
            <a:avLst/>
          </a:prstGeom>
          <a:noFill/>
          <a:ln w="9525">
            <a:noFill/>
            <a:miter lim="800000"/>
            <a:headEnd/>
            <a:tailEnd/>
          </a:ln>
        </p:spPr>
        <p:txBody>
          <a:bodyPr>
            <a:spAutoFit/>
          </a:bodyPr>
          <a:lstStyle/>
          <a:p>
            <a:r>
              <a:rPr lang="en-US" sz="3200" b="1" dirty="0"/>
              <a:t>b</a:t>
            </a:r>
            <a:r>
              <a:rPr lang="en-US" sz="3200" b="1" dirty="0" smtClean="0"/>
              <a:t>) </a:t>
            </a:r>
            <a:r>
              <a:rPr lang="en-US" sz="3200" b="1" dirty="0">
                <a:solidFill>
                  <a:srgbClr val="FFC000"/>
                </a:solidFill>
              </a:rPr>
              <a:t>POINT</a:t>
            </a:r>
            <a:r>
              <a:rPr lang="en-US" sz="3200" b="1" dirty="0"/>
              <a:t> mutations: a change in a </a:t>
            </a:r>
            <a:r>
              <a:rPr lang="en-US" sz="3200" b="1" dirty="0">
                <a:solidFill>
                  <a:srgbClr val="FFC000"/>
                </a:solidFill>
              </a:rPr>
              <a:t>single </a:t>
            </a:r>
            <a:r>
              <a:rPr lang="en-CA" sz="3200" dirty="0"/>
              <a:t> </a:t>
            </a:r>
            <a:r>
              <a:rPr lang="en-US" sz="3200" b="1" dirty="0"/>
              <a:t>nucleotide, resulting in a change of one codon</a:t>
            </a:r>
            <a:endParaRPr lang="en-CA" sz="3200" dirty="0"/>
          </a:p>
        </p:txBody>
      </p:sp>
      <p:sp>
        <p:nvSpPr>
          <p:cNvPr id="3" name="Rectangle 2"/>
          <p:cNvSpPr>
            <a:spLocks noChangeArrowheads="1"/>
          </p:cNvSpPr>
          <p:nvPr/>
        </p:nvSpPr>
        <p:spPr bwMode="auto">
          <a:xfrm>
            <a:off x="323850" y="1628775"/>
            <a:ext cx="8640763" cy="2678113"/>
          </a:xfrm>
          <a:prstGeom prst="rect">
            <a:avLst/>
          </a:prstGeom>
          <a:noFill/>
          <a:ln w="9525">
            <a:noFill/>
            <a:miter lim="800000"/>
            <a:headEnd/>
            <a:tailEnd/>
          </a:ln>
        </p:spPr>
        <p:txBody>
          <a:bodyPr>
            <a:spAutoFit/>
          </a:bodyPr>
          <a:lstStyle/>
          <a:p>
            <a:r>
              <a:rPr lang="en-US" sz="2800" b="1" dirty="0" err="1"/>
              <a:t>i</a:t>
            </a:r>
            <a:r>
              <a:rPr lang="en-US" sz="2800" b="1" dirty="0" smtClean="0"/>
              <a:t>) </a:t>
            </a:r>
            <a:r>
              <a:rPr lang="en-US" sz="2800" b="1" dirty="0"/>
              <a:t>results vary…</a:t>
            </a:r>
            <a:endParaRPr lang="en-CA" sz="2800" dirty="0"/>
          </a:p>
          <a:p>
            <a:r>
              <a:rPr lang="en-US" sz="2800" b="1" dirty="0"/>
              <a:t>	1) </a:t>
            </a:r>
            <a:r>
              <a:rPr lang="en-US" sz="2800" b="1" u="sng" dirty="0">
                <a:solidFill>
                  <a:srgbClr val="FFC000"/>
                </a:solidFill>
              </a:rPr>
              <a:t>SILENT</a:t>
            </a:r>
            <a:r>
              <a:rPr lang="en-US" sz="2800" b="1" u="sng" dirty="0"/>
              <a:t> mutation</a:t>
            </a:r>
            <a:r>
              <a:rPr lang="en-US" sz="2800" b="1" dirty="0"/>
              <a:t>: no effect on protein</a:t>
            </a:r>
            <a:endParaRPr lang="en-CA" sz="2800" dirty="0"/>
          </a:p>
          <a:p>
            <a:r>
              <a:rPr lang="en-US" sz="2800" b="1" dirty="0"/>
              <a:t>							</a:t>
            </a:r>
          </a:p>
          <a:p>
            <a:r>
              <a:rPr lang="en-US" sz="2800" b="1" dirty="0"/>
              <a:t>		e.g.:  </a:t>
            </a:r>
            <a:r>
              <a:rPr lang="en-US" sz="2800" b="1" dirty="0">
                <a:solidFill>
                  <a:srgbClr val="FFC000"/>
                </a:solidFill>
              </a:rPr>
              <a:t>AC</a:t>
            </a:r>
            <a:r>
              <a:rPr lang="en-US" sz="2800" b="1" u="sng" dirty="0">
                <a:solidFill>
                  <a:srgbClr val="FFC000"/>
                </a:solidFill>
              </a:rPr>
              <a:t>U</a:t>
            </a:r>
            <a:r>
              <a:rPr lang="en-US" sz="2800" b="1" dirty="0">
                <a:solidFill>
                  <a:srgbClr val="FFC000"/>
                </a:solidFill>
              </a:rPr>
              <a:t> </a:t>
            </a:r>
            <a:r>
              <a:rPr lang="en-US" sz="2800" b="1" dirty="0">
                <a:solidFill>
                  <a:srgbClr val="FFC000"/>
                </a:solidFill>
                <a:sym typeface="Wingdings" charset="2"/>
              </a:rPr>
              <a:t></a:t>
            </a:r>
            <a:r>
              <a:rPr lang="en-US" sz="2800" b="1" dirty="0">
                <a:solidFill>
                  <a:srgbClr val="FFC000"/>
                </a:solidFill>
              </a:rPr>
              <a:t> AC</a:t>
            </a:r>
            <a:r>
              <a:rPr lang="en-US" sz="2800" b="1" u="sng" dirty="0">
                <a:solidFill>
                  <a:srgbClr val="FFC000"/>
                </a:solidFill>
              </a:rPr>
              <a:t>G</a:t>
            </a:r>
            <a:r>
              <a:rPr lang="en-US" sz="2800" b="1" dirty="0">
                <a:solidFill>
                  <a:srgbClr val="FFC000"/>
                </a:solidFill>
              </a:rPr>
              <a:t> or AC</a:t>
            </a:r>
            <a:r>
              <a:rPr lang="en-US" sz="2800" b="1" u="sng" dirty="0">
                <a:solidFill>
                  <a:srgbClr val="FFC000"/>
                </a:solidFill>
              </a:rPr>
              <a:t>C</a:t>
            </a:r>
            <a:r>
              <a:rPr lang="en-US" sz="2800" b="1" dirty="0">
                <a:solidFill>
                  <a:srgbClr val="FFC000"/>
                </a:solidFill>
              </a:rPr>
              <a:t> or AC</a:t>
            </a:r>
            <a:r>
              <a:rPr lang="en-US" sz="2800" b="1" u="sng" dirty="0">
                <a:solidFill>
                  <a:srgbClr val="FFC000"/>
                </a:solidFill>
              </a:rPr>
              <a:t>A</a:t>
            </a:r>
            <a:endParaRPr lang="en-CA" sz="2800" dirty="0">
              <a:solidFill>
                <a:srgbClr val="FFC000"/>
              </a:solidFill>
            </a:endParaRPr>
          </a:p>
          <a:p>
            <a:r>
              <a:rPr lang="en-US" sz="2800" b="1" dirty="0"/>
              <a:t> </a:t>
            </a:r>
          </a:p>
          <a:p>
            <a:pPr marL="914400" lvl="1" indent="-457200">
              <a:buFont typeface="Arial" charset="0"/>
              <a:buChar char="•"/>
            </a:pPr>
            <a:r>
              <a:rPr lang="en-US" sz="2800" b="1" dirty="0">
                <a:solidFill>
                  <a:srgbClr val="FFC000"/>
                </a:solidFill>
              </a:rPr>
              <a:t>Because all 4 code for amino acid Threonine</a:t>
            </a:r>
            <a:endParaRPr lang="en-CA" sz="2800" dirty="0">
              <a:solidFill>
                <a:srgbClr val="FFC000"/>
              </a:solidFill>
            </a:endParaRPr>
          </a:p>
        </p:txBody>
      </p:sp>
      <p:sp>
        <p:nvSpPr>
          <p:cNvPr id="4" name="Rectangle 3"/>
          <p:cNvSpPr>
            <a:spLocks noChangeArrowheads="1"/>
          </p:cNvSpPr>
          <p:nvPr/>
        </p:nvSpPr>
        <p:spPr bwMode="auto">
          <a:xfrm>
            <a:off x="0" y="4005263"/>
            <a:ext cx="8964613" cy="2524125"/>
          </a:xfrm>
          <a:prstGeom prst="rect">
            <a:avLst/>
          </a:prstGeom>
          <a:noFill/>
          <a:ln w="9525">
            <a:noFill/>
            <a:miter lim="800000"/>
            <a:headEnd/>
            <a:tailEnd/>
          </a:ln>
        </p:spPr>
        <p:txBody>
          <a:bodyPr>
            <a:spAutoFit/>
          </a:bodyPr>
          <a:lstStyle/>
          <a:p>
            <a:r>
              <a:rPr lang="en-US" b="1" dirty="0"/>
              <a:t>			</a:t>
            </a:r>
            <a:endParaRPr lang="en-CA" dirty="0"/>
          </a:p>
          <a:p>
            <a:r>
              <a:rPr lang="en-US" b="1" dirty="0"/>
              <a:t>	</a:t>
            </a:r>
            <a:r>
              <a:rPr lang="en-US" sz="2800" b="1" dirty="0"/>
              <a:t>     2) </a:t>
            </a:r>
            <a:r>
              <a:rPr lang="en-US" sz="2800" b="1" u="sng" dirty="0">
                <a:solidFill>
                  <a:srgbClr val="FFC000"/>
                </a:solidFill>
              </a:rPr>
              <a:t>NONSENSE</a:t>
            </a:r>
            <a:r>
              <a:rPr lang="en-US" sz="2800" b="1" u="sng" dirty="0"/>
              <a:t> </a:t>
            </a:r>
            <a:r>
              <a:rPr lang="en-US" sz="2800" b="1" dirty="0"/>
              <a:t>mutation: shortens protein</a:t>
            </a:r>
          </a:p>
          <a:p>
            <a:endParaRPr lang="en-CA" sz="2800" dirty="0"/>
          </a:p>
          <a:p>
            <a:r>
              <a:rPr lang="en-US" sz="2800" b="1" dirty="0"/>
              <a:t>		e.g.: 	</a:t>
            </a:r>
            <a:r>
              <a:rPr lang="en-US" sz="2800" b="1" dirty="0">
                <a:solidFill>
                  <a:srgbClr val="FFC000"/>
                </a:solidFill>
              </a:rPr>
              <a:t>UCG 		</a:t>
            </a:r>
            <a:r>
              <a:rPr lang="en-US" sz="2800" b="1" dirty="0">
                <a:solidFill>
                  <a:srgbClr val="FFC000"/>
                </a:solidFill>
                <a:sym typeface="Wingdings" charset="2"/>
              </a:rPr>
              <a:t></a:t>
            </a:r>
            <a:r>
              <a:rPr lang="en-US" sz="2800" b="1" dirty="0">
                <a:solidFill>
                  <a:srgbClr val="FFC000"/>
                </a:solidFill>
              </a:rPr>
              <a:t> 	UCA						[cysteine] 	  [stop codon!]</a:t>
            </a:r>
            <a:endParaRPr lang="en-CA" sz="2800" dirty="0">
              <a:solidFill>
                <a:srgbClr val="FFC000"/>
              </a:solidFill>
            </a:endParaRPr>
          </a:p>
          <a:p>
            <a:pPr marL="1371600" lvl="2" indent="-457200">
              <a:buFont typeface="Arial" charset="0"/>
              <a:buChar char="•"/>
            </a:pPr>
            <a:r>
              <a:rPr lang="en-US" sz="2800" b="1" dirty="0"/>
              <a:t>very serious; makes protein non-functional!</a:t>
            </a:r>
            <a:endParaRPr lang="en-CA"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323850" y="476250"/>
            <a:ext cx="8569325" cy="5970588"/>
          </a:xfrm>
          <a:prstGeom prst="rect">
            <a:avLst/>
          </a:prstGeom>
          <a:noFill/>
          <a:ln w="9525">
            <a:noFill/>
            <a:miter lim="800000"/>
            <a:headEnd/>
            <a:tailEnd/>
          </a:ln>
        </p:spPr>
        <p:txBody>
          <a:bodyPr>
            <a:spAutoFit/>
          </a:bodyPr>
          <a:lstStyle/>
          <a:p>
            <a:r>
              <a:rPr lang="en-US" b="1" dirty="0"/>
              <a:t> </a:t>
            </a:r>
            <a:endParaRPr lang="en-CA" dirty="0"/>
          </a:p>
          <a:p>
            <a:r>
              <a:rPr lang="en-US" sz="2800" b="1" dirty="0"/>
              <a:t>	</a:t>
            </a:r>
            <a:r>
              <a:rPr lang="en-US" sz="2800" b="1" dirty="0" smtClean="0"/>
              <a:t>3. </a:t>
            </a:r>
            <a:r>
              <a:rPr lang="en-US" sz="2800" b="1" u="sng" dirty="0">
                <a:solidFill>
                  <a:srgbClr val="FFC000"/>
                </a:solidFill>
              </a:rPr>
              <a:t>MISSENSE</a:t>
            </a:r>
            <a:r>
              <a:rPr lang="en-US" sz="2800" b="1" u="sng" dirty="0"/>
              <a:t> mutation: </a:t>
            </a:r>
            <a:r>
              <a:rPr lang="en-US" sz="2800" b="1" dirty="0"/>
              <a:t>substitution of one </a:t>
            </a:r>
            <a:r>
              <a:rPr lang="en-US" sz="2800" b="1" dirty="0" smtClean="0"/>
              <a:t>			amino </a:t>
            </a:r>
            <a:r>
              <a:rPr lang="en-US" sz="2800" b="1" dirty="0"/>
              <a:t>acid for another</a:t>
            </a:r>
            <a:endParaRPr lang="en-CA" sz="2800" dirty="0"/>
          </a:p>
          <a:p>
            <a:r>
              <a:rPr lang="en-US" sz="2800" b="1" dirty="0"/>
              <a:t> </a:t>
            </a:r>
            <a:endParaRPr lang="en-CA" sz="2800" dirty="0"/>
          </a:p>
          <a:p>
            <a:r>
              <a:rPr lang="en-US" sz="2800" b="1" dirty="0"/>
              <a:t>	e.g.: 	</a:t>
            </a:r>
            <a:r>
              <a:rPr lang="en-US" sz="2800" b="1" dirty="0">
                <a:solidFill>
                  <a:srgbClr val="FFC000"/>
                </a:solidFill>
              </a:rPr>
              <a:t>GUA		 </a:t>
            </a:r>
            <a:r>
              <a:rPr lang="en-US" sz="2800" b="1" dirty="0">
                <a:solidFill>
                  <a:srgbClr val="FFC000"/>
                </a:solidFill>
                <a:sym typeface="Wingdings" charset="2"/>
              </a:rPr>
              <a:t></a:t>
            </a:r>
            <a:r>
              <a:rPr lang="en-US" sz="2800" b="1" dirty="0">
                <a:solidFill>
                  <a:srgbClr val="FFC000"/>
                </a:solidFill>
              </a:rPr>
              <a:t>   	GAA</a:t>
            </a:r>
            <a:endParaRPr lang="en-CA" sz="2800" dirty="0">
              <a:solidFill>
                <a:srgbClr val="FFC000"/>
              </a:solidFill>
            </a:endParaRPr>
          </a:p>
          <a:p>
            <a:r>
              <a:rPr lang="en-US" sz="2800" b="1" dirty="0">
                <a:solidFill>
                  <a:srgbClr val="FFC000"/>
                </a:solidFill>
              </a:rPr>
              <a:t>	 	 [</a:t>
            </a:r>
            <a:r>
              <a:rPr lang="en-US" sz="2800" b="1" dirty="0" err="1">
                <a:solidFill>
                  <a:srgbClr val="FFC000"/>
                </a:solidFill>
              </a:rPr>
              <a:t>valine</a:t>
            </a:r>
            <a:r>
              <a:rPr lang="en-US" sz="2800" b="1" dirty="0">
                <a:solidFill>
                  <a:srgbClr val="FFC000"/>
                </a:solidFill>
              </a:rPr>
              <a:t>]		[glutamate]</a:t>
            </a:r>
            <a:endParaRPr lang="en-CA" sz="2800" dirty="0">
              <a:solidFill>
                <a:srgbClr val="FFC000"/>
              </a:solidFill>
            </a:endParaRPr>
          </a:p>
          <a:p>
            <a:r>
              <a:rPr lang="en-US" sz="2800" b="1" dirty="0"/>
              <a:t>				</a:t>
            </a:r>
            <a:endParaRPr lang="en-CA" sz="2800" dirty="0"/>
          </a:p>
          <a:p>
            <a:r>
              <a:rPr lang="en-US" sz="2800" b="1" dirty="0"/>
              <a:t>effect: variable … if the amino acids have similar chemical properties, or are  located in a noncritical area of the protein, there will be little to no effect.  </a:t>
            </a:r>
            <a:endParaRPr lang="en-CA" sz="2800" dirty="0"/>
          </a:p>
          <a:p>
            <a:r>
              <a:rPr lang="en-US" sz="2800" b="1" dirty="0"/>
              <a:t>	</a:t>
            </a:r>
          </a:p>
          <a:p>
            <a:r>
              <a:rPr lang="en-US" sz="2800" b="1" dirty="0"/>
              <a:t>If they are quite different and/or in critical area, can cause disease (the above substitution causes sickle-cell </a:t>
            </a:r>
            <a:r>
              <a:rPr lang="en-US" sz="2800" b="1" dirty="0" err="1"/>
              <a:t>anaemia</a:t>
            </a:r>
            <a:r>
              <a:rPr lang="en-US" sz="2800" b="1" dirty="0" smtClean="0"/>
              <a:t>!) </a:t>
            </a:r>
            <a:r>
              <a:rPr lang="en-US" sz="2800" b="1" dirty="0" smtClean="0">
                <a:hlinkClick r:id="rId2"/>
              </a:rPr>
              <a:t>TED-ED Gene Mutations through time</a:t>
            </a:r>
            <a:endParaRPr lang="en-CA" sz="2800" dirty="0"/>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323850" y="620713"/>
            <a:ext cx="8640763" cy="584200"/>
          </a:xfrm>
          <a:prstGeom prst="rect">
            <a:avLst/>
          </a:prstGeom>
          <a:noFill/>
          <a:ln w="9525">
            <a:noFill/>
            <a:miter lim="800000"/>
            <a:headEnd/>
            <a:tailEnd/>
          </a:ln>
        </p:spPr>
        <p:txBody>
          <a:bodyPr>
            <a:spAutoFit/>
          </a:bodyPr>
          <a:lstStyle/>
          <a:p>
            <a:r>
              <a:rPr lang="en-US" sz="3200" b="1"/>
              <a:t>II.   </a:t>
            </a:r>
            <a:r>
              <a:rPr lang="en-US" sz="3200" b="1" u="sng"/>
              <a:t>MUTATIONS: LOCATIONS/CAUSES</a:t>
            </a:r>
            <a:endParaRPr lang="en-CA" sz="3200"/>
          </a:p>
        </p:txBody>
      </p:sp>
      <p:sp>
        <p:nvSpPr>
          <p:cNvPr id="130050" name="Rectangle 2"/>
          <p:cNvSpPr>
            <a:spLocks noChangeArrowheads="1"/>
          </p:cNvSpPr>
          <p:nvPr/>
        </p:nvSpPr>
        <p:spPr bwMode="auto">
          <a:xfrm>
            <a:off x="323850" y="1243013"/>
            <a:ext cx="8640763" cy="1384300"/>
          </a:xfrm>
          <a:prstGeom prst="rect">
            <a:avLst/>
          </a:prstGeom>
          <a:noFill/>
          <a:ln w="9525">
            <a:noFill/>
            <a:miter lim="800000"/>
            <a:headEnd/>
            <a:tailEnd/>
          </a:ln>
        </p:spPr>
        <p:txBody>
          <a:bodyPr>
            <a:spAutoFit/>
          </a:bodyPr>
          <a:lstStyle/>
          <a:p>
            <a:r>
              <a:rPr lang="en-CA" sz="2800" dirty="0"/>
              <a:t>A.   Germinal (in tissue that gives rise to </a:t>
            </a:r>
            <a:r>
              <a:rPr lang="en-CA" sz="2800" dirty="0">
                <a:solidFill>
                  <a:srgbClr val="FFC000"/>
                </a:solidFill>
              </a:rPr>
              <a:t>sperm</a:t>
            </a:r>
            <a:r>
              <a:rPr lang="en-CA" sz="2800" dirty="0"/>
              <a:t> or </a:t>
            </a:r>
            <a:r>
              <a:rPr lang="en-CA" sz="2800" dirty="0">
                <a:solidFill>
                  <a:srgbClr val="FFC000"/>
                </a:solidFill>
              </a:rPr>
              <a:t>eggs</a:t>
            </a:r>
            <a:r>
              <a:rPr lang="en-CA" sz="2800" dirty="0"/>
              <a:t>)</a:t>
            </a:r>
          </a:p>
          <a:p>
            <a:r>
              <a:rPr lang="en-CA" sz="2800" dirty="0"/>
              <a:t>	1.   Can be passed on to </a:t>
            </a:r>
            <a:r>
              <a:rPr lang="en-CA" sz="2800" dirty="0">
                <a:solidFill>
                  <a:srgbClr val="FFC000"/>
                </a:solidFill>
              </a:rPr>
              <a:t>offspring</a:t>
            </a:r>
            <a:r>
              <a:rPr lang="en-CA" sz="2800" dirty="0"/>
              <a:t> </a:t>
            </a:r>
          </a:p>
          <a:p>
            <a:r>
              <a:rPr lang="en-CA" sz="2800" dirty="0"/>
              <a:t>		e.g.:  Queen Victoria &amp; haemophilia</a:t>
            </a:r>
          </a:p>
        </p:txBody>
      </p:sp>
      <p:pic>
        <p:nvPicPr>
          <p:cNvPr id="1259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2744788"/>
            <a:ext cx="5106988"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1775" y="93663"/>
            <a:ext cx="8893175" cy="1385887"/>
          </a:xfrm>
          <a:prstGeom prst="rect">
            <a:avLst/>
          </a:prstGeom>
          <a:noFill/>
          <a:ln w="9525">
            <a:noFill/>
            <a:miter lim="800000"/>
            <a:headEnd/>
            <a:tailEnd/>
          </a:ln>
        </p:spPr>
        <p:txBody>
          <a:bodyPr>
            <a:spAutoFit/>
          </a:bodyPr>
          <a:lstStyle/>
          <a:p>
            <a:r>
              <a:rPr lang="en-US" sz="2800" b="1" dirty="0"/>
              <a:t>B.   Somatic Mutation (in </a:t>
            </a:r>
            <a:r>
              <a:rPr lang="en-US" sz="2800" b="1" dirty="0">
                <a:solidFill>
                  <a:srgbClr val="FFC000"/>
                </a:solidFill>
              </a:rPr>
              <a:t>body </a:t>
            </a:r>
            <a:r>
              <a:rPr lang="en-US" sz="2800" b="1" dirty="0"/>
              <a:t>tissues)</a:t>
            </a:r>
            <a:endParaRPr lang="en-CA" sz="2800" dirty="0"/>
          </a:p>
          <a:p>
            <a:r>
              <a:rPr lang="en-US" sz="2800" b="1" dirty="0"/>
              <a:t>	1.  Not </a:t>
            </a:r>
            <a:r>
              <a:rPr lang="en-US" sz="2800" b="1" dirty="0">
                <a:solidFill>
                  <a:srgbClr val="FFC000"/>
                </a:solidFill>
              </a:rPr>
              <a:t>inheritable</a:t>
            </a:r>
            <a:endParaRPr lang="en-CA" sz="2800" dirty="0">
              <a:solidFill>
                <a:srgbClr val="FFC000"/>
              </a:solidFill>
            </a:endParaRPr>
          </a:p>
          <a:p>
            <a:r>
              <a:rPr lang="en-US" sz="2800" b="1" dirty="0"/>
              <a:t>	2.  Responsible for many </a:t>
            </a:r>
            <a:r>
              <a:rPr lang="en-US" sz="2800" b="1" dirty="0">
                <a:solidFill>
                  <a:srgbClr val="FFC000"/>
                </a:solidFill>
              </a:rPr>
              <a:t>cancers</a:t>
            </a:r>
            <a:endParaRPr lang="en-CA" sz="2800" dirty="0">
              <a:solidFill>
                <a:srgbClr val="FFC000"/>
              </a:solidFill>
            </a:endParaRPr>
          </a:p>
        </p:txBody>
      </p:sp>
      <p:sp>
        <p:nvSpPr>
          <p:cNvPr id="3" name="Rectangle 2"/>
          <p:cNvSpPr>
            <a:spLocks noChangeArrowheads="1"/>
          </p:cNvSpPr>
          <p:nvPr/>
        </p:nvSpPr>
        <p:spPr bwMode="auto">
          <a:xfrm>
            <a:off x="234950" y="1579563"/>
            <a:ext cx="8496300" cy="2247900"/>
          </a:xfrm>
          <a:prstGeom prst="rect">
            <a:avLst/>
          </a:prstGeom>
          <a:noFill/>
          <a:ln w="9525">
            <a:noFill/>
            <a:miter lim="800000"/>
            <a:headEnd/>
            <a:tailEnd/>
          </a:ln>
        </p:spPr>
        <p:txBody>
          <a:bodyPr>
            <a:spAutoFit/>
          </a:bodyPr>
          <a:lstStyle/>
          <a:p>
            <a:r>
              <a:rPr lang="en-CA" sz="2800" b="1" dirty="0"/>
              <a:t>C. Replication errors</a:t>
            </a:r>
          </a:p>
          <a:p>
            <a:r>
              <a:rPr lang="en-CA" sz="2800" b="1" dirty="0"/>
              <a:t>	1.  Pretty rare; enzyme (</a:t>
            </a:r>
            <a:r>
              <a:rPr lang="en-CA" sz="2800" b="1" dirty="0">
                <a:solidFill>
                  <a:srgbClr val="FFC000"/>
                </a:solidFill>
              </a:rPr>
              <a:t>DNA polymerase</a:t>
            </a:r>
            <a:r>
              <a:rPr lang="en-CA" sz="2800" b="1" dirty="0"/>
              <a:t>) that 	carries out replication also </a:t>
            </a:r>
            <a:r>
              <a:rPr lang="en-CA" altLang="en-US" sz="2800" b="1" dirty="0"/>
              <a:t>“</a:t>
            </a:r>
            <a:r>
              <a:rPr lang="en-CA" sz="2800" b="1" dirty="0">
                <a:solidFill>
                  <a:srgbClr val="FFC000"/>
                </a:solidFill>
              </a:rPr>
              <a:t>proofreads</a:t>
            </a:r>
            <a:r>
              <a:rPr lang="en-CA" altLang="en-US" sz="2800" b="1" dirty="0"/>
              <a:t>”</a:t>
            </a:r>
            <a:r>
              <a:rPr lang="en-CA" sz="2800" b="1" dirty="0"/>
              <a:t> and 	makes corrections; only about 1 per 109 base 	pairs 	replicated!</a:t>
            </a:r>
          </a:p>
        </p:txBody>
      </p:sp>
      <p:sp>
        <p:nvSpPr>
          <p:cNvPr id="4" name="Rectangle 3"/>
          <p:cNvSpPr>
            <a:spLocks noChangeArrowheads="1"/>
          </p:cNvSpPr>
          <p:nvPr/>
        </p:nvSpPr>
        <p:spPr bwMode="auto">
          <a:xfrm>
            <a:off x="250825" y="3827463"/>
            <a:ext cx="8480425" cy="2800350"/>
          </a:xfrm>
          <a:prstGeom prst="rect">
            <a:avLst/>
          </a:prstGeom>
          <a:noFill/>
          <a:ln w="9525">
            <a:noFill/>
            <a:miter lim="800000"/>
            <a:headEnd/>
            <a:tailEnd/>
          </a:ln>
        </p:spPr>
        <p:txBody>
          <a:bodyPr>
            <a:spAutoFit/>
          </a:bodyPr>
          <a:lstStyle/>
          <a:p>
            <a:r>
              <a:rPr lang="en-CA" sz="2800" b="1" dirty="0"/>
              <a:t>D. MUTAGENS (</a:t>
            </a:r>
            <a:r>
              <a:rPr lang="en-CA" sz="2800" b="1" dirty="0" err="1"/>
              <a:t>def</a:t>
            </a:r>
            <a:r>
              <a:rPr lang="en-CA" altLang="en-US" sz="2800" b="1" dirty="0" err="1"/>
              <a:t>’</a:t>
            </a:r>
            <a:r>
              <a:rPr lang="en-CA" sz="2800" b="1" dirty="0" err="1"/>
              <a:t>n</a:t>
            </a:r>
            <a:r>
              <a:rPr lang="en-CA" sz="2800" b="1" dirty="0"/>
              <a:t>): </a:t>
            </a:r>
            <a:r>
              <a:rPr lang="en-CA" sz="2800" b="1" dirty="0">
                <a:solidFill>
                  <a:srgbClr val="FFC000"/>
                </a:solidFill>
              </a:rPr>
              <a:t>environmental substances 					that  cause mutations</a:t>
            </a:r>
          </a:p>
          <a:p>
            <a:r>
              <a:rPr lang="en-CA" sz="2800" b="1" dirty="0"/>
              <a:t>	1.  </a:t>
            </a:r>
            <a:r>
              <a:rPr lang="en-CA" sz="2800" b="1" dirty="0">
                <a:solidFill>
                  <a:srgbClr val="FFC000"/>
                </a:solidFill>
              </a:rPr>
              <a:t>Radiation</a:t>
            </a:r>
            <a:r>
              <a:rPr lang="en-CA" sz="2800" b="1" dirty="0"/>
              <a:t>:  X-rays, UV rays, exposure to </a:t>
            </a:r>
          </a:p>
          <a:p>
            <a:r>
              <a:rPr lang="en-CA" sz="2800" b="1" dirty="0"/>
              <a:t>	radioactive elements </a:t>
            </a:r>
          </a:p>
          <a:p>
            <a:r>
              <a:rPr lang="en-CA" sz="2800" b="1" dirty="0"/>
              <a:t>	2.  </a:t>
            </a:r>
            <a:r>
              <a:rPr lang="en-CA" sz="2800" b="1" dirty="0">
                <a:solidFill>
                  <a:srgbClr val="FFC000"/>
                </a:solidFill>
              </a:rPr>
              <a:t>Chemicals</a:t>
            </a:r>
            <a:r>
              <a:rPr lang="en-CA" sz="2800" b="1" dirty="0"/>
              <a:t>: </a:t>
            </a:r>
            <a:r>
              <a:rPr lang="en-CA" sz="3600" b="1" dirty="0"/>
              <a:t>generally</a:t>
            </a:r>
            <a:r>
              <a:rPr lang="en-CA" sz="2800" b="1" dirty="0"/>
              <a:t> organic chemicals; </a:t>
            </a:r>
          </a:p>
          <a:p>
            <a:r>
              <a:rPr lang="en-CA" sz="2800" b="1" dirty="0"/>
              <a:t>	pesticides, cigarette smoke, etc</a:t>
            </a:r>
            <a:r>
              <a:rPr lang="en-CA" b="1" dirty="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442913" y="333375"/>
            <a:ext cx="6669087" cy="768350"/>
          </a:xfrm>
          <a:prstGeom prst="rect">
            <a:avLst/>
          </a:prstGeom>
          <a:noFill/>
          <a:ln w="9525">
            <a:noFill/>
            <a:miter lim="800000"/>
            <a:headEnd/>
            <a:tailEnd/>
          </a:ln>
        </p:spPr>
        <p:txBody>
          <a:bodyPr wrap="none">
            <a:spAutoFit/>
          </a:bodyPr>
          <a:lstStyle/>
          <a:p>
            <a:r>
              <a:rPr lang="en-CA" sz="4400" b="1" dirty="0"/>
              <a:t>D3-D4:  Recombinant DNA</a:t>
            </a:r>
          </a:p>
        </p:txBody>
      </p:sp>
      <p:sp>
        <p:nvSpPr>
          <p:cNvPr id="3" name="Rectangle 2"/>
          <p:cNvSpPr/>
          <p:nvPr/>
        </p:nvSpPr>
        <p:spPr>
          <a:xfrm>
            <a:off x="442913" y="1028700"/>
            <a:ext cx="8377237" cy="5632450"/>
          </a:xfrm>
          <a:prstGeom prst="rect">
            <a:avLst/>
          </a:prstGeom>
        </p:spPr>
        <p:txBody>
          <a:bodyPr>
            <a:spAutoFit/>
          </a:bodyPr>
          <a:lstStyle/>
          <a:p>
            <a:pPr fontAlgn="auto">
              <a:spcBef>
                <a:spcPts val="0"/>
              </a:spcBef>
              <a:spcAft>
                <a:spcPts val="0"/>
              </a:spcAft>
              <a:defRPr/>
            </a:pPr>
            <a:r>
              <a:rPr lang="en-CA" sz="4400" dirty="0">
                <a:latin typeface="+mn-lt"/>
                <a:ea typeface="+mn-ea"/>
              </a:rPr>
              <a:t>I.  </a:t>
            </a:r>
            <a:r>
              <a:rPr lang="en-CA" sz="4000" dirty="0">
                <a:latin typeface="+mn-lt"/>
                <a:ea typeface="+mn-ea"/>
              </a:rPr>
              <a:t>Recombinant DNA</a:t>
            </a:r>
          </a:p>
          <a:p>
            <a:pPr marL="342900" indent="-342900" fontAlgn="auto">
              <a:spcBef>
                <a:spcPts val="0"/>
              </a:spcBef>
              <a:spcAft>
                <a:spcPts val="0"/>
              </a:spcAft>
              <a:buFontTx/>
              <a:buAutoNum type="alphaUcPeriod"/>
              <a:defRPr/>
            </a:pPr>
            <a:r>
              <a:rPr lang="en-CA" sz="3200" dirty="0">
                <a:latin typeface="+mn-lt"/>
                <a:ea typeface="+mn-ea"/>
              </a:rPr>
              <a:t>Use of various techniques and </a:t>
            </a:r>
            <a:r>
              <a:rPr lang="en-CA" sz="3200" dirty="0">
                <a:solidFill>
                  <a:srgbClr val="FFC000"/>
                </a:solidFill>
                <a:latin typeface="+mn-lt"/>
                <a:ea typeface="+mn-ea"/>
              </a:rPr>
              <a:t>enzymes</a:t>
            </a:r>
            <a:r>
              <a:rPr lang="en-CA" sz="3200" dirty="0">
                <a:latin typeface="+mn-lt"/>
                <a:ea typeface="+mn-ea"/>
              </a:rPr>
              <a:t> to recombine DNA from different organisms</a:t>
            </a:r>
          </a:p>
          <a:p>
            <a:pPr marL="342900" indent="-342900" fontAlgn="auto">
              <a:spcBef>
                <a:spcPts val="0"/>
              </a:spcBef>
              <a:spcAft>
                <a:spcPts val="0"/>
              </a:spcAft>
              <a:buFontTx/>
              <a:buAutoNum type="alphaUcPeriod"/>
              <a:defRPr/>
            </a:pPr>
            <a:endParaRPr lang="en-CA" sz="3200" dirty="0">
              <a:latin typeface="+mn-lt"/>
              <a:ea typeface="+mn-ea"/>
            </a:endParaRPr>
          </a:p>
          <a:p>
            <a:pPr marL="514350" indent="-514350" fontAlgn="auto">
              <a:spcBef>
                <a:spcPts val="0"/>
              </a:spcBef>
              <a:spcAft>
                <a:spcPts val="0"/>
              </a:spcAft>
              <a:buFontTx/>
              <a:buAutoNum type="alphaUcPeriod" startAt="2"/>
              <a:defRPr/>
            </a:pPr>
            <a:r>
              <a:rPr lang="en-CA" sz="3200" dirty="0">
                <a:latin typeface="+mn-lt"/>
                <a:ea typeface="+mn-ea"/>
              </a:rPr>
              <a:t>Genes from one species can be </a:t>
            </a:r>
            <a:r>
              <a:rPr lang="en-CA" sz="3200" dirty="0">
                <a:solidFill>
                  <a:srgbClr val="FFC000"/>
                </a:solidFill>
                <a:latin typeface="+mn-lt"/>
                <a:ea typeface="+mn-ea"/>
              </a:rPr>
              <a:t>cut out </a:t>
            </a:r>
            <a:r>
              <a:rPr lang="en-CA" sz="3200" dirty="0">
                <a:latin typeface="+mn-lt"/>
                <a:ea typeface="+mn-ea"/>
              </a:rPr>
              <a:t>and </a:t>
            </a:r>
            <a:r>
              <a:rPr lang="en-CA" sz="3200" dirty="0">
                <a:solidFill>
                  <a:srgbClr val="FFC000"/>
                </a:solidFill>
                <a:latin typeface="+mn-lt"/>
                <a:ea typeface="+mn-ea"/>
              </a:rPr>
              <a:t>inserted</a:t>
            </a:r>
            <a:r>
              <a:rPr lang="en-CA" sz="3200" dirty="0">
                <a:latin typeface="+mn-lt"/>
                <a:ea typeface="+mn-ea"/>
              </a:rPr>
              <a:t> into the DNA of an entirely different species</a:t>
            </a:r>
          </a:p>
          <a:p>
            <a:pPr fontAlgn="auto">
              <a:spcBef>
                <a:spcPts val="0"/>
              </a:spcBef>
              <a:spcAft>
                <a:spcPts val="0"/>
              </a:spcAft>
              <a:defRPr/>
            </a:pPr>
            <a:endParaRPr lang="en-CA" sz="3200" dirty="0">
              <a:latin typeface="+mn-lt"/>
              <a:ea typeface="+mn-ea"/>
            </a:endParaRPr>
          </a:p>
          <a:p>
            <a:pPr fontAlgn="auto">
              <a:spcBef>
                <a:spcPts val="0"/>
              </a:spcBef>
              <a:spcAft>
                <a:spcPts val="0"/>
              </a:spcAft>
              <a:defRPr/>
            </a:pPr>
            <a:r>
              <a:rPr lang="en-CA" sz="3200" dirty="0">
                <a:latin typeface="+mn-lt"/>
                <a:ea typeface="+mn-ea"/>
              </a:rPr>
              <a:t>C.    The new gene can then be </a:t>
            </a:r>
            <a:r>
              <a:rPr lang="en-CA" sz="3200" dirty="0">
                <a:solidFill>
                  <a:srgbClr val="FFC000"/>
                </a:solidFill>
                <a:latin typeface="+mn-lt"/>
                <a:ea typeface="+mn-ea"/>
              </a:rPr>
              <a:t>expressed</a:t>
            </a:r>
            <a:r>
              <a:rPr lang="en-CA" sz="3200" dirty="0">
                <a:latin typeface="+mn-lt"/>
                <a:ea typeface="+mn-ea"/>
              </a:rPr>
              <a:t> by the </a:t>
            </a:r>
          </a:p>
          <a:p>
            <a:pPr fontAlgn="auto">
              <a:spcBef>
                <a:spcPts val="0"/>
              </a:spcBef>
              <a:spcAft>
                <a:spcPts val="0"/>
              </a:spcAft>
              <a:defRPr/>
            </a:pPr>
            <a:r>
              <a:rPr lang="en-CA" sz="3200" dirty="0">
                <a:latin typeface="+mn-lt"/>
                <a:ea typeface="+mn-ea"/>
              </a:rPr>
              <a:t>recipient species</a:t>
            </a:r>
          </a:p>
          <a:p>
            <a:pPr fontAlgn="auto">
              <a:spcBef>
                <a:spcPts val="0"/>
              </a:spcBef>
              <a:spcAft>
                <a:spcPts val="0"/>
              </a:spcAft>
              <a:defRPr/>
            </a:pPr>
            <a:endParaRPr lang="en-CA" sz="2800" dirty="0">
              <a:latin typeface="+mn-lt"/>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2150"/>
            <a:ext cx="9144000" cy="1077913"/>
          </a:xfrm>
          <a:prstGeom prst="rect">
            <a:avLst/>
          </a:prstGeom>
        </p:spPr>
        <p:txBody>
          <a:bodyPr>
            <a:spAutoFit/>
          </a:bodyPr>
          <a:lstStyle/>
          <a:p>
            <a:pPr fontAlgn="auto">
              <a:spcBef>
                <a:spcPts val="0"/>
              </a:spcBef>
              <a:spcAft>
                <a:spcPts val="0"/>
              </a:spcAft>
              <a:defRPr/>
            </a:pPr>
            <a:r>
              <a:rPr lang="en-US" sz="3200" b="1" dirty="0">
                <a:latin typeface="+mn-lt"/>
                <a:ea typeface="+mn-ea"/>
              </a:rPr>
              <a:t>III.	</a:t>
            </a:r>
            <a:r>
              <a:rPr lang="en-US" sz="3200" b="1" u="sng" cap="all" dirty="0">
                <a:latin typeface="+mn-lt"/>
                <a:ea typeface="+mn-ea"/>
              </a:rPr>
              <a:t>How Mutations cause Genetic </a:t>
            </a:r>
            <a:r>
              <a:rPr lang="en-US" sz="3200" b="1" cap="all" dirty="0">
                <a:latin typeface="+mn-lt"/>
                <a:ea typeface="+mn-ea"/>
              </a:rPr>
              <a:t>	</a:t>
            </a:r>
            <a:r>
              <a:rPr lang="en-US" sz="3200" b="1" u="sng" cap="all" dirty="0">
                <a:latin typeface="+mn-lt"/>
                <a:ea typeface="+mn-ea"/>
              </a:rPr>
              <a:t>Disorders</a:t>
            </a:r>
            <a:endParaRPr lang="en-CA" sz="3200" dirty="0">
              <a:latin typeface="+mn-lt"/>
              <a:ea typeface="+mn-ea"/>
            </a:endParaRPr>
          </a:p>
        </p:txBody>
      </p:sp>
      <p:sp>
        <p:nvSpPr>
          <p:cNvPr id="132098" name="Rectangle 2"/>
          <p:cNvSpPr>
            <a:spLocks noChangeArrowheads="1"/>
          </p:cNvSpPr>
          <p:nvPr/>
        </p:nvSpPr>
        <p:spPr bwMode="auto">
          <a:xfrm>
            <a:off x="179388" y="1774825"/>
            <a:ext cx="8713787" cy="954088"/>
          </a:xfrm>
          <a:prstGeom prst="rect">
            <a:avLst/>
          </a:prstGeom>
          <a:noFill/>
          <a:ln w="9525">
            <a:noFill/>
            <a:miter lim="800000"/>
            <a:headEnd/>
            <a:tailEnd/>
          </a:ln>
        </p:spPr>
        <p:txBody>
          <a:bodyPr>
            <a:spAutoFit/>
          </a:bodyPr>
          <a:lstStyle/>
          <a:p>
            <a:r>
              <a:rPr lang="en-US" sz="2800" b="1"/>
              <a:t>A.  Normally, chemical reactions occur in "pathways"…</a:t>
            </a:r>
            <a:endParaRPr lang="en-CA" sz="2800"/>
          </a:p>
          <a:p>
            <a:r>
              <a:rPr lang="en-US" sz="2800" b="1"/>
              <a:t> </a:t>
            </a:r>
            <a:endParaRPr lang="en-CA" sz="2800"/>
          </a:p>
        </p:txBody>
      </p:sp>
      <p:pic>
        <p:nvPicPr>
          <p:cNvPr id="132099" name="Picture 2" descr="E15"/>
          <p:cNvPicPr>
            <a:picLocks noChangeAspect="1" noChangeArrowheads="1"/>
          </p:cNvPicPr>
          <p:nvPr/>
        </p:nvPicPr>
        <p:blipFill>
          <a:blip r:embed="rId2"/>
          <a:srcRect/>
          <a:stretch>
            <a:fillRect/>
          </a:stretch>
        </p:blipFill>
        <p:spPr bwMode="auto">
          <a:xfrm>
            <a:off x="1042988" y="2725738"/>
            <a:ext cx="6269037" cy="900112"/>
          </a:xfrm>
          <a:prstGeom prst="rect">
            <a:avLst/>
          </a:prstGeom>
          <a:noFill/>
          <a:ln w="9525">
            <a:noFill/>
            <a:miter lim="800000"/>
            <a:headEnd/>
            <a:tailEnd/>
          </a:ln>
        </p:spPr>
      </p:pic>
      <p:sp>
        <p:nvSpPr>
          <p:cNvPr id="128005" name="Rectangle 3"/>
          <p:cNvSpPr>
            <a:spLocks noChangeArrowheads="1"/>
          </p:cNvSpPr>
          <p:nvPr/>
        </p:nvSpPr>
        <p:spPr bwMode="auto">
          <a:xfrm>
            <a:off x="90488" y="4292600"/>
            <a:ext cx="8963025" cy="138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tabLst>
                <a:tab pos="76200" algn="l"/>
                <a:tab pos="152400" algn="l"/>
                <a:tab pos="533400" algn="l"/>
                <a:tab pos="790575" algn="l"/>
                <a:tab pos="1106488" algn="l"/>
              </a:tabLst>
            </a:pPr>
            <a:r>
              <a:rPr lang="en-US" sz="2800" b="1" dirty="0">
                <a:latin typeface="Garamond" charset="0"/>
              </a:rPr>
              <a:t>	B.	If Enzyme BC is mutated  </a:t>
            </a:r>
            <a:r>
              <a:rPr lang="en-US" sz="2400" b="1" dirty="0">
                <a:latin typeface="Garamond" charset="0"/>
              </a:rPr>
              <a:t>(nonfunctional)</a:t>
            </a:r>
            <a:r>
              <a:rPr lang="en-US" sz="2800" b="1" dirty="0">
                <a:latin typeface="Garamond" charset="0"/>
              </a:rPr>
              <a:t> then</a:t>
            </a:r>
            <a:endParaRPr lang="en-CA" sz="1200" dirty="0">
              <a:latin typeface="Arial" charset="0"/>
            </a:endParaRPr>
          </a:p>
          <a:p>
            <a:pPr eaLnBrk="0" hangingPunct="0">
              <a:tabLst>
                <a:tab pos="76200" algn="l"/>
                <a:tab pos="152400" algn="l"/>
                <a:tab pos="533400" algn="l"/>
                <a:tab pos="790575" algn="l"/>
                <a:tab pos="1106488" algn="l"/>
              </a:tabLst>
            </a:pPr>
            <a:r>
              <a:rPr lang="en-US" sz="2800" b="1" dirty="0">
                <a:latin typeface="Garamond" charset="0"/>
              </a:rPr>
              <a:t>			 compounds C and D would not be made,</a:t>
            </a:r>
            <a:endParaRPr lang="en-CA" sz="1200" dirty="0">
              <a:latin typeface="Arial" charset="0"/>
            </a:endParaRPr>
          </a:p>
          <a:p>
            <a:pPr eaLnBrk="0" hangingPunct="0">
              <a:tabLst>
                <a:tab pos="76200" algn="l"/>
                <a:tab pos="152400" algn="l"/>
                <a:tab pos="533400" algn="l"/>
                <a:tab pos="790575" algn="l"/>
                <a:tab pos="1106488" algn="l"/>
              </a:tabLst>
            </a:pPr>
            <a:r>
              <a:rPr lang="en-US" sz="2800" b="1" dirty="0">
                <a:latin typeface="Garamond" charset="0"/>
              </a:rPr>
              <a:t>			and clot </a:t>
            </a:r>
            <a:r>
              <a:rPr lang="en-US" sz="2800" b="1" dirty="0" err="1" smtClean="0">
                <a:latin typeface="Garamond" charset="0"/>
              </a:rPr>
              <a:t>doesn</a:t>
            </a:r>
            <a:r>
              <a:rPr lang="en-CA" sz="2800" b="1" dirty="0" smtClean="0">
                <a:latin typeface="Garamond" charset="0"/>
              </a:rPr>
              <a:t>’</a:t>
            </a:r>
            <a:r>
              <a:rPr lang="en-US" altLang="ja-JP" sz="2800" b="1" dirty="0" smtClean="0">
                <a:latin typeface="Garamond" charset="0"/>
              </a:rPr>
              <a:t>t </a:t>
            </a:r>
            <a:r>
              <a:rPr lang="en-US" altLang="ja-JP" sz="2800" b="1" dirty="0">
                <a:latin typeface="Garamond" charset="0"/>
              </a:rPr>
              <a:t>form -- </a:t>
            </a:r>
            <a:r>
              <a:rPr lang="en-US" altLang="ja-JP" sz="2800" b="1" dirty="0" err="1">
                <a:solidFill>
                  <a:srgbClr val="FFC000"/>
                </a:solidFill>
                <a:latin typeface="Garamond" charset="0"/>
              </a:rPr>
              <a:t>Haemophilia</a:t>
            </a:r>
            <a:endParaRPr lang="en-US" sz="2000" dirty="0">
              <a:solidFill>
                <a:srgbClr val="FFC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ChangeArrowheads="1"/>
          </p:cNvSpPr>
          <p:nvPr/>
        </p:nvSpPr>
        <p:spPr bwMode="auto">
          <a:xfrm>
            <a:off x="323850" y="549275"/>
            <a:ext cx="4627563" cy="584200"/>
          </a:xfrm>
          <a:prstGeom prst="rect">
            <a:avLst/>
          </a:prstGeom>
          <a:noFill/>
          <a:ln w="9525">
            <a:noFill/>
            <a:miter lim="800000"/>
            <a:headEnd/>
            <a:tailEnd/>
          </a:ln>
        </p:spPr>
        <p:txBody>
          <a:bodyPr wrap="none">
            <a:spAutoFit/>
          </a:bodyPr>
          <a:lstStyle/>
          <a:p>
            <a:r>
              <a:rPr lang="en-US" sz="3200" b="1"/>
              <a:t>Working Example, cont</a:t>
            </a:r>
            <a:r>
              <a:rPr lang="ja-JP" altLang="en-US" sz="3200" b="1"/>
              <a:t>’</a:t>
            </a:r>
            <a:r>
              <a:rPr lang="en-US" altLang="ja-JP" sz="3200" b="1"/>
              <a:t>d</a:t>
            </a:r>
            <a:endParaRPr lang="en-CA" sz="3200"/>
          </a:p>
        </p:txBody>
      </p:sp>
      <p:sp>
        <p:nvSpPr>
          <p:cNvPr id="133122" name="Rectangle 2"/>
          <p:cNvSpPr>
            <a:spLocks noChangeArrowheads="1"/>
          </p:cNvSpPr>
          <p:nvPr/>
        </p:nvSpPr>
        <p:spPr bwMode="auto">
          <a:xfrm>
            <a:off x="468313" y="1412875"/>
            <a:ext cx="8207375" cy="800100"/>
          </a:xfrm>
          <a:prstGeom prst="rect">
            <a:avLst/>
          </a:prstGeom>
          <a:noFill/>
          <a:ln w="9525">
            <a:noFill/>
            <a:miter lim="800000"/>
            <a:headEnd/>
            <a:tailEnd/>
          </a:ln>
        </p:spPr>
        <p:txBody>
          <a:bodyPr>
            <a:spAutoFit/>
          </a:bodyPr>
          <a:lstStyle/>
          <a:p>
            <a:r>
              <a:rPr lang="en-US" sz="2800" b="1"/>
              <a:t>Given the following DNA nucleotide sequence:</a:t>
            </a:r>
            <a:endParaRPr lang="en-CA" sz="2800"/>
          </a:p>
          <a:p>
            <a:r>
              <a:rPr lang="en-US" b="1"/>
              <a:t> </a:t>
            </a:r>
            <a:endParaRPr lang="en-CA"/>
          </a:p>
        </p:txBody>
      </p:sp>
      <p:sp>
        <p:nvSpPr>
          <p:cNvPr id="133123" name="Rectangle 3"/>
          <p:cNvSpPr>
            <a:spLocks noChangeArrowheads="1"/>
          </p:cNvSpPr>
          <p:nvPr/>
        </p:nvSpPr>
        <p:spPr bwMode="auto">
          <a:xfrm>
            <a:off x="2662238" y="2219325"/>
            <a:ext cx="3819525" cy="646113"/>
          </a:xfrm>
          <a:prstGeom prst="rect">
            <a:avLst/>
          </a:prstGeom>
          <a:noFill/>
          <a:ln w="9525">
            <a:noFill/>
            <a:miter lim="800000"/>
            <a:headEnd/>
            <a:tailEnd/>
          </a:ln>
        </p:spPr>
        <p:txBody>
          <a:bodyPr wrap="none">
            <a:spAutoFit/>
          </a:bodyPr>
          <a:lstStyle/>
          <a:p>
            <a:r>
              <a:rPr lang="en-US" sz="3600" b="1"/>
              <a:t>TGTCAACGTACTG</a:t>
            </a:r>
            <a:endParaRPr lang="en-CA" sz="3600"/>
          </a:p>
        </p:txBody>
      </p:sp>
      <p:sp>
        <p:nvSpPr>
          <p:cNvPr id="133124" name="Rectangle 4"/>
          <p:cNvSpPr>
            <a:spLocks noChangeArrowheads="1"/>
          </p:cNvSpPr>
          <p:nvPr/>
        </p:nvSpPr>
        <p:spPr bwMode="auto">
          <a:xfrm>
            <a:off x="468313" y="3429000"/>
            <a:ext cx="8675687" cy="1816100"/>
          </a:xfrm>
          <a:prstGeom prst="rect">
            <a:avLst/>
          </a:prstGeom>
          <a:noFill/>
          <a:ln w="9525">
            <a:noFill/>
            <a:miter lim="800000"/>
            <a:headEnd/>
            <a:tailEnd/>
          </a:ln>
        </p:spPr>
        <p:txBody>
          <a:bodyPr>
            <a:spAutoFit/>
          </a:bodyPr>
          <a:lstStyle/>
          <a:p>
            <a:r>
              <a:rPr lang="en-US" sz="2800" b="1"/>
              <a:t>For each mutation below:</a:t>
            </a:r>
            <a:endParaRPr lang="en-CA" sz="2800"/>
          </a:p>
          <a:p>
            <a:r>
              <a:rPr lang="en-US" sz="2800" b="1"/>
              <a:t>	a)  work out the NEW amino acid sequence</a:t>
            </a:r>
            <a:endParaRPr lang="en-CA" sz="2800"/>
          </a:p>
          <a:p>
            <a:r>
              <a:rPr lang="en-US" sz="2800" b="1"/>
              <a:t>	b) identify the type of mutation</a:t>
            </a:r>
            <a:endParaRPr lang="en-CA" sz="2800"/>
          </a:p>
          <a:p>
            <a:r>
              <a:rPr lang="en-US" sz="2800" b="1"/>
              <a:t>	c) predict the consequences for protein function</a:t>
            </a:r>
            <a:endParaRPr lang="en-CA" sz="2800"/>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7688" y="228600"/>
            <a:ext cx="7681912" cy="1066800"/>
          </a:xfrm>
        </p:spPr>
        <p:txBody>
          <a:bodyPr rtlCol="0">
            <a:normAutofit fontScale="90000"/>
          </a:bodyPr>
          <a:lstStyle/>
          <a:p>
            <a:pPr eaLnBrk="1" fontAlgn="auto" hangingPunct="1">
              <a:spcAft>
                <a:spcPts val="0"/>
              </a:spcAft>
              <a:defRPr/>
            </a:pPr>
            <a:r>
              <a:rPr lang="en-US" b="1" dirty="0">
                <a:ea typeface="+mj-ea"/>
              </a:rPr>
              <a:t>1.  a G is inserted in </a:t>
            </a:r>
            <a:r>
              <a:rPr lang="en-US" b="1" dirty="0" smtClean="0">
                <a:ea typeface="+mj-ea"/>
              </a:rPr>
              <a:t>between the double As</a:t>
            </a:r>
            <a:endParaRPr lang="en-CA" dirty="0">
              <a:ea typeface="+mj-ea"/>
            </a:endParaRPr>
          </a:p>
        </p:txBody>
      </p:sp>
      <p:sp>
        <p:nvSpPr>
          <p:cNvPr id="6" name="Text Placeholder 5"/>
          <p:cNvSpPr>
            <a:spLocks noGrp="1"/>
          </p:cNvSpPr>
          <p:nvPr>
            <p:ph type="body" sz="half" idx="2"/>
          </p:nvPr>
        </p:nvSpPr>
        <p:spPr>
          <a:xfrm>
            <a:off x="330200" y="1484313"/>
            <a:ext cx="3886200" cy="509587"/>
          </a:xfrm>
        </p:spPr>
        <p:txBody>
          <a:bodyPr>
            <a:normAutofit fontScale="92500" lnSpcReduction="10000"/>
          </a:bodyPr>
          <a:lstStyle/>
          <a:p>
            <a:pPr eaLnBrk="1" fontAlgn="auto" hangingPunct="1">
              <a:spcAft>
                <a:spcPts val="0"/>
              </a:spcAft>
              <a:buClr>
                <a:schemeClr val="accent5"/>
              </a:buClr>
              <a:buFont typeface="Arial" pitchFamily="34" charset="0"/>
              <a:buNone/>
              <a:defRPr/>
            </a:pPr>
            <a:r>
              <a:rPr lang="en-US" sz="3200" b="1" i="0" dirty="0">
                <a:ea typeface="+mn-ea"/>
              </a:rPr>
              <a:t>TGTCAACGTACTG</a:t>
            </a:r>
            <a:endParaRPr lang="en-CA" sz="3200" i="0" dirty="0">
              <a:ea typeface="+mn-ea"/>
            </a:endParaRPr>
          </a:p>
          <a:p>
            <a:pPr eaLnBrk="1" fontAlgn="auto" hangingPunct="1">
              <a:spcAft>
                <a:spcPts val="0"/>
              </a:spcAft>
              <a:buClr>
                <a:schemeClr val="accent5"/>
              </a:buClr>
              <a:buFont typeface="Arial" pitchFamily="34" charset="0"/>
              <a:buNone/>
              <a:defRPr/>
            </a:pPr>
            <a:endParaRPr lang="en-CA" dirty="0">
              <a:ea typeface="+mn-ea"/>
            </a:endParaRPr>
          </a:p>
        </p:txBody>
      </p:sp>
      <p:sp>
        <p:nvSpPr>
          <p:cNvPr id="7" name="Content Placeholder 6"/>
          <p:cNvSpPr>
            <a:spLocks noGrp="1"/>
          </p:cNvSpPr>
          <p:nvPr>
            <p:ph sz="quarter" idx="13"/>
          </p:nvPr>
        </p:nvSpPr>
        <p:spPr>
          <a:xfrm>
            <a:off x="352425" y="2011363"/>
            <a:ext cx="3886200" cy="3736975"/>
          </a:xfrm>
        </p:spPr>
        <p:txBody>
          <a:bodyPr wrap="square" numCol="1" anchor="t" anchorCtr="0" compatLnSpc="1">
            <a:prstTxWarp prst="textNoShape">
              <a:avLst/>
            </a:prstTxWarp>
          </a:bodyPr>
          <a:lstStyle/>
          <a:p>
            <a:pPr marL="0" indent="0" eaLnBrk="1" hangingPunct="1">
              <a:lnSpc>
                <a:spcPct val="90000"/>
              </a:lnSpc>
              <a:buFont typeface="Arial" charset="0"/>
              <a:buAutoNum type="arabicPeriod"/>
            </a:pPr>
            <a:r>
              <a:rPr lang="en-CA" sz="2400" dirty="0" smtClean="0">
                <a:ea typeface="ＭＳ Ｐゴシック" charset="-128"/>
              </a:rPr>
              <a:t>mRNA:</a:t>
            </a:r>
          </a:p>
          <a:p>
            <a:pPr marL="0" indent="0" eaLnBrk="1" hangingPunct="1">
              <a:lnSpc>
                <a:spcPct val="90000"/>
              </a:lnSpc>
            </a:pPr>
            <a:r>
              <a:rPr lang="en-CA" sz="2800" dirty="0" smtClean="0">
                <a:ea typeface="ＭＳ Ｐゴシック" charset="-128"/>
              </a:rPr>
              <a:t>ACAGUUGCAUGAC</a:t>
            </a:r>
          </a:p>
          <a:p>
            <a:pPr marL="0" indent="0" eaLnBrk="1" hangingPunct="1">
              <a:lnSpc>
                <a:spcPct val="90000"/>
              </a:lnSpc>
              <a:buFont typeface="Arial" charset="0"/>
              <a:buAutoNum type="arabicPeriod" startAt="2"/>
            </a:pPr>
            <a:r>
              <a:rPr lang="en-CA" sz="2800" dirty="0" smtClean="0">
                <a:ea typeface="ＭＳ Ｐゴシック" charset="-128"/>
              </a:rPr>
              <a:t>Separate into codons</a:t>
            </a:r>
          </a:p>
          <a:p>
            <a:pPr marL="0" indent="0" eaLnBrk="1" hangingPunct="1">
              <a:lnSpc>
                <a:spcPct val="90000"/>
              </a:lnSpc>
            </a:pPr>
            <a:r>
              <a:rPr lang="en-CA" sz="2800" dirty="0" smtClean="0">
                <a:ea typeface="ＭＳ Ｐゴシック" charset="-128"/>
              </a:rPr>
              <a:t>ACA  GUU  GCA  UGA  C</a:t>
            </a:r>
          </a:p>
          <a:p>
            <a:pPr marL="0" indent="0" eaLnBrk="1" hangingPunct="1">
              <a:lnSpc>
                <a:spcPct val="90000"/>
              </a:lnSpc>
            </a:pPr>
            <a:r>
              <a:rPr lang="en-CA" sz="2800" dirty="0" smtClean="0">
                <a:ea typeface="ＭＳ Ｐゴシック" charset="-128"/>
              </a:rPr>
              <a:t>3. Find A.A.s to match code</a:t>
            </a:r>
          </a:p>
          <a:p>
            <a:pPr marL="0" indent="0" eaLnBrk="1" hangingPunct="1">
              <a:lnSpc>
                <a:spcPct val="90000"/>
              </a:lnSpc>
            </a:pPr>
            <a:r>
              <a:rPr lang="en-CA" sz="2800" dirty="0" err="1" smtClean="0">
                <a:ea typeface="ＭＳ Ｐゴシック" charset="-128"/>
              </a:rPr>
              <a:t>Thr</a:t>
            </a:r>
            <a:r>
              <a:rPr lang="en-CA" sz="2800" dirty="0" smtClean="0">
                <a:ea typeface="ＭＳ Ｐゴシック" charset="-128"/>
              </a:rPr>
              <a:t> – Val – Ala- Stop</a:t>
            </a:r>
          </a:p>
        </p:txBody>
      </p:sp>
      <p:sp>
        <p:nvSpPr>
          <p:cNvPr id="8" name="Content Placeholder 7"/>
          <p:cNvSpPr>
            <a:spLocks noGrp="1"/>
          </p:cNvSpPr>
          <p:nvPr>
            <p:ph sz="quarter" idx="14"/>
          </p:nvPr>
        </p:nvSpPr>
        <p:spPr>
          <a:xfrm>
            <a:off x="4900613" y="2011363"/>
            <a:ext cx="3886200" cy="3736975"/>
          </a:xfrm>
        </p:spPr>
        <p:txBody>
          <a:bodyPr wrap="square" numCol="1" anchor="t" anchorCtr="0" compatLnSpc="1">
            <a:prstTxWarp prst="textNoShape">
              <a:avLst/>
            </a:prstTxWarp>
          </a:bodyPr>
          <a:lstStyle/>
          <a:p>
            <a:pPr marL="0" indent="0" eaLnBrk="1" hangingPunct="1">
              <a:lnSpc>
                <a:spcPct val="90000"/>
              </a:lnSpc>
              <a:buFont typeface="Arial" charset="0"/>
              <a:buAutoNum type="arabicPeriod"/>
            </a:pPr>
            <a:r>
              <a:rPr lang="en-CA" sz="2400" dirty="0" smtClean="0">
                <a:ea typeface="ＭＳ Ｐゴシック" charset="-128"/>
              </a:rPr>
              <a:t>mRNA:</a:t>
            </a:r>
          </a:p>
          <a:p>
            <a:pPr marL="0" indent="0" eaLnBrk="1" hangingPunct="1">
              <a:lnSpc>
                <a:spcPct val="90000"/>
              </a:lnSpc>
            </a:pPr>
            <a:r>
              <a:rPr lang="en-CA" sz="2800" dirty="0" smtClean="0">
                <a:ea typeface="ＭＳ Ｐゴシック" charset="-128"/>
              </a:rPr>
              <a:t>ACAGUCUGCAUGAC</a:t>
            </a:r>
          </a:p>
          <a:p>
            <a:pPr marL="0" indent="0" eaLnBrk="1" hangingPunct="1">
              <a:lnSpc>
                <a:spcPct val="90000"/>
              </a:lnSpc>
            </a:pPr>
            <a:r>
              <a:rPr lang="en-CA" sz="2800" dirty="0" smtClean="0">
                <a:ea typeface="ＭＳ Ｐゴシック" charset="-128"/>
              </a:rPr>
              <a:t>2.  Separate into codons</a:t>
            </a:r>
          </a:p>
          <a:p>
            <a:pPr marL="0" indent="0" eaLnBrk="1" hangingPunct="1">
              <a:lnSpc>
                <a:spcPct val="90000"/>
              </a:lnSpc>
            </a:pPr>
            <a:r>
              <a:rPr lang="en-CA" sz="2800" dirty="0" smtClean="0">
                <a:ea typeface="ＭＳ Ｐゴシック" charset="-128"/>
              </a:rPr>
              <a:t>ACA GUC UGC AUG AU</a:t>
            </a:r>
          </a:p>
          <a:p>
            <a:pPr marL="0" indent="0" eaLnBrk="1" hangingPunct="1">
              <a:lnSpc>
                <a:spcPct val="90000"/>
              </a:lnSpc>
            </a:pPr>
            <a:r>
              <a:rPr lang="en-CA" sz="2800" dirty="0" smtClean="0">
                <a:ea typeface="ＭＳ Ｐゴシック" charset="-128"/>
              </a:rPr>
              <a:t>3. Find A.A.s to match code</a:t>
            </a:r>
          </a:p>
          <a:p>
            <a:pPr marL="0" indent="0" eaLnBrk="1" hangingPunct="1">
              <a:lnSpc>
                <a:spcPct val="90000"/>
              </a:lnSpc>
            </a:pPr>
            <a:r>
              <a:rPr lang="en-CA" sz="2800" dirty="0" err="1" smtClean="0">
                <a:ea typeface="ＭＳ Ｐゴシック" charset="-128"/>
              </a:rPr>
              <a:t>Thr</a:t>
            </a:r>
            <a:r>
              <a:rPr lang="en-CA" sz="2800" dirty="0" smtClean="0">
                <a:ea typeface="ＭＳ Ｐゴシック" charset="-128"/>
              </a:rPr>
              <a:t> – Val- </a:t>
            </a:r>
            <a:r>
              <a:rPr lang="en-CA" sz="2800" dirty="0" err="1" smtClean="0">
                <a:ea typeface="ＭＳ Ｐゴシック" charset="-128"/>
              </a:rPr>
              <a:t>Cys</a:t>
            </a:r>
            <a:r>
              <a:rPr lang="en-CA" sz="2800" dirty="0" smtClean="0">
                <a:ea typeface="ＭＳ Ｐゴシック" charset="-128"/>
              </a:rPr>
              <a:t>- Met…..</a:t>
            </a:r>
          </a:p>
          <a:p>
            <a:pPr marL="0" indent="0" eaLnBrk="1" hangingPunct="1">
              <a:lnSpc>
                <a:spcPct val="90000"/>
              </a:lnSpc>
            </a:pPr>
            <a:endParaRPr lang="en-CA" sz="2800" dirty="0" smtClean="0">
              <a:ea typeface="ＭＳ Ｐゴシック" charset="-128"/>
            </a:endParaRPr>
          </a:p>
        </p:txBody>
      </p:sp>
      <p:sp>
        <p:nvSpPr>
          <p:cNvPr id="9" name="Text Placeholder 8"/>
          <p:cNvSpPr>
            <a:spLocks noGrp="1"/>
          </p:cNvSpPr>
          <p:nvPr>
            <p:ph type="body" sz="half" idx="15"/>
          </p:nvPr>
        </p:nvSpPr>
        <p:spPr>
          <a:xfrm>
            <a:off x="4900613" y="1463675"/>
            <a:ext cx="3886200" cy="509588"/>
          </a:xfrm>
        </p:spPr>
        <p:txBody>
          <a:bodyPr>
            <a:normAutofit fontScale="92500" lnSpcReduction="10000"/>
          </a:bodyPr>
          <a:lstStyle/>
          <a:p>
            <a:pPr eaLnBrk="1" fontAlgn="auto" hangingPunct="1">
              <a:spcAft>
                <a:spcPts val="0"/>
              </a:spcAft>
              <a:buClr>
                <a:schemeClr val="accent5"/>
              </a:buClr>
              <a:buFont typeface="Arial" pitchFamily="34" charset="0"/>
              <a:buNone/>
              <a:defRPr/>
            </a:pPr>
            <a:r>
              <a:rPr lang="en-US" sz="3200" b="1" i="0" dirty="0" smtClean="0">
                <a:ea typeface="+mn-ea"/>
              </a:rPr>
              <a:t>TGTCAGACGTACTG</a:t>
            </a:r>
            <a:endParaRPr lang="en-CA" sz="3200" i="0" dirty="0">
              <a:ea typeface="+mn-ea"/>
            </a:endParaRPr>
          </a:p>
          <a:p>
            <a:pPr eaLnBrk="1" fontAlgn="auto" hangingPunct="1">
              <a:spcAft>
                <a:spcPts val="0"/>
              </a:spcAft>
              <a:buClr>
                <a:schemeClr val="accent5"/>
              </a:buClr>
              <a:buFont typeface="Arial" pitchFamily="34" charset="0"/>
              <a:buNone/>
              <a:defRPr/>
            </a:pPr>
            <a:endParaRPr lang="en-CA" dirty="0">
              <a:ea typeface="+mn-ea"/>
            </a:endParaRPr>
          </a:p>
        </p:txBody>
      </p:sp>
      <p:sp>
        <p:nvSpPr>
          <p:cNvPr id="134150" name="TextBox 10"/>
          <p:cNvSpPr txBox="1">
            <a:spLocks noChangeArrowheads="1"/>
          </p:cNvSpPr>
          <p:nvPr/>
        </p:nvSpPr>
        <p:spPr bwMode="auto">
          <a:xfrm>
            <a:off x="395288" y="6092825"/>
            <a:ext cx="8569325" cy="831850"/>
          </a:xfrm>
          <a:prstGeom prst="rect">
            <a:avLst/>
          </a:prstGeom>
          <a:noFill/>
          <a:ln w="9525">
            <a:noFill/>
            <a:miter lim="800000"/>
            <a:headEnd/>
            <a:tailEnd/>
          </a:ln>
        </p:spPr>
        <p:txBody>
          <a:bodyPr>
            <a:spAutoFit/>
          </a:bodyPr>
          <a:lstStyle/>
          <a:p>
            <a:r>
              <a:rPr lang="en-CA" sz="2400"/>
              <a:t>This is a frame shift mutation that results in the protein not terminating.  The result is likely a non functional protein.</a:t>
            </a:r>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52425" y="1463675"/>
            <a:ext cx="3886200" cy="509588"/>
          </a:xfrm>
        </p:spPr>
        <p:txBody>
          <a:bodyPr>
            <a:normAutofit lnSpcReduction="10000"/>
          </a:bodyPr>
          <a:lstStyle/>
          <a:p>
            <a:pPr eaLnBrk="1" fontAlgn="auto" hangingPunct="1">
              <a:spcAft>
                <a:spcPts val="0"/>
              </a:spcAft>
              <a:buClr>
                <a:schemeClr val="accent5"/>
              </a:buClr>
              <a:buFont typeface="Arial" pitchFamily="34" charset="0"/>
              <a:buNone/>
              <a:defRPr/>
            </a:pPr>
            <a:r>
              <a:rPr lang="en-US" sz="2800" b="1" i="0" dirty="0">
                <a:ea typeface="+mn-ea"/>
              </a:rPr>
              <a:t>TGTCAACGTACTG</a:t>
            </a:r>
            <a:endParaRPr lang="en-CA" sz="2800" i="0" dirty="0">
              <a:ea typeface="+mn-ea"/>
            </a:endParaRPr>
          </a:p>
          <a:p>
            <a:pPr eaLnBrk="1" fontAlgn="auto" hangingPunct="1">
              <a:spcAft>
                <a:spcPts val="0"/>
              </a:spcAft>
              <a:buClr>
                <a:schemeClr val="accent5"/>
              </a:buClr>
              <a:buFont typeface="Arial" pitchFamily="34" charset="0"/>
              <a:buNone/>
              <a:defRPr/>
            </a:pPr>
            <a:endParaRPr lang="en-CA" sz="2800" dirty="0">
              <a:ea typeface="+mn-ea"/>
            </a:endParaRPr>
          </a:p>
        </p:txBody>
      </p:sp>
      <p:sp>
        <p:nvSpPr>
          <p:cNvPr id="3" name="Text Placeholder 2"/>
          <p:cNvSpPr>
            <a:spLocks noGrp="1"/>
          </p:cNvSpPr>
          <p:nvPr>
            <p:ph type="body" sz="half" idx="15"/>
          </p:nvPr>
        </p:nvSpPr>
        <p:spPr>
          <a:xfrm>
            <a:off x="4900613" y="1463675"/>
            <a:ext cx="3886200" cy="509588"/>
          </a:xfrm>
        </p:spPr>
        <p:txBody>
          <a:bodyPr>
            <a:normAutofit lnSpcReduction="10000"/>
          </a:bodyPr>
          <a:lstStyle/>
          <a:p>
            <a:pPr eaLnBrk="1" fontAlgn="auto" hangingPunct="1">
              <a:spcAft>
                <a:spcPts val="0"/>
              </a:spcAft>
              <a:buClr>
                <a:schemeClr val="accent5"/>
              </a:buClr>
              <a:buFont typeface="Arial" pitchFamily="34" charset="0"/>
              <a:buNone/>
              <a:defRPr/>
            </a:pPr>
            <a:r>
              <a:rPr lang="en-US" sz="2800" b="1" i="0" dirty="0" smtClean="0">
                <a:ea typeface="+mn-ea"/>
              </a:rPr>
              <a:t>TGCAACGTACTG</a:t>
            </a:r>
            <a:endParaRPr lang="en-CA" sz="2800" i="0" dirty="0">
              <a:ea typeface="+mn-ea"/>
            </a:endParaRPr>
          </a:p>
          <a:p>
            <a:pPr eaLnBrk="1" fontAlgn="auto" hangingPunct="1">
              <a:spcAft>
                <a:spcPts val="0"/>
              </a:spcAft>
              <a:buClr>
                <a:schemeClr val="accent5"/>
              </a:buClr>
              <a:buFont typeface="Arial" pitchFamily="34" charset="0"/>
              <a:buNone/>
              <a:defRPr/>
            </a:pPr>
            <a:endParaRPr lang="en-CA" sz="3200" dirty="0">
              <a:ea typeface="+mn-ea"/>
            </a:endParaRPr>
          </a:p>
        </p:txBody>
      </p:sp>
      <p:sp>
        <p:nvSpPr>
          <p:cNvPr id="4" name="Content Placeholder 3"/>
          <p:cNvSpPr>
            <a:spLocks noGrp="1"/>
          </p:cNvSpPr>
          <p:nvPr>
            <p:ph sz="quarter" idx="14"/>
          </p:nvPr>
        </p:nvSpPr>
        <p:spPr>
          <a:xfrm>
            <a:off x="4900613" y="2011363"/>
            <a:ext cx="3886200" cy="3736975"/>
          </a:xfrm>
        </p:spPr>
        <p:txBody>
          <a:bodyPr wrap="square" numCol="1" anchor="t" anchorCtr="0" compatLnSpc="1">
            <a:prstTxWarp prst="textNoShape">
              <a:avLst/>
            </a:prstTxWarp>
          </a:bodyPr>
          <a:lstStyle/>
          <a:p>
            <a:pPr marL="0" indent="0" eaLnBrk="1" hangingPunct="1">
              <a:lnSpc>
                <a:spcPct val="90000"/>
              </a:lnSpc>
              <a:buFont typeface="Arial" charset="0"/>
              <a:buAutoNum type="arabicPeriod"/>
            </a:pPr>
            <a:r>
              <a:rPr lang="en-CA" sz="2400" smtClean="0">
                <a:ea typeface="ＭＳ Ｐゴシック" charset="-128"/>
              </a:rPr>
              <a:t>mRNA:</a:t>
            </a:r>
          </a:p>
          <a:p>
            <a:pPr marL="0" indent="0" eaLnBrk="1" hangingPunct="1">
              <a:lnSpc>
                <a:spcPct val="90000"/>
              </a:lnSpc>
            </a:pPr>
            <a:r>
              <a:rPr lang="en-CA" sz="2800" smtClean="0">
                <a:ea typeface="ＭＳ Ｐゴシック" charset="-128"/>
              </a:rPr>
              <a:t>ACGUUGCAUGAC</a:t>
            </a:r>
          </a:p>
          <a:p>
            <a:pPr marL="0" indent="0" eaLnBrk="1" hangingPunct="1">
              <a:lnSpc>
                <a:spcPct val="90000"/>
              </a:lnSpc>
              <a:buFont typeface="Arial" charset="0"/>
              <a:buAutoNum type="arabicPeriod" startAt="2"/>
            </a:pPr>
            <a:r>
              <a:rPr lang="en-CA" sz="2800" smtClean="0">
                <a:ea typeface="ＭＳ Ｐゴシック" charset="-128"/>
              </a:rPr>
              <a:t>Separate into codons</a:t>
            </a:r>
          </a:p>
          <a:p>
            <a:pPr marL="0" indent="0" eaLnBrk="1" hangingPunct="1">
              <a:lnSpc>
                <a:spcPct val="90000"/>
              </a:lnSpc>
            </a:pPr>
            <a:r>
              <a:rPr lang="en-CA" sz="2800" smtClean="0">
                <a:ea typeface="ＭＳ Ｐゴシック" charset="-128"/>
              </a:rPr>
              <a:t>ACG  UUG  CAU  GAC</a:t>
            </a:r>
          </a:p>
          <a:p>
            <a:pPr marL="0" indent="0" eaLnBrk="1" hangingPunct="1">
              <a:lnSpc>
                <a:spcPct val="90000"/>
              </a:lnSpc>
            </a:pPr>
            <a:r>
              <a:rPr lang="en-CA" sz="2800" smtClean="0">
                <a:ea typeface="ＭＳ Ｐゴシック" charset="-128"/>
              </a:rPr>
              <a:t>3. Find A.A.s to match code</a:t>
            </a:r>
          </a:p>
          <a:p>
            <a:pPr marL="0" indent="0" eaLnBrk="1" hangingPunct="1">
              <a:lnSpc>
                <a:spcPct val="90000"/>
              </a:lnSpc>
            </a:pPr>
            <a:r>
              <a:rPr lang="en-CA" sz="2800" smtClean="0">
                <a:ea typeface="ＭＳ Ｐゴシック" charset="-128"/>
              </a:rPr>
              <a:t>Thr –Leu – His- Asp</a:t>
            </a:r>
          </a:p>
          <a:p>
            <a:pPr marL="0" indent="0" eaLnBrk="1" hangingPunct="1">
              <a:lnSpc>
                <a:spcPct val="90000"/>
              </a:lnSpc>
            </a:pPr>
            <a:endParaRPr lang="en-CA" smtClean="0">
              <a:ea typeface="ＭＳ Ｐゴシック" charset="-128"/>
            </a:endParaRPr>
          </a:p>
        </p:txBody>
      </p:sp>
      <p:sp>
        <p:nvSpPr>
          <p:cNvPr id="5" name="Content Placeholder 4"/>
          <p:cNvSpPr>
            <a:spLocks noGrp="1"/>
          </p:cNvSpPr>
          <p:nvPr>
            <p:ph sz="quarter" idx="13"/>
          </p:nvPr>
        </p:nvSpPr>
        <p:spPr>
          <a:xfrm>
            <a:off x="352425" y="2011363"/>
            <a:ext cx="3886200" cy="3736975"/>
          </a:xfrm>
        </p:spPr>
        <p:txBody>
          <a:bodyPr wrap="square" numCol="1" anchor="t" anchorCtr="0" compatLnSpc="1">
            <a:prstTxWarp prst="textNoShape">
              <a:avLst/>
            </a:prstTxWarp>
          </a:bodyPr>
          <a:lstStyle/>
          <a:p>
            <a:pPr marL="0" indent="0" eaLnBrk="1" hangingPunct="1">
              <a:lnSpc>
                <a:spcPct val="90000"/>
              </a:lnSpc>
              <a:buFont typeface="Arial" charset="0"/>
              <a:buAutoNum type="arabicPeriod"/>
            </a:pPr>
            <a:r>
              <a:rPr lang="en-CA" sz="2400" smtClean="0">
                <a:ea typeface="ＭＳ Ｐゴシック" charset="-128"/>
              </a:rPr>
              <a:t>mRNA:</a:t>
            </a:r>
          </a:p>
          <a:p>
            <a:pPr marL="0" indent="0" eaLnBrk="1" hangingPunct="1">
              <a:lnSpc>
                <a:spcPct val="90000"/>
              </a:lnSpc>
            </a:pPr>
            <a:r>
              <a:rPr lang="en-CA" sz="2800" smtClean="0">
                <a:ea typeface="ＭＳ Ｐゴシック" charset="-128"/>
              </a:rPr>
              <a:t>ACAGUUGCAUGAC</a:t>
            </a:r>
          </a:p>
          <a:p>
            <a:pPr marL="0" indent="0" eaLnBrk="1" hangingPunct="1">
              <a:lnSpc>
                <a:spcPct val="90000"/>
              </a:lnSpc>
              <a:buFont typeface="Arial" charset="0"/>
              <a:buAutoNum type="arabicPeriod" startAt="2"/>
            </a:pPr>
            <a:r>
              <a:rPr lang="en-CA" sz="2800" smtClean="0">
                <a:ea typeface="ＭＳ Ｐゴシック" charset="-128"/>
              </a:rPr>
              <a:t>Separate into codons</a:t>
            </a:r>
          </a:p>
          <a:p>
            <a:pPr marL="0" indent="0" eaLnBrk="1" hangingPunct="1">
              <a:lnSpc>
                <a:spcPct val="90000"/>
              </a:lnSpc>
            </a:pPr>
            <a:r>
              <a:rPr lang="en-CA" sz="2800" smtClean="0">
                <a:ea typeface="ＭＳ Ｐゴシック" charset="-128"/>
              </a:rPr>
              <a:t>ACA  GUU  GCA  UGA  C</a:t>
            </a:r>
          </a:p>
          <a:p>
            <a:pPr marL="0" indent="0" eaLnBrk="1" hangingPunct="1">
              <a:lnSpc>
                <a:spcPct val="90000"/>
              </a:lnSpc>
            </a:pPr>
            <a:r>
              <a:rPr lang="en-CA" sz="2800" smtClean="0">
                <a:ea typeface="ＭＳ Ｐゴシック" charset="-128"/>
              </a:rPr>
              <a:t>3. Find A.A.s to match code</a:t>
            </a:r>
          </a:p>
          <a:p>
            <a:pPr marL="0" indent="0" eaLnBrk="1" hangingPunct="1">
              <a:lnSpc>
                <a:spcPct val="90000"/>
              </a:lnSpc>
            </a:pPr>
            <a:r>
              <a:rPr lang="en-CA" sz="2800" smtClean="0">
                <a:ea typeface="ＭＳ Ｐゴシック" charset="-128"/>
              </a:rPr>
              <a:t>Thr – Val – Ala- Stop</a:t>
            </a:r>
          </a:p>
          <a:p>
            <a:pPr marL="0" indent="0" eaLnBrk="1" hangingPunct="1">
              <a:lnSpc>
                <a:spcPct val="90000"/>
              </a:lnSpc>
            </a:pPr>
            <a:endParaRPr lang="en-CA" sz="2400" smtClean="0">
              <a:ea typeface="ＭＳ Ｐゴシック" charset="-128"/>
            </a:endParaRPr>
          </a:p>
        </p:txBody>
      </p:sp>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CA" dirty="0" smtClean="0">
                <a:ea typeface="+mj-ea"/>
              </a:rPr>
              <a:t>The second T from the left is deleted</a:t>
            </a:r>
            <a:endParaRPr lang="en-CA" dirty="0">
              <a:ea typeface="+mj-ea"/>
            </a:endParaRPr>
          </a:p>
        </p:txBody>
      </p:sp>
      <p:sp>
        <p:nvSpPr>
          <p:cNvPr id="135174" name="Rectangle 6"/>
          <p:cNvSpPr>
            <a:spLocks noChangeArrowheads="1"/>
          </p:cNvSpPr>
          <p:nvPr/>
        </p:nvSpPr>
        <p:spPr bwMode="auto">
          <a:xfrm>
            <a:off x="395288" y="5732463"/>
            <a:ext cx="8569325" cy="831850"/>
          </a:xfrm>
          <a:prstGeom prst="rect">
            <a:avLst/>
          </a:prstGeom>
          <a:noFill/>
          <a:ln w="9525">
            <a:noFill/>
            <a:miter lim="800000"/>
            <a:headEnd/>
            <a:tailEnd/>
          </a:ln>
        </p:spPr>
        <p:txBody>
          <a:bodyPr>
            <a:spAutoFit/>
          </a:bodyPr>
          <a:lstStyle/>
          <a:p>
            <a:r>
              <a:rPr lang="en-CA" sz="2400"/>
              <a:t>This is a deletion mutation that results in the protein not terminating.  The result is likely a non functional protein.</a:t>
            </a:r>
          </a:p>
        </p:txBody>
      </p: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352425" y="1463675"/>
            <a:ext cx="3886200" cy="509588"/>
          </a:xfrm>
        </p:spPr>
        <p:txBody>
          <a:bodyPr>
            <a:normAutofit lnSpcReduction="10000"/>
          </a:bodyPr>
          <a:lstStyle/>
          <a:p>
            <a:pPr eaLnBrk="1" fontAlgn="auto" hangingPunct="1">
              <a:spcAft>
                <a:spcPts val="0"/>
              </a:spcAft>
              <a:buClr>
                <a:schemeClr val="accent5"/>
              </a:buClr>
              <a:buFont typeface="Arial" pitchFamily="34" charset="0"/>
              <a:buNone/>
              <a:defRPr/>
            </a:pPr>
            <a:r>
              <a:rPr lang="en-US" sz="2800" b="1" i="0" dirty="0">
                <a:ea typeface="+mn-ea"/>
              </a:rPr>
              <a:t>TGTCAACGTACTG</a:t>
            </a:r>
            <a:endParaRPr lang="en-CA" sz="2800" i="0" dirty="0">
              <a:ea typeface="+mn-ea"/>
            </a:endParaRPr>
          </a:p>
          <a:p>
            <a:pPr eaLnBrk="1" fontAlgn="auto" hangingPunct="1">
              <a:spcAft>
                <a:spcPts val="0"/>
              </a:spcAft>
              <a:buClr>
                <a:schemeClr val="accent5"/>
              </a:buClr>
              <a:buFont typeface="Arial" pitchFamily="34" charset="0"/>
              <a:buNone/>
              <a:defRPr/>
            </a:pPr>
            <a:endParaRPr lang="en-CA" dirty="0">
              <a:ea typeface="+mn-ea"/>
            </a:endParaRPr>
          </a:p>
        </p:txBody>
      </p:sp>
      <p:sp>
        <p:nvSpPr>
          <p:cNvPr id="3" name="Text Placeholder 2"/>
          <p:cNvSpPr>
            <a:spLocks noGrp="1"/>
          </p:cNvSpPr>
          <p:nvPr>
            <p:ph type="body" sz="half" idx="15"/>
          </p:nvPr>
        </p:nvSpPr>
        <p:spPr>
          <a:xfrm>
            <a:off x="4900613" y="1463675"/>
            <a:ext cx="3886200" cy="509588"/>
          </a:xfrm>
        </p:spPr>
        <p:txBody>
          <a:bodyPr>
            <a:normAutofit lnSpcReduction="10000"/>
          </a:bodyPr>
          <a:lstStyle/>
          <a:p>
            <a:pPr eaLnBrk="1" fontAlgn="auto" hangingPunct="1">
              <a:spcAft>
                <a:spcPts val="0"/>
              </a:spcAft>
              <a:buClr>
                <a:schemeClr val="accent5"/>
              </a:buClr>
              <a:buFont typeface="Arial" pitchFamily="34" charset="0"/>
              <a:buNone/>
              <a:defRPr/>
            </a:pPr>
            <a:r>
              <a:rPr lang="en-US" sz="2800" b="1" i="0" dirty="0" smtClean="0">
                <a:ea typeface="+mn-ea"/>
              </a:rPr>
              <a:t>TGTCAACGCACTG</a:t>
            </a:r>
            <a:endParaRPr lang="en-CA" sz="2800" i="0" dirty="0">
              <a:ea typeface="+mn-ea"/>
            </a:endParaRPr>
          </a:p>
          <a:p>
            <a:pPr eaLnBrk="1" fontAlgn="auto" hangingPunct="1">
              <a:spcAft>
                <a:spcPts val="0"/>
              </a:spcAft>
              <a:buClr>
                <a:schemeClr val="accent5"/>
              </a:buClr>
              <a:buFont typeface="Arial" pitchFamily="34" charset="0"/>
              <a:buNone/>
              <a:defRPr/>
            </a:pPr>
            <a:endParaRPr lang="en-CA" dirty="0">
              <a:ea typeface="+mn-ea"/>
            </a:endParaRPr>
          </a:p>
        </p:txBody>
      </p:sp>
      <p:sp>
        <p:nvSpPr>
          <p:cNvPr id="4" name="Content Placeholder 3"/>
          <p:cNvSpPr>
            <a:spLocks noGrp="1"/>
          </p:cNvSpPr>
          <p:nvPr>
            <p:ph sz="quarter" idx="14"/>
          </p:nvPr>
        </p:nvSpPr>
        <p:spPr>
          <a:xfrm>
            <a:off x="4572000" y="1844675"/>
            <a:ext cx="4102100" cy="3736975"/>
          </a:xfrm>
        </p:spPr>
        <p:txBody>
          <a:bodyPr wrap="square" numCol="1" anchor="t" anchorCtr="0" compatLnSpc="1">
            <a:prstTxWarp prst="textNoShape">
              <a:avLst/>
            </a:prstTxWarp>
            <a:noAutofit/>
          </a:bodyPr>
          <a:lstStyle/>
          <a:p>
            <a:pPr marL="0" indent="0" eaLnBrk="1" hangingPunct="1">
              <a:buFont typeface="Arial" charset="0"/>
              <a:buAutoNum type="arabicPeriod"/>
            </a:pPr>
            <a:r>
              <a:rPr lang="en-CA" sz="2800" smtClean="0">
                <a:ea typeface="ＭＳ Ｐゴシック" charset="-128"/>
              </a:rPr>
              <a:t>mRNA:</a:t>
            </a:r>
          </a:p>
          <a:p>
            <a:pPr marL="0" indent="0" eaLnBrk="1" hangingPunct="1"/>
            <a:r>
              <a:rPr lang="en-CA" sz="2800" smtClean="0">
                <a:ea typeface="ＭＳ Ｐゴシック" charset="-128"/>
              </a:rPr>
              <a:t>ACAGUUGCGUGAC</a:t>
            </a:r>
          </a:p>
          <a:p>
            <a:pPr marL="0" indent="0" eaLnBrk="1" hangingPunct="1">
              <a:buFont typeface="Arial" charset="0"/>
              <a:buAutoNum type="arabicPeriod" startAt="2"/>
            </a:pPr>
            <a:r>
              <a:rPr lang="en-CA" sz="2800" smtClean="0">
                <a:ea typeface="ＭＳ Ｐゴシック" charset="-128"/>
              </a:rPr>
              <a:t>Separate into codons</a:t>
            </a:r>
          </a:p>
          <a:p>
            <a:pPr marL="0" indent="0" eaLnBrk="1" hangingPunct="1"/>
            <a:r>
              <a:rPr lang="en-CA" sz="2800" smtClean="0">
                <a:ea typeface="ＭＳ Ｐゴシック" charset="-128"/>
              </a:rPr>
              <a:t>ACA  GUU  GCG  UGA  C</a:t>
            </a:r>
          </a:p>
          <a:p>
            <a:pPr marL="0" indent="0" eaLnBrk="1" hangingPunct="1"/>
            <a:r>
              <a:rPr lang="en-CA" sz="2800" smtClean="0">
                <a:ea typeface="ＭＳ Ｐゴシック" charset="-128"/>
              </a:rPr>
              <a:t>3. Find A.A.s to match code</a:t>
            </a:r>
          </a:p>
          <a:p>
            <a:pPr marL="0" indent="0" eaLnBrk="1" hangingPunct="1"/>
            <a:r>
              <a:rPr lang="en-CA" sz="2800" smtClean="0">
                <a:ea typeface="ＭＳ Ｐゴシック" charset="-128"/>
              </a:rPr>
              <a:t>Thr – Val – Ala- Stop</a:t>
            </a:r>
          </a:p>
          <a:p>
            <a:pPr marL="0" indent="0" eaLnBrk="1" hangingPunct="1"/>
            <a:endParaRPr lang="en-CA" smtClean="0">
              <a:ea typeface="ＭＳ Ｐゴシック" charset="-128"/>
            </a:endParaRPr>
          </a:p>
        </p:txBody>
      </p:sp>
      <p:sp>
        <p:nvSpPr>
          <p:cNvPr id="5" name="Content Placeholder 4"/>
          <p:cNvSpPr>
            <a:spLocks noGrp="1"/>
          </p:cNvSpPr>
          <p:nvPr>
            <p:ph sz="quarter" idx="13"/>
          </p:nvPr>
        </p:nvSpPr>
        <p:spPr>
          <a:xfrm>
            <a:off x="395288" y="1844675"/>
            <a:ext cx="3886200" cy="3736975"/>
          </a:xfrm>
        </p:spPr>
        <p:txBody>
          <a:bodyPr wrap="square" numCol="1" anchor="t" anchorCtr="0" compatLnSpc="1">
            <a:prstTxWarp prst="textNoShape">
              <a:avLst/>
            </a:prstTxWarp>
            <a:noAutofit/>
          </a:bodyPr>
          <a:lstStyle/>
          <a:p>
            <a:pPr marL="0" indent="0" eaLnBrk="1" hangingPunct="1">
              <a:buFont typeface="Arial" charset="0"/>
              <a:buAutoNum type="arabicPeriod"/>
            </a:pPr>
            <a:r>
              <a:rPr lang="en-CA" sz="2400" smtClean="0">
                <a:ea typeface="ＭＳ Ｐゴシック" charset="-128"/>
              </a:rPr>
              <a:t>mRNA:</a:t>
            </a:r>
          </a:p>
          <a:p>
            <a:pPr marL="0" indent="0" eaLnBrk="1" hangingPunct="1"/>
            <a:r>
              <a:rPr lang="en-CA" sz="2800" smtClean="0">
                <a:ea typeface="ＭＳ Ｐゴシック" charset="-128"/>
              </a:rPr>
              <a:t>ACAGUUGCAUGAC</a:t>
            </a:r>
          </a:p>
          <a:p>
            <a:pPr marL="0" indent="0" eaLnBrk="1" hangingPunct="1">
              <a:buFont typeface="Arial" charset="0"/>
              <a:buAutoNum type="arabicPeriod" startAt="2"/>
            </a:pPr>
            <a:r>
              <a:rPr lang="en-CA" sz="2800" smtClean="0">
                <a:ea typeface="ＭＳ Ｐゴシック" charset="-128"/>
              </a:rPr>
              <a:t>Separate into codons</a:t>
            </a:r>
          </a:p>
          <a:p>
            <a:pPr marL="0" indent="0" eaLnBrk="1" hangingPunct="1"/>
            <a:r>
              <a:rPr lang="en-CA" sz="2800" smtClean="0">
                <a:ea typeface="ＭＳ Ｐゴシック" charset="-128"/>
              </a:rPr>
              <a:t>ACA  GUU  GCA  UGA  C</a:t>
            </a:r>
          </a:p>
          <a:p>
            <a:pPr marL="0" indent="0" eaLnBrk="1" hangingPunct="1"/>
            <a:r>
              <a:rPr lang="en-CA" sz="2800" smtClean="0">
                <a:ea typeface="ＭＳ Ｐゴシック" charset="-128"/>
              </a:rPr>
              <a:t>3. Find A.A.s to match code</a:t>
            </a:r>
          </a:p>
          <a:p>
            <a:pPr marL="0" indent="0" eaLnBrk="1" hangingPunct="1"/>
            <a:r>
              <a:rPr lang="en-CA" sz="2800" smtClean="0">
                <a:ea typeface="ＭＳ Ｐゴシック" charset="-128"/>
              </a:rPr>
              <a:t>Thr – Val – Ala- Stop</a:t>
            </a:r>
          </a:p>
        </p:txBody>
      </p:sp>
      <p:sp>
        <p:nvSpPr>
          <p:cNvPr id="6" name="Title 5"/>
          <p:cNvSpPr>
            <a:spLocks noGrp="1"/>
          </p:cNvSpPr>
          <p:nvPr>
            <p:ph type="title"/>
          </p:nvPr>
        </p:nvSpPr>
        <p:spPr>
          <a:xfrm>
            <a:off x="352425" y="228600"/>
            <a:ext cx="8107363" cy="1066800"/>
          </a:xfrm>
        </p:spPr>
        <p:txBody>
          <a:bodyPr rtlCol="0">
            <a:normAutofit fontScale="90000"/>
          </a:bodyPr>
          <a:lstStyle/>
          <a:p>
            <a:pPr eaLnBrk="1" fontAlgn="auto" hangingPunct="1">
              <a:spcAft>
                <a:spcPts val="0"/>
              </a:spcAft>
              <a:defRPr/>
            </a:pPr>
            <a:r>
              <a:rPr lang="en-CA" dirty="0" smtClean="0">
                <a:ea typeface="+mj-ea"/>
              </a:rPr>
              <a:t>The third T from the left is changed to a C</a:t>
            </a:r>
            <a:endParaRPr lang="en-CA" dirty="0">
              <a:ea typeface="+mj-ea"/>
            </a:endParaRPr>
          </a:p>
        </p:txBody>
      </p:sp>
      <p:sp>
        <p:nvSpPr>
          <p:cNvPr id="136198" name="Rectangle 6"/>
          <p:cNvSpPr>
            <a:spLocks noChangeArrowheads="1"/>
          </p:cNvSpPr>
          <p:nvPr/>
        </p:nvSpPr>
        <p:spPr bwMode="auto">
          <a:xfrm>
            <a:off x="215900" y="5691188"/>
            <a:ext cx="8783638" cy="1200150"/>
          </a:xfrm>
          <a:prstGeom prst="rect">
            <a:avLst/>
          </a:prstGeom>
          <a:noFill/>
          <a:ln w="9525">
            <a:noFill/>
            <a:miter lim="800000"/>
            <a:headEnd/>
            <a:tailEnd/>
          </a:ln>
        </p:spPr>
        <p:txBody>
          <a:bodyPr>
            <a:spAutoFit/>
          </a:bodyPr>
          <a:lstStyle/>
          <a:p>
            <a:r>
              <a:rPr lang="en-CA" sz="2400"/>
              <a:t>This is a silent missense  mutation that results in the protein terminating as originally because although the DNA sequence changed, the amino acids encoded remained identical</a:t>
            </a:r>
            <a:r>
              <a:rPr lang="en-CA"/>
              <a:t>.</a:t>
            </a:r>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1268760"/>
            <a:ext cx="3903432" cy="1138773"/>
          </a:xfrm>
          <a:prstGeom prst="rect">
            <a:avLst/>
          </a:prstGeom>
          <a:noFill/>
        </p:spPr>
        <p:txBody>
          <a:bodyPr wrap="none" rtlCol="0">
            <a:spAutoFit/>
          </a:bodyPr>
          <a:lstStyle/>
          <a:p>
            <a:r>
              <a:rPr lang="en-US" sz="3200" u="sng" dirty="0" smtClean="0">
                <a:latin typeface="Calibri"/>
                <a:cs typeface="Calibri"/>
              </a:rPr>
              <a:t>Protein Synthesis Quiz</a:t>
            </a:r>
          </a:p>
          <a:p>
            <a:endParaRPr lang="en-US" dirty="0"/>
          </a:p>
          <a:p>
            <a:r>
              <a:rPr lang="en-US" dirty="0" smtClean="0">
                <a:hlinkClick r:id="rId2"/>
              </a:rPr>
              <a:t>Stated Clearly Video</a:t>
            </a:r>
            <a:endParaRPr lang="en-US" dirty="0" smtClean="0"/>
          </a:p>
        </p:txBody>
      </p:sp>
      <p:sp>
        <p:nvSpPr>
          <p:cNvPr id="8" name="TextBox 7"/>
          <p:cNvSpPr txBox="1"/>
          <p:nvPr/>
        </p:nvSpPr>
        <p:spPr>
          <a:xfrm>
            <a:off x="1187624" y="3212976"/>
            <a:ext cx="2785476" cy="2800767"/>
          </a:xfrm>
          <a:prstGeom prst="rect">
            <a:avLst/>
          </a:prstGeom>
          <a:noFill/>
        </p:spPr>
        <p:txBody>
          <a:bodyPr wrap="none" rtlCol="0">
            <a:spAutoFit/>
          </a:bodyPr>
          <a:lstStyle/>
          <a:p>
            <a:r>
              <a:rPr lang="en-US" sz="3200" u="sng" dirty="0" smtClean="0">
                <a:latin typeface="Calibri"/>
                <a:cs typeface="Calibri"/>
              </a:rPr>
              <a:t>Ethics Lesson</a:t>
            </a:r>
          </a:p>
          <a:p>
            <a:endParaRPr lang="en-US" dirty="0">
              <a:latin typeface="Calibri"/>
              <a:cs typeface="Calibri"/>
            </a:endParaRPr>
          </a:p>
          <a:p>
            <a:r>
              <a:rPr lang="en-US" dirty="0" smtClean="0">
                <a:latin typeface="Calibri"/>
                <a:cs typeface="Calibri"/>
              </a:rPr>
              <a:t>Show these videos:</a:t>
            </a:r>
          </a:p>
          <a:p>
            <a:r>
              <a:rPr lang="en-US" dirty="0" smtClean="0">
                <a:latin typeface="Calibri"/>
                <a:cs typeface="Calibri"/>
                <a:hlinkClick r:id="rId3"/>
              </a:rPr>
              <a:t>Questioning Bioengineering</a:t>
            </a:r>
            <a:endParaRPr lang="en-US" dirty="0" smtClean="0">
              <a:latin typeface="Calibri"/>
              <a:cs typeface="Calibri"/>
            </a:endParaRPr>
          </a:p>
          <a:p>
            <a:r>
              <a:rPr lang="en-US" dirty="0" smtClean="0">
                <a:latin typeface="Calibri"/>
                <a:cs typeface="Calibri"/>
                <a:hlinkClick r:id="rId4"/>
              </a:rPr>
              <a:t>You are NOT your genes</a:t>
            </a:r>
            <a:endParaRPr lang="en-US" dirty="0" smtClean="0">
              <a:latin typeface="Calibri"/>
              <a:cs typeface="Calibri"/>
            </a:endParaRPr>
          </a:p>
          <a:p>
            <a:r>
              <a:rPr lang="en-US" dirty="0" smtClean="0">
                <a:latin typeface="Calibri"/>
                <a:cs typeface="Calibri"/>
                <a:hlinkClick r:id="rId5"/>
              </a:rPr>
              <a:t>ELSI Ethics</a:t>
            </a:r>
            <a:endParaRPr lang="en-US" dirty="0" smtClean="0">
              <a:latin typeface="Calibri"/>
              <a:cs typeface="Calibri"/>
            </a:endParaRPr>
          </a:p>
          <a:p>
            <a:endParaRPr lang="en-US" dirty="0">
              <a:latin typeface="Calibri"/>
              <a:cs typeface="Calibri"/>
            </a:endParaRPr>
          </a:p>
          <a:p>
            <a:r>
              <a:rPr lang="en-US" dirty="0" smtClean="0">
                <a:latin typeface="Calibri"/>
                <a:cs typeface="Calibri"/>
                <a:hlinkClick r:id="rId6"/>
              </a:rPr>
              <a:t>Poll Everywhere </a:t>
            </a:r>
            <a:r>
              <a:rPr lang="en-US" dirty="0" smtClean="0">
                <a:latin typeface="Calibri"/>
                <a:cs typeface="Calibri"/>
              </a:rPr>
              <a:t>Activity</a:t>
            </a:r>
          </a:p>
          <a:p>
            <a:endParaRPr lang="en-US" dirty="0"/>
          </a:p>
        </p:txBody>
      </p:sp>
    </p:spTree>
    <p:extLst>
      <p:ext uri="{BB962C8B-B14F-4D97-AF65-F5344CB8AC3E}">
        <p14:creationId xmlns:p14="http://schemas.microsoft.com/office/powerpoint/2010/main" val="12877653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88" y="692150"/>
            <a:ext cx="8280400" cy="5510213"/>
          </a:xfrm>
          <a:prstGeom prst="rect">
            <a:avLst/>
          </a:prstGeom>
        </p:spPr>
        <p:txBody>
          <a:bodyPr>
            <a:spAutoFit/>
          </a:bodyPr>
          <a:lstStyle/>
          <a:p>
            <a:pPr marL="514350" indent="-514350" fontAlgn="auto">
              <a:spcBef>
                <a:spcPts val="0"/>
              </a:spcBef>
              <a:spcAft>
                <a:spcPts val="0"/>
              </a:spcAft>
              <a:buFontTx/>
              <a:buAutoNum type="alphaUcPeriod" startAt="4"/>
              <a:defRPr/>
            </a:pPr>
            <a:r>
              <a:rPr lang="en-CA" sz="3200" dirty="0">
                <a:latin typeface="+mn-lt"/>
                <a:ea typeface="+mn-ea"/>
              </a:rPr>
              <a:t>Recombinant DNA technology involves the use of special enzymes as tools:</a:t>
            </a:r>
          </a:p>
          <a:p>
            <a:pPr fontAlgn="auto">
              <a:spcBef>
                <a:spcPts val="0"/>
              </a:spcBef>
              <a:spcAft>
                <a:spcPts val="0"/>
              </a:spcAft>
              <a:defRPr/>
            </a:pPr>
            <a:endParaRPr lang="en-CA" sz="3200" dirty="0">
              <a:latin typeface="+mn-lt"/>
              <a:ea typeface="+mn-ea"/>
            </a:endParaRPr>
          </a:p>
          <a:p>
            <a:pPr marL="971550" lvl="1" indent="-514350" fontAlgn="auto">
              <a:spcBef>
                <a:spcPts val="0"/>
              </a:spcBef>
              <a:spcAft>
                <a:spcPts val="0"/>
              </a:spcAft>
              <a:buFontTx/>
              <a:buAutoNum type="arabicPeriod"/>
              <a:defRPr/>
            </a:pPr>
            <a:r>
              <a:rPr lang="en-CA" sz="3200" dirty="0">
                <a:solidFill>
                  <a:srgbClr val="FFC000"/>
                </a:solidFill>
                <a:latin typeface="+mn-lt"/>
                <a:ea typeface="+mn-ea"/>
              </a:rPr>
              <a:t>Restriction enzymes </a:t>
            </a:r>
            <a:r>
              <a:rPr lang="en-CA" sz="3200" dirty="0">
                <a:latin typeface="+mn-lt"/>
                <a:ea typeface="+mn-ea"/>
              </a:rPr>
              <a:t>cleave DNA at  specific sites</a:t>
            </a:r>
          </a:p>
          <a:p>
            <a:pPr marL="971550" lvl="1" indent="-514350" fontAlgn="auto">
              <a:spcBef>
                <a:spcPts val="0"/>
              </a:spcBef>
              <a:spcAft>
                <a:spcPts val="0"/>
              </a:spcAft>
              <a:buFontTx/>
              <a:buAutoNum type="arabicPeriod"/>
              <a:defRPr/>
            </a:pPr>
            <a:endParaRPr lang="en-CA" sz="3200" dirty="0">
              <a:latin typeface="+mn-lt"/>
              <a:ea typeface="+mn-ea"/>
            </a:endParaRPr>
          </a:p>
          <a:p>
            <a:pPr lvl="1" fontAlgn="auto">
              <a:spcBef>
                <a:spcPts val="0"/>
              </a:spcBef>
              <a:spcAft>
                <a:spcPts val="0"/>
              </a:spcAft>
              <a:defRPr/>
            </a:pPr>
            <a:endParaRPr lang="en-CA" sz="3200" dirty="0">
              <a:latin typeface="+mn-lt"/>
              <a:ea typeface="+mn-ea"/>
            </a:endParaRPr>
          </a:p>
          <a:p>
            <a:pPr marL="971550" lvl="1" indent="-514350" fontAlgn="auto">
              <a:spcBef>
                <a:spcPts val="0"/>
              </a:spcBef>
              <a:spcAft>
                <a:spcPts val="0"/>
              </a:spcAft>
              <a:buFontTx/>
              <a:buAutoNum type="arabicPeriod"/>
              <a:defRPr/>
            </a:pPr>
            <a:endParaRPr lang="en-CA" sz="3200" dirty="0">
              <a:latin typeface="+mn-lt"/>
              <a:ea typeface="+mn-ea"/>
            </a:endParaRPr>
          </a:p>
          <a:p>
            <a:pPr lvl="1" fontAlgn="auto">
              <a:spcBef>
                <a:spcPts val="0"/>
              </a:spcBef>
              <a:spcAft>
                <a:spcPts val="0"/>
              </a:spcAft>
              <a:defRPr/>
            </a:pPr>
            <a:endParaRPr lang="en-CA" sz="3200" dirty="0">
              <a:latin typeface="+mn-lt"/>
              <a:ea typeface="+mn-ea"/>
            </a:endParaRPr>
          </a:p>
          <a:p>
            <a:pPr lvl="1" fontAlgn="auto">
              <a:spcBef>
                <a:spcPts val="0"/>
              </a:spcBef>
              <a:spcAft>
                <a:spcPts val="0"/>
              </a:spcAft>
              <a:defRPr/>
            </a:pPr>
            <a:r>
              <a:rPr lang="en-CA" sz="3200" dirty="0">
                <a:latin typeface="+mn-lt"/>
                <a:ea typeface="+mn-ea"/>
              </a:rPr>
              <a:t>2.  Other enzymes such as </a:t>
            </a:r>
            <a:r>
              <a:rPr lang="en-CA" sz="3200" dirty="0">
                <a:solidFill>
                  <a:srgbClr val="FFC000"/>
                </a:solidFill>
                <a:latin typeface="+mn-lt"/>
                <a:ea typeface="+mn-ea"/>
              </a:rPr>
              <a:t>DNA polymerase</a:t>
            </a:r>
            <a:r>
              <a:rPr lang="en-CA" sz="3200" dirty="0">
                <a:latin typeface="+mn-lt"/>
                <a:ea typeface="+mn-ea"/>
              </a:rPr>
              <a:t>,  </a:t>
            </a:r>
            <a:r>
              <a:rPr lang="en-CA" sz="3200" dirty="0">
                <a:solidFill>
                  <a:srgbClr val="FFC000"/>
                </a:solidFill>
                <a:latin typeface="+mn-lt"/>
                <a:ea typeface="+mn-ea"/>
              </a:rPr>
              <a:t>Ligase, Reverse transcriptase</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781300"/>
            <a:ext cx="3390900"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4338"/>
                                        </p:tgtEl>
                                        <p:attrNameLst>
                                          <p:attrName>style.visibility</p:attrName>
                                        </p:attrNameLst>
                                      </p:cBhvr>
                                      <p:to>
                                        <p:strVal val="visible"/>
                                      </p:to>
                                    </p:set>
                                    <p:anim calcmode="lin" valueType="num">
                                      <p:cBhvr additive="base">
                                        <p:cTn id="29" dur="500" fill="hold"/>
                                        <p:tgtEl>
                                          <p:spTgt spid="14338"/>
                                        </p:tgtEl>
                                        <p:attrNameLst>
                                          <p:attrName>ppt_x</p:attrName>
                                        </p:attrNameLst>
                                      </p:cBhvr>
                                      <p:tavLst>
                                        <p:tav tm="0">
                                          <p:val>
                                            <p:strVal val="#ppt_x"/>
                                          </p:val>
                                        </p:tav>
                                        <p:tav tm="100000">
                                          <p:val>
                                            <p:strVal val="#ppt_x"/>
                                          </p:val>
                                        </p:tav>
                                      </p:tavLst>
                                    </p:anim>
                                    <p:anim calcmode="lin" valueType="num">
                                      <p:cBhvr additive="base">
                                        <p:cTn id="30"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23850" y="188913"/>
            <a:ext cx="8496300" cy="646112"/>
          </a:xfrm>
          <a:prstGeom prst="rect">
            <a:avLst/>
          </a:prstGeom>
          <a:noFill/>
          <a:ln w="9525">
            <a:noFill/>
            <a:miter lim="800000"/>
            <a:headEnd/>
            <a:tailEnd/>
          </a:ln>
        </p:spPr>
        <p:txBody>
          <a:bodyPr>
            <a:spAutoFit/>
          </a:bodyPr>
          <a:lstStyle/>
          <a:p>
            <a:pPr marL="857250" indent="-857250">
              <a:buFontTx/>
              <a:buAutoNum type="romanUcPeriod" startAt="2"/>
            </a:pPr>
            <a:r>
              <a:rPr lang="en-US" sz="3600" b="1" u="sng"/>
              <a:t>Uses for Recombinant DNA</a:t>
            </a:r>
          </a:p>
        </p:txBody>
      </p:sp>
      <p:sp>
        <p:nvSpPr>
          <p:cNvPr id="3" name="Rectangle 2"/>
          <p:cNvSpPr/>
          <p:nvPr/>
        </p:nvSpPr>
        <p:spPr>
          <a:xfrm>
            <a:off x="323850" y="835025"/>
            <a:ext cx="8820150" cy="6002338"/>
          </a:xfrm>
          <a:prstGeom prst="rect">
            <a:avLst/>
          </a:prstGeom>
        </p:spPr>
        <p:txBody>
          <a:bodyPr>
            <a:spAutoFit/>
          </a:bodyPr>
          <a:lstStyle/>
          <a:p>
            <a:pPr marL="514350" indent="-514350" fontAlgn="auto">
              <a:spcBef>
                <a:spcPts val="0"/>
              </a:spcBef>
              <a:spcAft>
                <a:spcPts val="0"/>
              </a:spcAft>
              <a:buFontTx/>
              <a:buAutoNum type="alphaUcPeriod"/>
              <a:defRPr/>
            </a:pPr>
            <a:r>
              <a:rPr lang="en-CA" sz="3200" dirty="0">
                <a:latin typeface="+mn-lt"/>
                <a:ea typeface="+mn-ea"/>
              </a:rPr>
              <a:t>There are many possibilities for uses of  recombinant DNA</a:t>
            </a:r>
            <a:r>
              <a:rPr lang="en-CA" sz="2000" dirty="0">
                <a:latin typeface="+mn-lt"/>
                <a:ea typeface="+mn-ea"/>
              </a:rPr>
              <a:t>:</a:t>
            </a:r>
          </a:p>
          <a:p>
            <a:pPr fontAlgn="auto">
              <a:spcBef>
                <a:spcPts val="0"/>
              </a:spcBef>
              <a:spcAft>
                <a:spcPts val="0"/>
              </a:spcAft>
              <a:defRPr/>
            </a:pPr>
            <a:endParaRPr lang="en-CA" sz="2000" dirty="0">
              <a:latin typeface="+mn-lt"/>
              <a:ea typeface="+mn-ea"/>
            </a:endParaRPr>
          </a:p>
          <a:p>
            <a:pPr lvl="1" fontAlgn="auto">
              <a:spcBef>
                <a:spcPts val="0"/>
              </a:spcBef>
              <a:spcAft>
                <a:spcPts val="0"/>
              </a:spcAft>
              <a:defRPr/>
            </a:pPr>
            <a:r>
              <a:rPr lang="en-US" sz="2800" u="sng" dirty="0">
                <a:latin typeface="+mn-lt"/>
                <a:ea typeface="+mn-ea"/>
              </a:rPr>
              <a:t>1.  </a:t>
            </a:r>
            <a:r>
              <a:rPr lang="en-US" sz="2800" u="sng" dirty="0">
                <a:solidFill>
                  <a:srgbClr val="FFC000"/>
                </a:solidFill>
                <a:latin typeface="+mn-lt"/>
                <a:ea typeface="+mn-ea"/>
              </a:rPr>
              <a:t>Protein</a:t>
            </a:r>
            <a:r>
              <a:rPr lang="en-US" sz="2800" u="sng" dirty="0">
                <a:latin typeface="+mn-lt"/>
                <a:ea typeface="+mn-ea"/>
              </a:rPr>
              <a:t> production</a:t>
            </a:r>
            <a:endParaRPr lang="en-CA" sz="2800" u="sng" dirty="0">
              <a:latin typeface="+mn-lt"/>
              <a:ea typeface="+mn-ea"/>
            </a:endParaRPr>
          </a:p>
          <a:p>
            <a:pPr marL="971550" lvl="1" indent="-514350" fontAlgn="auto">
              <a:spcBef>
                <a:spcPts val="0"/>
              </a:spcBef>
              <a:spcAft>
                <a:spcPts val="0"/>
              </a:spcAft>
              <a:buFontTx/>
              <a:buAutoNum type="alphaLcPeriod"/>
              <a:defRPr/>
            </a:pPr>
            <a:r>
              <a:rPr lang="en-US" sz="2600" dirty="0">
                <a:latin typeface="+mn-lt"/>
                <a:ea typeface="+mn-ea"/>
              </a:rPr>
              <a:t>It is possible to isolate a gene from one organism (e.g. </a:t>
            </a:r>
            <a:r>
              <a:rPr lang="en-US" sz="2600" dirty="0">
                <a:solidFill>
                  <a:srgbClr val="FFC000"/>
                </a:solidFill>
                <a:latin typeface="+mn-lt"/>
                <a:ea typeface="+mn-ea"/>
              </a:rPr>
              <a:t>Human insulin</a:t>
            </a:r>
            <a:r>
              <a:rPr lang="en-US" sz="2600" dirty="0">
                <a:latin typeface="+mn-lt"/>
                <a:ea typeface="+mn-ea"/>
              </a:rPr>
              <a:t>), and using recombinant DNA techniques, insert that gene into a different organism (e.g. </a:t>
            </a:r>
            <a:r>
              <a:rPr lang="en-US" sz="2600" i="1" dirty="0">
                <a:solidFill>
                  <a:srgbClr val="FFC000"/>
                </a:solidFill>
                <a:latin typeface="+mn-lt"/>
                <a:ea typeface="+mn-ea"/>
              </a:rPr>
              <a:t>E. coli</a:t>
            </a:r>
            <a:r>
              <a:rPr lang="en-US" sz="2600" dirty="0" smtClean="0">
                <a:solidFill>
                  <a:srgbClr val="FFC000"/>
                </a:solidFill>
                <a:latin typeface="+mn-lt"/>
                <a:ea typeface="+mn-ea"/>
              </a:rPr>
              <a:t>) </a:t>
            </a:r>
            <a:r>
              <a:rPr lang="en-US" sz="2600" dirty="0" smtClean="0">
                <a:latin typeface="+mn-lt"/>
                <a:ea typeface="+mn-ea"/>
                <a:hlinkClick r:id="rId3"/>
              </a:rPr>
              <a:t>ANIMATION</a:t>
            </a:r>
            <a:endParaRPr lang="en-US" sz="2600" dirty="0">
              <a:latin typeface="+mn-lt"/>
              <a:ea typeface="+mn-ea"/>
            </a:endParaRPr>
          </a:p>
          <a:p>
            <a:pPr lvl="1" fontAlgn="auto">
              <a:spcBef>
                <a:spcPts val="0"/>
              </a:spcBef>
              <a:spcAft>
                <a:spcPts val="0"/>
              </a:spcAft>
              <a:defRPr/>
            </a:pPr>
            <a:r>
              <a:rPr lang="en-US" sz="2600" dirty="0">
                <a:latin typeface="+mn-lt"/>
                <a:ea typeface="+mn-ea"/>
              </a:rPr>
              <a:t>b.	The new organism can then </a:t>
            </a:r>
            <a:r>
              <a:rPr lang="en-US" sz="2600" dirty="0">
                <a:solidFill>
                  <a:srgbClr val="FFC000"/>
                </a:solidFill>
                <a:latin typeface="+mn-lt"/>
                <a:ea typeface="+mn-ea"/>
              </a:rPr>
              <a:t>produce</a:t>
            </a:r>
            <a:r>
              <a:rPr lang="en-US" sz="2600" dirty="0">
                <a:latin typeface="+mn-lt"/>
                <a:ea typeface="+mn-ea"/>
              </a:rPr>
              <a:t> that protein</a:t>
            </a:r>
            <a:endParaRPr lang="en-CA" sz="2600" dirty="0">
              <a:latin typeface="+mn-lt"/>
              <a:ea typeface="+mn-ea"/>
            </a:endParaRPr>
          </a:p>
          <a:p>
            <a:pPr lvl="1" fontAlgn="auto">
              <a:spcBef>
                <a:spcPts val="0"/>
              </a:spcBef>
              <a:spcAft>
                <a:spcPts val="0"/>
              </a:spcAft>
              <a:defRPr/>
            </a:pPr>
            <a:r>
              <a:rPr lang="en-US" sz="2600" dirty="0">
                <a:latin typeface="+mn-lt"/>
                <a:ea typeface="+mn-ea"/>
              </a:rPr>
              <a:t>c.	By culturing large quantities of the bacteria it is possible to collect large amounts of </a:t>
            </a:r>
            <a:r>
              <a:rPr lang="en-US" sz="2600" dirty="0">
                <a:solidFill>
                  <a:srgbClr val="FFC000"/>
                </a:solidFill>
                <a:latin typeface="+mn-lt"/>
                <a:ea typeface="+mn-ea"/>
              </a:rPr>
              <a:t>Human insulin </a:t>
            </a:r>
            <a:r>
              <a:rPr lang="en-US" sz="2600" dirty="0">
                <a:latin typeface="+mn-lt"/>
                <a:ea typeface="+mn-ea"/>
              </a:rPr>
              <a:t>inexpensively</a:t>
            </a:r>
            <a:endParaRPr lang="en-CA" sz="2600" dirty="0">
              <a:latin typeface="+mn-lt"/>
              <a:ea typeface="+mn-ea"/>
            </a:endParaRPr>
          </a:p>
          <a:p>
            <a:pPr lvl="1" fontAlgn="auto">
              <a:spcBef>
                <a:spcPts val="0"/>
              </a:spcBef>
              <a:spcAft>
                <a:spcPts val="0"/>
              </a:spcAft>
              <a:defRPr/>
            </a:pPr>
            <a:r>
              <a:rPr lang="en-US" sz="2600" dirty="0">
                <a:latin typeface="+mn-lt"/>
                <a:ea typeface="+mn-ea"/>
              </a:rPr>
              <a:t>d.	Many other useful human proteins are being produced in this manner (</a:t>
            </a:r>
            <a:r>
              <a:rPr lang="en-US" sz="2600" dirty="0">
                <a:solidFill>
                  <a:srgbClr val="FFC000"/>
                </a:solidFill>
                <a:latin typeface="+mn-lt"/>
                <a:ea typeface="+mn-ea"/>
              </a:rPr>
              <a:t>interferon, Growth Hormone, interleukins </a:t>
            </a:r>
            <a:r>
              <a:rPr lang="en-US" sz="2600" dirty="0">
                <a:latin typeface="+mn-lt"/>
                <a:ea typeface="+mn-ea"/>
              </a:rPr>
              <a:t>etc.)</a:t>
            </a:r>
            <a:endParaRPr lang="en-CA" sz="2600" dirty="0">
              <a:latin typeface="+mn-lt"/>
              <a:ea typeface="+mn-ea"/>
            </a:endParaRPr>
          </a:p>
          <a:p>
            <a:pPr marL="971550" lvl="1" indent="-514350" fontAlgn="auto">
              <a:spcBef>
                <a:spcPts val="0"/>
              </a:spcBef>
              <a:spcAft>
                <a:spcPts val="0"/>
              </a:spcAft>
              <a:buFontTx/>
              <a:buAutoNum type="alphaLcPeriod"/>
              <a:defRPr/>
            </a:pPr>
            <a:endParaRPr lang="en-CA" sz="2000" dirty="0">
              <a:latin typeface="+mn-lt"/>
              <a:ea typeface="+mn-ea"/>
            </a:endParaRPr>
          </a:p>
          <a:p>
            <a:pPr marL="342900" indent="-342900" fontAlgn="auto">
              <a:spcBef>
                <a:spcPts val="0"/>
              </a:spcBef>
              <a:spcAft>
                <a:spcPts val="0"/>
              </a:spcAft>
              <a:buFontTx/>
              <a:buAutoNum type="alphaUcPeriod"/>
              <a:defRPr/>
            </a:pPr>
            <a:endParaRPr lang="en-CA" dirty="0">
              <a:latin typeface="+mn-lt"/>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50825" y="260350"/>
            <a:ext cx="3783013" cy="708025"/>
          </a:xfrm>
          <a:prstGeom prst="rect">
            <a:avLst/>
          </a:prstGeom>
          <a:noFill/>
          <a:ln w="9525">
            <a:noFill/>
            <a:miter lim="800000"/>
            <a:headEnd/>
            <a:tailEnd/>
          </a:ln>
        </p:spPr>
        <p:txBody>
          <a:bodyPr>
            <a:spAutoFit/>
          </a:bodyPr>
          <a:lstStyle/>
          <a:p>
            <a:r>
              <a:rPr lang="en-US" sz="4000" u="sng" dirty="0"/>
              <a:t>2.  </a:t>
            </a:r>
            <a:r>
              <a:rPr lang="en-US" sz="4000" u="sng" dirty="0">
                <a:solidFill>
                  <a:srgbClr val="FFC000"/>
                </a:solidFill>
              </a:rPr>
              <a:t>Gene</a:t>
            </a:r>
            <a:r>
              <a:rPr lang="en-US" sz="4000" u="sng" dirty="0"/>
              <a:t> therapy</a:t>
            </a:r>
            <a:endParaRPr lang="en-CA" sz="4000" u="sng" dirty="0"/>
          </a:p>
        </p:txBody>
      </p:sp>
      <p:sp>
        <p:nvSpPr>
          <p:cNvPr id="28674" name="Rectangle 2"/>
          <p:cNvSpPr>
            <a:spLocks noChangeArrowheads="1"/>
          </p:cNvSpPr>
          <p:nvPr/>
        </p:nvSpPr>
        <p:spPr bwMode="auto">
          <a:xfrm>
            <a:off x="250825" y="968375"/>
            <a:ext cx="8137525" cy="6124575"/>
          </a:xfrm>
          <a:prstGeom prst="rect">
            <a:avLst/>
          </a:prstGeom>
          <a:noFill/>
          <a:ln w="9525">
            <a:noFill/>
            <a:miter lim="800000"/>
            <a:headEnd/>
            <a:tailEnd/>
          </a:ln>
        </p:spPr>
        <p:txBody>
          <a:bodyPr>
            <a:spAutoFit/>
          </a:bodyPr>
          <a:lstStyle/>
          <a:p>
            <a:pPr marL="971550" lvl="1" indent="-514350">
              <a:buFontTx/>
              <a:buAutoNum type="alphaLcPeriod"/>
            </a:pPr>
            <a:r>
              <a:rPr lang="en-US" sz="2800" dirty="0"/>
              <a:t>I</a:t>
            </a:r>
            <a:r>
              <a:rPr lang="en-US" sz="2800" dirty="0" smtClean="0"/>
              <a:t>t </a:t>
            </a:r>
            <a:r>
              <a:rPr lang="en-US" sz="2800" dirty="0"/>
              <a:t>is possible to correct genes in individuals that have non-functional (</a:t>
            </a:r>
            <a:r>
              <a:rPr lang="en-US" sz="2800" dirty="0">
                <a:solidFill>
                  <a:srgbClr val="FFC000"/>
                </a:solidFill>
              </a:rPr>
              <a:t>mutated</a:t>
            </a:r>
            <a:r>
              <a:rPr lang="en-US" sz="2800" dirty="0"/>
              <a:t>) genes</a:t>
            </a:r>
          </a:p>
          <a:p>
            <a:pPr marL="971550" lvl="1" indent="-514350">
              <a:buFontTx/>
              <a:buAutoNum type="alphaLcPeriod"/>
            </a:pPr>
            <a:endParaRPr lang="en-CA" sz="2800" dirty="0"/>
          </a:p>
          <a:p>
            <a:pPr marL="971550" lvl="1" indent="-514350">
              <a:buFontTx/>
              <a:buAutoNum type="alphaLcPeriod" startAt="2"/>
            </a:pPr>
            <a:r>
              <a:rPr lang="en-US" sz="2800" dirty="0" smtClean="0"/>
              <a:t>Example:  the corrected gene for the protein that, when mutant, causes Cystic Fibrosis has </a:t>
            </a:r>
            <a:r>
              <a:rPr lang="en-US" sz="2800" dirty="0"/>
              <a:t>been inserted into a virus that infects human lung cells (the virulent parts of the virus genes have been deactivated)</a:t>
            </a:r>
          </a:p>
          <a:p>
            <a:pPr marL="971550" lvl="1" indent="-514350">
              <a:buFontTx/>
              <a:buAutoNum type="alphaLcPeriod" startAt="2"/>
            </a:pPr>
            <a:endParaRPr lang="en-CA" sz="2800" dirty="0"/>
          </a:p>
          <a:p>
            <a:pPr marL="971550" lvl="1" indent="-514350">
              <a:buFontTx/>
              <a:buAutoNum type="alphaLcPeriod" startAt="3"/>
            </a:pPr>
            <a:r>
              <a:rPr lang="en-US" sz="2800" dirty="0"/>
              <a:t>The </a:t>
            </a:r>
            <a:r>
              <a:rPr lang="en-US" sz="2800" dirty="0">
                <a:solidFill>
                  <a:srgbClr val="FFC000"/>
                </a:solidFill>
              </a:rPr>
              <a:t>virus</a:t>
            </a:r>
            <a:r>
              <a:rPr lang="en-US" sz="2800" dirty="0"/>
              <a:t> then injects the corrected cystic fibrosis gene into the cells of the cystic fibrosis patient, and their symptoms are greatly </a:t>
            </a:r>
            <a:r>
              <a:rPr lang="en-US" sz="2800" dirty="0">
                <a:solidFill>
                  <a:srgbClr val="FFC000"/>
                </a:solidFill>
              </a:rPr>
              <a:t>reduced</a:t>
            </a:r>
            <a:r>
              <a:rPr lang="en-US" sz="2800" dirty="0" smtClean="0"/>
              <a:t>! </a:t>
            </a:r>
            <a:r>
              <a:rPr lang="en-US" sz="2800" dirty="0" smtClean="0">
                <a:hlinkClick r:id="rId3"/>
              </a:rPr>
              <a:t>ANIMATION</a:t>
            </a:r>
            <a:r>
              <a:rPr lang="en-US" sz="2800" dirty="0" smtClean="0"/>
              <a:t> &amp; </a:t>
            </a:r>
            <a:r>
              <a:rPr lang="en-US" sz="2800" dirty="0" smtClean="0">
                <a:hlinkClick r:id="rId4"/>
              </a:rPr>
              <a:t>ANIMATION</a:t>
            </a:r>
            <a:endParaRPr lang="en-US" sz="2800" dirty="0"/>
          </a:p>
          <a:p>
            <a:pPr marL="971550" lvl="1" indent="-514350">
              <a:buFontTx/>
              <a:buAutoNum type="alphaLcPeriod" startAt="3"/>
            </a:pPr>
            <a:endParaRPr lang="en-CA" sz="28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51520" y="908720"/>
            <a:ext cx="8208963" cy="1570037"/>
          </a:xfrm>
          <a:prstGeom prst="rect">
            <a:avLst/>
          </a:prstGeom>
          <a:noFill/>
          <a:ln w="9525">
            <a:noFill/>
            <a:miter lim="800000"/>
            <a:headEnd/>
            <a:tailEnd/>
          </a:ln>
        </p:spPr>
        <p:txBody>
          <a:bodyPr>
            <a:spAutoFit/>
          </a:bodyPr>
          <a:lstStyle/>
          <a:p>
            <a:r>
              <a:rPr lang="en-US" sz="3200" dirty="0"/>
              <a:t>a.  Selected genes can be inserted into a </a:t>
            </a:r>
            <a:r>
              <a:rPr lang="en-US" sz="3200" dirty="0">
                <a:solidFill>
                  <a:srgbClr val="FFC000"/>
                </a:solidFill>
              </a:rPr>
              <a:t>plant</a:t>
            </a:r>
            <a:r>
              <a:rPr lang="en-US" sz="3200" dirty="0"/>
              <a:t> to give it features that were not possible through</a:t>
            </a:r>
            <a:r>
              <a:rPr lang="en-US" sz="3200" dirty="0">
                <a:solidFill>
                  <a:srgbClr val="FFC000"/>
                </a:solidFill>
              </a:rPr>
              <a:t> </a:t>
            </a:r>
            <a:r>
              <a:rPr lang="en-US" sz="3200" dirty="0" smtClean="0">
                <a:solidFill>
                  <a:srgbClr val="FFC000"/>
                </a:solidFill>
              </a:rPr>
              <a:t>breeding </a:t>
            </a:r>
            <a:r>
              <a:rPr lang="en-US" sz="3200" dirty="0" smtClean="0">
                <a:hlinkClick r:id="rId3"/>
              </a:rPr>
              <a:t>ANIMATION</a:t>
            </a:r>
            <a:endParaRPr lang="en-CA" sz="3200" dirty="0"/>
          </a:p>
        </p:txBody>
      </p:sp>
      <p:pic>
        <p:nvPicPr>
          <p:cNvPr id="296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657177"/>
            <a:ext cx="3030538" cy="39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0723" name="TextBox 2"/>
          <p:cNvSpPr txBox="1">
            <a:spLocks noChangeArrowheads="1"/>
          </p:cNvSpPr>
          <p:nvPr/>
        </p:nvSpPr>
        <p:spPr bwMode="auto">
          <a:xfrm>
            <a:off x="179512" y="4005064"/>
            <a:ext cx="5328592" cy="2554545"/>
          </a:xfrm>
          <a:prstGeom prst="rect">
            <a:avLst/>
          </a:prstGeom>
          <a:noFill/>
          <a:ln w="9525">
            <a:noFill/>
            <a:miter lim="800000"/>
            <a:headEnd/>
            <a:tailEnd/>
          </a:ln>
        </p:spPr>
        <p:txBody>
          <a:bodyPr wrap="square">
            <a:spAutoFit/>
          </a:bodyPr>
          <a:lstStyle/>
          <a:p>
            <a:r>
              <a:rPr lang="en-CA" sz="1600" dirty="0"/>
              <a:t>The </a:t>
            </a:r>
            <a:r>
              <a:rPr lang="en-CA" sz="1600" dirty="0" err="1"/>
              <a:t>Flavrsavr</a:t>
            </a:r>
            <a:r>
              <a:rPr lang="en-CA" sz="1600" dirty="0"/>
              <a:t> tomato!</a:t>
            </a:r>
          </a:p>
          <a:p>
            <a:r>
              <a:rPr lang="en-CA" sz="1600" dirty="0"/>
              <a:t>The first transgenic crop to be approved in US</a:t>
            </a:r>
          </a:p>
          <a:p>
            <a:r>
              <a:rPr lang="en-CA" sz="1600" dirty="0"/>
              <a:t>The tomato was made more resistant </a:t>
            </a:r>
            <a:r>
              <a:rPr lang="en-CA" sz="1600" dirty="0" smtClean="0"/>
              <a:t>to rotting</a:t>
            </a:r>
            <a:r>
              <a:rPr lang="en-CA" sz="1600" dirty="0"/>
              <a:t> by adding an antisense gene which interferes with the production of the enzyme polygalacturonase. The enzyme normally degrades pectin in the cell walls and results in the softening of fruit which makes them more susceptible to being damaged by fungal infections. The modified tomatoes are picked before fully ripened and are then artificially ripened using ethylene gas which acts as a plant hormone.</a:t>
            </a:r>
          </a:p>
        </p:txBody>
      </p:sp>
      <p:sp>
        <p:nvSpPr>
          <p:cNvPr id="2" name="TextBox 1"/>
          <p:cNvSpPr txBox="1"/>
          <p:nvPr/>
        </p:nvSpPr>
        <p:spPr>
          <a:xfrm flipH="1">
            <a:off x="251520" y="332656"/>
            <a:ext cx="7632848" cy="523220"/>
          </a:xfrm>
          <a:prstGeom prst="rect">
            <a:avLst/>
          </a:prstGeom>
          <a:noFill/>
        </p:spPr>
        <p:txBody>
          <a:bodyPr wrap="square" rtlCol="0">
            <a:spAutoFit/>
          </a:bodyPr>
          <a:lstStyle/>
          <a:p>
            <a:pPr marL="742950" indent="-742950" fontAlgn="auto">
              <a:spcBef>
                <a:spcPts val="0"/>
              </a:spcBef>
              <a:spcAft>
                <a:spcPts val="0"/>
              </a:spcAft>
              <a:buFontTx/>
              <a:buAutoNum type="arabicPeriod" startAt="3"/>
              <a:defRPr/>
            </a:pPr>
            <a:r>
              <a:rPr lang="en-CA" sz="2800" b="1" u="sng" dirty="0">
                <a:solidFill>
                  <a:srgbClr val="FFC000"/>
                </a:solidFill>
              </a:rPr>
              <a:t>Transgenic</a:t>
            </a:r>
            <a:r>
              <a:rPr lang="en-CA" b="1" u="sng" dirty="0">
                <a:solidFill>
                  <a:srgbClr val="FFC000"/>
                </a:solidFill>
              </a:rPr>
              <a:t> </a:t>
            </a:r>
            <a:r>
              <a:rPr lang="en-CA" sz="2800" b="1" u="sng" dirty="0">
                <a:solidFill>
                  <a:srgbClr val="FFC000"/>
                </a:solidFill>
              </a:rPr>
              <a:t>organisms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95288" y="582613"/>
            <a:ext cx="6246812" cy="2676525"/>
          </a:xfrm>
          <a:prstGeom prst="rect">
            <a:avLst/>
          </a:prstGeom>
          <a:noFill/>
          <a:ln w="9525">
            <a:noFill/>
            <a:miter lim="800000"/>
            <a:headEnd/>
            <a:tailEnd/>
          </a:ln>
        </p:spPr>
        <p:txBody>
          <a:bodyPr>
            <a:spAutoFit/>
          </a:bodyPr>
          <a:lstStyle/>
          <a:p>
            <a:r>
              <a:rPr lang="en-US" sz="2800" dirty="0"/>
              <a:t>b.  Example:  a </a:t>
            </a:r>
            <a:r>
              <a:rPr lang="en-US" sz="2800" dirty="0">
                <a:solidFill>
                  <a:srgbClr val="FFC000"/>
                </a:solidFill>
              </a:rPr>
              <a:t>bacterial</a:t>
            </a:r>
            <a:r>
              <a:rPr lang="en-US" sz="2800" dirty="0"/>
              <a:t> insect toxin (</a:t>
            </a:r>
            <a:r>
              <a:rPr lang="en-US" sz="2800" i="1" dirty="0"/>
              <a:t>Bacillus thuringiensis</a:t>
            </a:r>
            <a:r>
              <a:rPr lang="en-US" sz="2800" dirty="0"/>
              <a:t>) gene can be inserted into a </a:t>
            </a:r>
            <a:r>
              <a:rPr lang="en-US" sz="2800" dirty="0">
                <a:solidFill>
                  <a:srgbClr val="FFC000"/>
                </a:solidFill>
              </a:rPr>
              <a:t>plant</a:t>
            </a:r>
            <a:r>
              <a:rPr lang="en-US" sz="2800" dirty="0"/>
              <a:t> (</a:t>
            </a:r>
            <a:r>
              <a:rPr lang="en-US" sz="2800" dirty="0" err="1"/>
              <a:t>eg</a:t>
            </a:r>
            <a:r>
              <a:rPr lang="en-US" sz="2800" dirty="0"/>
              <a:t>. potato) so the plant is now toxic to insects, and fewer </a:t>
            </a:r>
            <a:r>
              <a:rPr lang="en-US" sz="2800" dirty="0">
                <a:solidFill>
                  <a:srgbClr val="FFC000"/>
                </a:solidFill>
              </a:rPr>
              <a:t>insecticides</a:t>
            </a:r>
            <a:r>
              <a:rPr lang="en-US" sz="2800" dirty="0"/>
              <a:t> are needed in order to grow it!</a:t>
            </a:r>
            <a:endParaRPr lang="en-CA" sz="2800" dirty="0"/>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828925"/>
            <a:ext cx="3632200" cy="363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2771" name="TextBox 2"/>
          <p:cNvSpPr txBox="1">
            <a:spLocks noChangeArrowheads="1"/>
          </p:cNvSpPr>
          <p:nvPr/>
        </p:nvSpPr>
        <p:spPr bwMode="auto">
          <a:xfrm>
            <a:off x="557213" y="4868863"/>
            <a:ext cx="4735512" cy="831850"/>
          </a:xfrm>
          <a:prstGeom prst="rect">
            <a:avLst/>
          </a:prstGeom>
          <a:noFill/>
          <a:ln w="9525">
            <a:noFill/>
            <a:miter lim="800000"/>
            <a:headEnd/>
            <a:tailEnd/>
          </a:ln>
        </p:spPr>
        <p:txBody>
          <a:bodyPr wrap="none">
            <a:spAutoFit/>
          </a:bodyPr>
          <a:lstStyle/>
          <a:p>
            <a:r>
              <a:rPr lang="en-CA" sz="2400"/>
              <a:t>NewLeaf</a:t>
            </a:r>
            <a:r>
              <a:rPr lang="en-CA" sz="2400" baseline="30000"/>
              <a:t>tm</a:t>
            </a:r>
            <a:r>
              <a:rPr lang="en-CA" sz="2400"/>
              <a:t> Potato is resistant to the</a:t>
            </a:r>
          </a:p>
          <a:p>
            <a:r>
              <a:rPr lang="en-CA" sz="2400"/>
              <a:t>Colorado Potato Beetle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23850" y="188913"/>
            <a:ext cx="4535488" cy="708025"/>
          </a:xfrm>
          <a:prstGeom prst="rect">
            <a:avLst/>
          </a:prstGeom>
          <a:noFill/>
          <a:ln w="9525">
            <a:noFill/>
            <a:miter lim="800000"/>
            <a:headEnd/>
            <a:tailEnd/>
          </a:ln>
        </p:spPr>
        <p:txBody>
          <a:bodyPr>
            <a:spAutoFit/>
          </a:bodyPr>
          <a:lstStyle/>
          <a:p>
            <a:r>
              <a:rPr lang="en-US" sz="4000" dirty="0"/>
              <a:t>4.  Safer </a:t>
            </a:r>
            <a:r>
              <a:rPr lang="en-US" sz="4000" dirty="0">
                <a:solidFill>
                  <a:srgbClr val="FFC000"/>
                </a:solidFill>
              </a:rPr>
              <a:t>Vaccines</a:t>
            </a:r>
            <a:endParaRPr lang="en-CA" sz="4000" dirty="0">
              <a:solidFill>
                <a:srgbClr val="FFC000"/>
              </a:solidFill>
            </a:endParaRPr>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192088"/>
            <a:ext cx="17526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795" name="Rectangle 2"/>
          <p:cNvSpPr>
            <a:spLocks noChangeArrowheads="1"/>
          </p:cNvSpPr>
          <p:nvPr/>
        </p:nvSpPr>
        <p:spPr bwMode="auto">
          <a:xfrm>
            <a:off x="539552" y="764704"/>
            <a:ext cx="7560840" cy="7417415"/>
          </a:xfrm>
          <a:prstGeom prst="rect">
            <a:avLst/>
          </a:prstGeom>
          <a:noFill/>
          <a:ln w="9525">
            <a:noFill/>
            <a:miter lim="800000"/>
            <a:headEnd/>
            <a:tailEnd/>
          </a:ln>
        </p:spPr>
        <p:txBody>
          <a:bodyPr wrap="square">
            <a:spAutoFit/>
          </a:bodyPr>
          <a:lstStyle/>
          <a:p>
            <a:r>
              <a:rPr lang="en-US" sz="2800" dirty="0"/>
              <a:t>4.  Safer Vaccines</a:t>
            </a:r>
            <a:endParaRPr lang="en-CA" sz="2800" dirty="0"/>
          </a:p>
          <a:p>
            <a:r>
              <a:rPr lang="en-US" sz="2800" dirty="0"/>
              <a:t>a. </a:t>
            </a:r>
            <a:r>
              <a:rPr lang="en-US" sz="2800" dirty="0">
                <a:solidFill>
                  <a:srgbClr val="FFC000"/>
                </a:solidFill>
              </a:rPr>
              <a:t>vaccines</a:t>
            </a:r>
            <a:r>
              <a:rPr lang="en-US" sz="2800" dirty="0"/>
              <a:t>: historically made with treated</a:t>
            </a:r>
            <a:endParaRPr lang="en-CA" sz="2800" dirty="0"/>
          </a:p>
          <a:p>
            <a:r>
              <a:rPr lang="en-US" sz="2800" dirty="0"/>
              <a:t> pathogens</a:t>
            </a:r>
            <a:endParaRPr lang="en-CA" sz="2800" dirty="0"/>
          </a:p>
          <a:p>
            <a:r>
              <a:rPr lang="en-US" sz="2800" dirty="0"/>
              <a:t>			</a:t>
            </a:r>
          </a:p>
          <a:p>
            <a:r>
              <a:rPr lang="en-US" sz="2800" dirty="0"/>
              <a:t>b. some </a:t>
            </a:r>
            <a:r>
              <a:rPr lang="ja-JP" altLang="en-US" sz="2800" dirty="0"/>
              <a:t>“</a:t>
            </a:r>
            <a:r>
              <a:rPr lang="en-US" altLang="ja-JP" sz="2800" dirty="0"/>
              <a:t>treated</a:t>
            </a:r>
            <a:r>
              <a:rPr lang="ja-JP" altLang="en-US" sz="2800" dirty="0"/>
              <a:t>”</a:t>
            </a:r>
            <a:r>
              <a:rPr lang="en-US" altLang="ja-JP" sz="2800" dirty="0"/>
              <a:t> vaccines not attenuated</a:t>
            </a:r>
            <a:endParaRPr lang="en-CA" altLang="ja-JP" sz="2800" dirty="0"/>
          </a:p>
          <a:p>
            <a:r>
              <a:rPr lang="en-US" sz="2800" dirty="0"/>
              <a:t> enough, and caused the </a:t>
            </a:r>
            <a:r>
              <a:rPr lang="en-US" sz="2800" dirty="0">
                <a:solidFill>
                  <a:srgbClr val="FFC000"/>
                </a:solidFill>
              </a:rPr>
              <a:t>disease</a:t>
            </a:r>
            <a:r>
              <a:rPr lang="en-US" sz="2800" dirty="0"/>
              <a:t>!</a:t>
            </a:r>
            <a:endParaRPr lang="en-CA" sz="2800" dirty="0"/>
          </a:p>
          <a:p>
            <a:r>
              <a:rPr lang="en-US" sz="2800" dirty="0"/>
              <a:t>			</a:t>
            </a:r>
          </a:p>
          <a:p>
            <a:r>
              <a:rPr lang="en-US" sz="2800" dirty="0"/>
              <a:t>c.  can make vaccines out of only the </a:t>
            </a:r>
            <a:r>
              <a:rPr lang="en-US" sz="2800" dirty="0">
                <a:solidFill>
                  <a:srgbClr val="FFC000"/>
                </a:solidFill>
              </a:rPr>
              <a:t>surface</a:t>
            </a:r>
            <a:r>
              <a:rPr lang="en-US" sz="2800" dirty="0"/>
              <a:t> </a:t>
            </a:r>
            <a:endParaRPr lang="en-CA" sz="2800" dirty="0"/>
          </a:p>
          <a:p>
            <a:r>
              <a:rPr lang="en-US" sz="2800" dirty="0">
                <a:solidFill>
                  <a:srgbClr val="FFC000"/>
                </a:solidFill>
              </a:rPr>
              <a:t>proteins</a:t>
            </a:r>
            <a:r>
              <a:rPr lang="en-US" sz="2800" dirty="0"/>
              <a:t> from these pathogens (which is what human antibodies would normally bind to, anyway) to train immune system to </a:t>
            </a:r>
            <a:r>
              <a:rPr lang="ja-JP" altLang="en-US" sz="2800" dirty="0" smtClean="0"/>
              <a:t>‘</a:t>
            </a:r>
            <a:r>
              <a:rPr lang="en-US" altLang="ja-JP" sz="2800" dirty="0" smtClean="0">
                <a:solidFill>
                  <a:srgbClr val="FFC000"/>
                </a:solidFill>
              </a:rPr>
              <a:t>recognize</a:t>
            </a:r>
            <a:r>
              <a:rPr lang="ja-JP" altLang="en-US" sz="2800" dirty="0" smtClean="0"/>
              <a:t>’</a:t>
            </a:r>
            <a:r>
              <a:rPr lang="en-US" altLang="ja-JP" sz="2800" dirty="0" smtClean="0"/>
              <a:t> </a:t>
            </a:r>
            <a:r>
              <a:rPr lang="en-US" altLang="ja-JP" sz="2800" dirty="0"/>
              <a:t>and attack these pathogens without risking exposure to the actual pathogen</a:t>
            </a:r>
            <a:endParaRPr lang="en-CA" altLang="ja-JP" sz="2800" dirty="0"/>
          </a:p>
          <a:p>
            <a:r>
              <a:rPr lang="en-US" sz="2800" dirty="0"/>
              <a:t> </a:t>
            </a:r>
            <a:endParaRPr lang="en-CA" sz="2800" dirty="0"/>
          </a:p>
          <a:p>
            <a:r>
              <a:rPr lang="en-US" sz="2800" dirty="0"/>
              <a:t>				</a:t>
            </a:r>
          </a:p>
          <a:p>
            <a:endParaRPr lang="en-US" sz="2800" dirty="0"/>
          </a:p>
          <a:p>
            <a:r>
              <a:rPr lang="en-US" sz="2800" dirty="0"/>
              <a:t>(Many more examples: </a:t>
            </a:r>
            <a:r>
              <a:rPr lang="en-US" sz="2800" dirty="0" err="1"/>
              <a:t>Mader</a:t>
            </a:r>
            <a:r>
              <a:rPr lang="en-US" sz="2800" dirty="0"/>
              <a:t> Chapter 24)</a:t>
            </a:r>
            <a:endParaRPr lang="en-CA" sz="280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323850" y="404813"/>
            <a:ext cx="8640763" cy="708025"/>
          </a:xfrm>
          <a:prstGeom prst="rect">
            <a:avLst/>
          </a:prstGeom>
          <a:noFill/>
          <a:ln w="9525">
            <a:noFill/>
            <a:miter lim="800000"/>
            <a:headEnd/>
            <a:tailEnd/>
          </a:ln>
        </p:spPr>
        <p:txBody>
          <a:bodyPr>
            <a:spAutoFit/>
          </a:bodyPr>
          <a:lstStyle/>
          <a:p>
            <a:r>
              <a:rPr lang="en-US" sz="4000" b="1"/>
              <a:t>III.   </a:t>
            </a:r>
            <a:r>
              <a:rPr lang="en-US" sz="4000" b="1" u="sng"/>
              <a:t>Techniques of Genetic Engineering</a:t>
            </a:r>
            <a:endParaRPr lang="en-CA" sz="4000"/>
          </a:p>
        </p:txBody>
      </p:sp>
      <p:sp>
        <p:nvSpPr>
          <p:cNvPr id="3379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CA">
              <a:ea typeface="ＭＳ Ｐゴシック" charset="0"/>
              <a:cs typeface="Arial" charset="0"/>
            </a:endParaRPr>
          </a:p>
        </p:txBody>
      </p:sp>
      <p:graphicFrame>
        <p:nvGraphicFramePr>
          <p:cNvPr id="34819" name="Object 3"/>
          <p:cNvGraphicFramePr>
            <a:graphicFrameLocks noChangeAspect="1"/>
          </p:cNvGraphicFramePr>
          <p:nvPr/>
        </p:nvGraphicFramePr>
        <p:xfrm>
          <a:off x="5084763" y="2924175"/>
          <a:ext cx="3902075" cy="2233613"/>
        </p:xfrm>
        <a:graphic>
          <a:graphicData uri="http://schemas.openxmlformats.org/presentationml/2006/ole">
            <mc:AlternateContent xmlns:mc="http://schemas.openxmlformats.org/markup-compatibility/2006">
              <mc:Choice xmlns:v="urn:schemas-microsoft-com:vml" Requires="v">
                <p:oleObj spid="_x0000_s34902" name="Picture" r:id="rId3" imgW="1847088" imgH="1057656" progId="Word.Picture.8">
                  <p:embed/>
                </p:oleObj>
              </mc:Choice>
              <mc:Fallback>
                <p:oleObj name="Picture" r:id="rId3" imgW="1847088" imgH="1057656"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4763" y="2924175"/>
                        <a:ext cx="3902075" cy="223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539750" y="1484313"/>
            <a:ext cx="4464050" cy="5510212"/>
          </a:xfrm>
          <a:prstGeom prst="rect">
            <a:avLst/>
          </a:prstGeom>
        </p:spPr>
        <p:txBody>
          <a:bodyPr>
            <a:spAutoFit/>
          </a:bodyPr>
          <a:lstStyle/>
          <a:p>
            <a:pPr marL="514350" indent="-514350" fontAlgn="auto">
              <a:spcBef>
                <a:spcPts val="0"/>
              </a:spcBef>
              <a:spcAft>
                <a:spcPts val="0"/>
              </a:spcAft>
              <a:buFontTx/>
              <a:buAutoNum type="arabicPeriod"/>
              <a:defRPr/>
            </a:pPr>
            <a:r>
              <a:rPr lang="en-GB" sz="3200" b="1" dirty="0">
                <a:latin typeface="+mn-lt"/>
                <a:ea typeface="+mn-ea"/>
              </a:rPr>
              <a:t>A "</a:t>
            </a:r>
            <a:r>
              <a:rPr lang="en-GB" sz="3200" b="1" dirty="0">
                <a:solidFill>
                  <a:srgbClr val="FFC000"/>
                </a:solidFill>
                <a:latin typeface="+mn-lt"/>
                <a:ea typeface="+mn-ea"/>
              </a:rPr>
              <a:t>vector</a:t>
            </a:r>
            <a:r>
              <a:rPr lang="en-GB" sz="3200" b="1" dirty="0">
                <a:latin typeface="+mn-lt"/>
                <a:ea typeface="+mn-ea"/>
              </a:rPr>
              <a:t>" is something that can get the DNA from one species into the other </a:t>
            </a:r>
            <a:r>
              <a:rPr lang="en-CA" sz="3200" dirty="0">
                <a:latin typeface="+mn-lt"/>
                <a:ea typeface="+mn-ea"/>
              </a:rPr>
              <a:t>  </a:t>
            </a:r>
            <a:r>
              <a:rPr lang="en-GB" sz="3200" b="1" dirty="0">
                <a:latin typeface="+mn-lt"/>
                <a:ea typeface="+mn-ea"/>
              </a:rPr>
              <a:t>species' DNA.</a:t>
            </a:r>
          </a:p>
          <a:p>
            <a:pPr fontAlgn="auto">
              <a:spcBef>
                <a:spcPts val="0"/>
              </a:spcBef>
              <a:spcAft>
                <a:spcPts val="0"/>
              </a:spcAft>
              <a:defRPr/>
            </a:pPr>
            <a:r>
              <a:rPr lang="en-GB" sz="3200" b="1" dirty="0">
                <a:latin typeface="+mn-lt"/>
                <a:ea typeface="+mn-ea"/>
              </a:rPr>
              <a:t>  </a:t>
            </a:r>
            <a:endParaRPr lang="en-CA" sz="3200" dirty="0">
              <a:latin typeface="+mn-lt"/>
              <a:ea typeface="+mn-ea"/>
            </a:endParaRPr>
          </a:p>
          <a:p>
            <a:pPr marL="514350" indent="-514350" fontAlgn="auto">
              <a:spcBef>
                <a:spcPts val="0"/>
              </a:spcBef>
              <a:spcAft>
                <a:spcPts val="0"/>
              </a:spcAft>
              <a:buFontTx/>
              <a:buAutoNum type="arabicPeriod" startAt="2"/>
              <a:defRPr/>
            </a:pPr>
            <a:r>
              <a:rPr lang="en-GB" sz="3200" b="1" dirty="0">
                <a:latin typeface="+mn-lt"/>
                <a:ea typeface="+mn-ea"/>
              </a:rPr>
              <a:t>Often, this can be a "</a:t>
            </a:r>
            <a:r>
              <a:rPr lang="en-GB" sz="3200" b="1" dirty="0">
                <a:solidFill>
                  <a:srgbClr val="FFC000"/>
                </a:solidFill>
                <a:latin typeface="+mn-lt"/>
                <a:ea typeface="+mn-ea"/>
              </a:rPr>
              <a:t>plasmid</a:t>
            </a:r>
            <a:r>
              <a:rPr lang="en-GB" sz="3200" b="1" dirty="0">
                <a:latin typeface="+mn-lt"/>
                <a:ea typeface="+mn-ea"/>
              </a:rPr>
              <a:t>", a circular piece of DNA found in some bacteria. </a:t>
            </a:r>
          </a:p>
          <a:p>
            <a:pPr marL="514350" indent="-514350" fontAlgn="auto">
              <a:spcBef>
                <a:spcPts val="0"/>
              </a:spcBef>
              <a:spcAft>
                <a:spcPts val="0"/>
              </a:spcAft>
              <a:buFontTx/>
              <a:buAutoNum type="arabicPeriod" startAt="2"/>
              <a:defRPr/>
            </a:pPr>
            <a:endParaRPr lang="en-CA" sz="3200" dirty="0">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539750" y="944563"/>
            <a:ext cx="8280400" cy="5508625"/>
          </a:xfrm>
          <a:prstGeom prst="rect">
            <a:avLst/>
          </a:prstGeom>
          <a:noFill/>
          <a:ln w="9525">
            <a:noFill/>
            <a:miter lim="800000"/>
            <a:headEnd/>
            <a:tailEnd/>
          </a:ln>
        </p:spPr>
        <p:txBody>
          <a:bodyPr>
            <a:spAutoFit/>
          </a:bodyPr>
          <a:lstStyle/>
          <a:p>
            <a:r>
              <a:rPr lang="en-GB" sz="3200" b="1" dirty="0"/>
              <a:t>3. A human gene, such as the gene for</a:t>
            </a:r>
            <a:r>
              <a:rPr lang="en-GB" sz="3200" b="1" dirty="0">
                <a:solidFill>
                  <a:srgbClr val="FFC000"/>
                </a:solidFill>
              </a:rPr>
              <a:t> insulin</a:t>
            </a:r>
            <a:r>
              <a:rPr lang="en-GB" sz="3200" b="1" dirty="0"/>
              <a:t>, is inserted into the </a:t>
            </a:r>
            <a:r>
              <a:rPr lang="en-GB" sz="3200" b="1" dirty="0">
                <a:solidFill>
                  <a:srgbClr val="FFC000"/>
                </a:solidFill>
              </a:rPr>
              <a:t>plasmid</a:t>
            </a:r>
            <a:r>
              <a:rPr lang="en-GB" sz="3200" b="1" dirty="0"/>
              <a:t> and then the </a:t>
            </a:r>
            <a:r>
              <a:rPr lang="en-GB" sz="3200" b="1" dirty="0">
                <a:solidFill>
                  <a:srgbClr val="FFC000"/>
                </a:solidFill>
              </a:rPr>
              <a:t>plasmid</a:t>
            </a:r>
            <a:r>
              <a:rPr lang="en-GB" sz="3200" b="1" dirty="0"/>
              <a:t> is taken up by </a:t>
            </a:r>
            <a:r>
              <a:rPr lang="en-GB" sz="3200" b="1" dirty="0">
                <a:solidFill>
                  <a:srgbClr val="FFC000"/>
                </a:solidFill>
              </a:rPr>
              <a:t>bacteria</a:t>
            </a:r>
            <a:r>
              <a:rPr lang="en-GB" sz="3200" b="1" dirty="0"/>
              <a:t>.  The bacteria reproduces the plasmid along with its own DNA when it reproduces, and </a:t>
            </a:r>
            <a:r>
              <a:rPr lang="en-GB" sz="3200" b="1" dirty="0">
                <a:solidFill>
                  <a:srgbClr val="FFC000"/>
                </a:solidFill>
              </a:rPr>
              <a:t>translates</a:t>
            </a:r>
            <a:r>
              <a:rPr lang="en-GB" sz="3200" b="1" dirty="0"/>
              <a:t> the human gene, producing human protein.</a:t>
            </a:r>
          </a:p>
          <a:p>
            <a:endParaRPr lang="en-GB" sz="3200" b="1" dirty="0"/>
          </a:p>
          <a:p>
            <a:r>
              <a:rPr lang="en-GB" sz="3200" b="1" dirty="0"/>
              <a:t>4.	This technique can be used to produce </a:t>
            </a:r>
            <a:r>
              <a:rPr lang="en-GB" sz="3200" b="1" dirty="0">
                <a:solidFill>
                  <a:srgbClr val="FFC000"/>
                </a:solidFill>
              </a:rPr>
              <a:t>cloned</a:t>
            </a:r>
            <a:r>
              <a:rPr lang="en-GB" sz="3200" b="1" dirty="0"/>
              <a:t> DNA by allowing the </a:t>
            </a:r>
            <a:r>
              <a:rPr lang="en-GB" sz="3200" b="1" dirty="0">
                <a:solidFill>
                  <a:srgbClr val="FFC000"/>
                </a:solidFill>
              </a:rPr>
              <a:t>bacteria</a:t>
            </a:r>
            <a:r>
              <a:rPr lang="en-GB" sz="3200" b="1" dirty="0"/>
              <a:t> to </a:t>
            </a:r>
            <a:r>
              <a:rPr lang="en-GB" sz="3200" b="1" dirty="0">
                <a:solidFill>
                  <a:srgbClr val="FFC000"/>
                </a:solidFill>
              </a:rPr>
              <a:t>multiply</a:t>
            </a:r>
            <a:r>
              <a:rPr lang="en-GB" sz="3200" b="1" dirty="0"/>
              <a:t> themselves</a:t>
            </a:r>
            <a:r>
              <a:rPr lang="en-GB" sz="3200" b="1" dirty="0" smtClean="0"/>
              <a:t>. </a:t>
            </a:r>
            <a:r>
              <a:rPr lang="en-GB" sz="3200" b="1" dirty="0" smtClean="0">
                <a:hlinkClick r:id="rId3"/>
              </a:rPr>
              <a:t>ANIMATION</a:t>
            </a:r>
            <a:endParaRPr lang="en-CA" sz="3200" dirty="0"/>
          </a:p>
          <a:p>
            <a:endParaRPr lang="en-CA" sz="32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wrap="square" numCol="1" anchor="t" anchorCtr="0" compatLnSpc="1">
            <a:prstTxWarp prst="textNoShape">
              <a:avLst/>
            </a:prstTxWarp>
          </a:bodyPr>
          <a:lstStyle/>
          <a:p>
            <a:pPr lvl="1" eaLnBrk="1" hangingPunct="1">
              <a:lnSpc>
                <a:spcPct val="90000"/>
              </a:lnSpc>
            </a:pPr>
            <a:r>
              <a:rPr lang="en-US" sz="3700" dirty="0" smtClean="0">
                <a:cs typeface="Tahoma" charset="0"/>
              </a:rPr>
              <a:t>DNA making </a:t>
            </a:r>
            <a:r>
              <a:rPr lang="en-US" sz="3700" u="sng" dirty="0" smtClean="0">
                <a:cs typeface="Tahoma" charset="0"/>
              </a:rPr>
              <a:t>identical copies</a:t>
            </a:r>
            <a:r>
              <a:rPr lang="en-US" sz="3700" dirty="0" smtClean="0">
                <a:cs typeface="Tahoma" charset="0"/>
              </a:rPr>
              <a:t> of itself</a:t>
            </a:r>
          </a:p>
          <a:p>
            <a:pPr lvl="1" eaLnBrk="1" hangingPunct="1">
              <a:lnSpc>
                <a:spcPct val="90000"/>
              </a:lnSpc>
            </a:pPr>
            <a:endParaRPr lang="en-US" sz="3300" dirty="0" smtClean="0">
              <a:cs typeface="Tahoma" charset="0"/>
            </a:endParaRPr>
          </a:p>
          <a:p>
            <a:pPr lvl="1" eaLnBrk="1" hangingPunct="1">
              <a:lnSpc>
                <a:spcPct val="90000"/>
              </a:lnSpc>
            </a:pPr>
            <a:r>
              <a:rPr lang="en-US" sz="3300" dirty="0" smtClean="0">
                <a:cs typeface="Tahoma" charset="0"/>
              </a:rPr>
              <a:t>Inherent in DNA</a:t>
            </a:r>
            <a:r>
              <a:rPr lang="ja-JP" altLang="en-US" sz="3300" dirty="0" smtClean="0">
                <a:ea typeface="ＭＳ Ｐゴシック" charset="-128"/>
              </a:rPr>
              <a:t>’</a:t>
            </a:r>
            <a:r>
              <a:rPr lang="en-US" altLang="ja-JP" sz="3300" dirty="0" smtClean="0">
                <a:ea typeface="ＭＳ Ｐゴシック" charset="-128"/>
              </a:rPr>
              <a:t>s structure is a mechanism for </a:t>
            </a:r>
            <a:r>
              <a:rPr lang="en-US" altLang="ja-JP" sz="3300" dirty="0" smtClean="0">
                <a:solidFill>
                  <a:srgbClr val="FFC000"/>
                </a:solidFill>
                <a:ea typeface="ＭＳ Ｐゴシック" charset="-128"/>
              </a:rPr>
              <a:t>reproducing</a:t>
            </a:r>
            <a:r>
              <a:rPr lang="en-US" altLang="ja-JP" sz="3300" dirty="0" smtClean="0">
                <a:ea typeface="ＭＳ Ｐゴシック" charset="-128"/>
              </a:rPr>
              <a:t> itself.  Before a cell can divide, all of the DNA must be </a:t>
            </a:r>
            <a:r>
              <a:rPr lang="en-US" altLang="ja-JP" sz="3300" b="1" u="sng" dirty="0" smtClean="0">
                <a:solidFill>
                  <a:srgbClr val="FFC000"/>
                </a:solidFill>
                <a:ea typeface="ＭＳ Ｐゴシック" charset="-128"/>
              </a:rPr>
              <a:t>duplicated</a:t>
            </a:r>
            <a:r>
              <a:rPr lang="en-US" altLang="ja-JP" sz="3300" dirty="0" smtClean="0">
                <a:ea typeface="ＭＳ Ｐゴシック" charset="-128"/>
              </a:rPr>
              <a:t>.</a:t>
            </a:r>
          </a:p>
          <a:p>
            <a:pPr lvl="1" eaLnBrk="1" hangingPunct="1">
              <a:lnSpc>
                <a:spcPct val="90000"/>
              </a:lnSpc>
            </a:pPr>
            <a:endParaRPr lang="en-CA" sz="3300" dirty="0" smtClean="0">
              <a:cs typeface="Tahoma" charset="0"/>
            </a:endParaRPr>
          </a:p>
          <a:p>
            <a:pPr lvl="1" eaLnBrk="1" hangingPunct="1">
              <a:lnSpc>
                <a:spcPct val="90000"/>
              </a:lnSpc>
            </a:pPr>
            <a:r>
              <a:rPr lang="en-US" sz="3300" dirty="0" smtClean="0">
                <a:cs typeface="Tahoma" charset="0"/>
              </a:rPr>
              <a:t>This duplication process is called </a:t>
            </a:r>
            <a:r>
              <a:rPr lang="en-US" sz="3300" b="1" u="sng" dirty="0" smtClean="0">
                <a:solidFill>
                  <a:srgbClr val="FFC000"/>
                </a:solidFill>
                <a:cs typeface="Tahoma" charset="0"/>
              </a:rPr>
              <a:t>REPLICATION</a:t>
            </a:r>
            <a:r>
              <a:rPr lang="en-US" sz="2400" dirty="0" smtClean="0">
                <a:cs typeface="Tahoma" charset="0"/>
              </a:rPr>
              <a:t>.  </a:t>
            </a:r>
            <a:endParaRPr lang="en-CA" sz="2400" dirty="0" smtClean="0">
              <a:cs typeface="Tahoma" charset="0"/>
            </a:endParaRPr>
          </a:p>
          <a:p>
            <a:pPr marL="0" indent="0" eaLnBrk="1" hangingPunct="1">
              <a:lnSpc>
                <a:spcPct val="90000"/>
              </a:lnSpc>
              <a:buFontTx/>
              <a:buChar char="-"/>
            </a:pPr>
            <a:endParaRPr lang="en-CA" sz="2000" dirty="0" smtClean="0">
              <a:ea typeface="ＭＳ Ｐゴシック" charset="-128"/>
            </a:endParaRPr>
          </a:p>
        </p:txBody>
      </p:sp>
      <p:sp>
        <p:nvSpPr>
          <p:cNvPr id="15362" name="Title 2"/>
          <p:cNvSpPr>
            <a:spLocks noGrp="1"/>
          </p:cNvSpPr>
          <p:nvPr>
            <p:ph type="title"/>
          </p:nvPr>
        </p:nvSpPr>
        <p:spPr/>
        <p:txBody>
          <a:bodyPr/>
          <a:lstStyle/>
          <a:p>
            <a:pPr eaLnBrk="1" hangingPunct="1"/>
            <a:r>
              <a:rPr lang="en-CA" dirty="0" smtClean="0">
                <a:ea typeface="ＭＳ Ｐゴシック" charset="-128"/>
              </a:rPr>
              <a:t>DNA Replication </a:t>
            </a:r>
            <a:r>
              <a:rPr lang="en-CA" dirty="0" smtClean="0">
                <a:ea typeface="ＭＳ Ｐゴシック" charset="-128"/>
                <a:hlinkClick r:id="rId3"/>
              </a:rPr>
              <a:t>ANIMATION</a:t>
            </a:r>
            <a:endParaRPr lang="en-CA" dirty="0" smtClean="0">
              <a:ea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recombinant DNA diagram"/>
          <p:cNvPicPr>
            <a:picLocks noChangeAspect="1" noChangeArrowheads="1"/>
          </p:cNvPicPr>
          <p:nvPr/>
        </p:nvPicPr>
        <p:blipFill>
          <a:blip r:embed="rId2"/>
          <a:srcRect/>
          <a:stretch>
            <a:fillRect/>
          </a:stretch>
        </p:blipFill>
        <p:spPr bwMode="auto">
          <a:xfrm>
            <a:off x="971550" y="12526"/>
            <a:ext cx="5400675" cy="6800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250825" y="260350"/>
            <a:ext cx="7669213" cy="646113"/>
          </a:xfrm>
          <a:prstGeom prst="rect">
            <a:avLst/>
          </a:prstGeom>
          <a:noFill/>
          <a:ln w="9525">
            <a:noFill/>
            <a:miter lim="800000"/>
            <a:headEnd/>
            <a:tailEnd/>
          </a:ln>
        </p:spPr>
        <p:txBody>
          <a:bodyPr>
            <a:spAutoFit/>
          </a:bodyPr>
          <a:lstStyle/>
          <a:p>
            <a:r>
              <a:rPr lang="en-US" sz="3600" b="1"/>
              <a:t>B.  Polymerase Chain Reaction (PCR)</a:t>
            </a:r>
            <a:endParaRPr lang="en-CA" sz="3600"/>
          </a:p>
        </p:txBody>
      </p:sp>
      <p:sp>
        <p:nvSpPr>
          <p:cNvPr id="3" name="Rectangle 2"/>
          <p:cNvSpPr/>
          <p:nvPr/>
        </p:nvSpPr>
        <p:spPr>
          <a:xfrm>
            <a:off x="250825" y="1196975"/>
            <a:ext cx="8642350" cy="5016500"/>
          </a:xfrm>
          <a:prstGeom prst="rect">
            <a:avLst/>
          </a:prstGeom>
        </p:spPr>
        <p:txBody>
          <a:bodyPr>
            <a:spAutoFit/>
          </a:bodyPr>
          <a:lstStyle/>
          <a:p>
            <a:pPr marL="742950" indent="-742950" fontAlgn="auto">
              <a:spcBef>
                <a:spcPts val="0"/>
              </a:spcBef>
              <a:spcAft>
                <a:spcPts val="0"/>
              </a:spcAft>
              <a:buFontTx/>
              <a:buAutoNum type="arabicPeriod"/>
              <a:defRPr/>
            </a:pPr>
            <a:r>
              <a:rPr lang="en-CA" sz="4000" dirty="0">
                <a:latin typeface="+mn-lt"/>
                <a:ea typeface="+mn-ea"/>
              </a:rPr>
              <a:t>PCR can also make </a:t>
            </a:r>
            <a:r>
              <a:rPr lang="en-CA" sz="4000" dirty="0">
                <a:solidFill>
                  <a:srgbClr val="FFC000"/>
                </a:solidFill>
                <a:latin typeface="+mn-lt"/>
                <a:ea typeface="+mn-ea"/>
              </a:rPr>
              <a:t>large</a:t>
            </a:r>
            <a:r>
              <a:rPr lang="en-CA" sz="4000" dirty="0">
                <a:latin typeface="+mn-lt"/>
                <a:ea typeface="+mn-ea"/>
              </a:rPr>
              <a:t> amounts of a desired </a:t>
            </a:r>
            <a:r>
              <a:rPr lang="en-CA" sz="4000" dirty="0">
                <a:solidFill>
                  <a:srgbClr val="FFC000"/>
                </a:solidFill>
                <a:latin typeface="+mn-lt"/>
                <a:ea typeface="+mn-ea"/>
              </a:rPr>
              <a:t>gene</a:t>
            </a:r>
            <a:r>
              <a:rPr lang="en-CA" sz="4000" dirty="0">
                <a:latin typeface="+mn-lt"/>
                <a:ea typeface="+mn-ea"/>
              </a:rPr>
              <a:t> or piece of </a:t>
            </a:r>
            <a:r>
              <a:rPr lang="en-CA" sz="4000" dirty="0">
                <a:solidFill>
                  <a:srgbClr val="FFC000"/>
                </a:solidFill>
                <a:latin typeface="+mn-lt"/>
                <a:ea typeface="+mn-ea"/>
              </a:rPr>
              <a:t>DNA</a:t>
            </a:r>
            <a:r>
              <a:rPr lang="en-CA" sz="4000" dirty="0">
                <a:latin typeface="+mn-lt"/>
                <a:ea typeface="+mn-ea"/>
              </a:rPr>
              <a:t>.  </a:t>
            </a:r>
          </a:p>
          <a:p>
            <a:pPr fontAlgn="auto">
              <a:spcBef>
                <a:spcPts val="0"/>
              </a:spcBef>
              <a:spcAft>
                <a:spcPts val="0"/>
              </a:spcAft>
              <a:defRPr/>
            </a:pPr>
            <a:endParaRPr lang="en-CA" sz="4000" dirty="0">
              <a:latin typeface="+mn-lt"/>
              <a:ea typeface="+mn-ea"/>
            </a:endParaRPr>
          </a:p>
          <a:p>
            <a:pPr fontAlgn="auto">
              <a:spcBef>
                <a:spcPts val="0"/>
              </a:spcBef>
              <a:spcAft>
                <a:spcPts val="0"/>
              </a:spcAft>
              <a:defRPr/>
            </a:pPr>
            <a:r>
              <a:rPr lang="en-CA" sz="4000" dirty="0">
                <a:latin typeface="+mn-lt"/>
                <a:ea typeface="+mn-ea"/>
              </a:rPr>
              <a:t>2.   PCR can be done </a:t>
            </a:r>
            <a:r>
              <a:rPr lang="en-CA" sz="4000" dirty="0">
                <a:solidFill>
                  <a:srgbClr val="FFC000"/>
                </a:solidFill>
                <a:latin typeface="+mn-lt"/>
                <a:ea typeface="+mn-ea"/>
              </a:rPr>
              <a:t>without</a:t>
            </a:r>
            <a:r>
              <a:rPr lang="en-CA" sz="4000" dirty="0">
                <a:latin typeface="+mn-lt"/>
                <a:ea typeface="+mn-ea"/>
              </a:rPr>
              <a:t> bacteria, inside test tubes, and can </a:t>
            </a:r>
            <a:r>
              <a:rPr lang="en-CA" sz="4000" dirty="0">
                <a:solidFill>
                  <a:srgbClr val="FFC000"/>
                </a:solidFill>
                <a:latin typeface="+mn-lt"/>
                <a:ea typeface="+mn-ea"/>
              </a:rPr>
              <a:t>amplify</a:t>
            </a:r>
            <a:r>
              <a:rPr lang="en-CA" sz="4000" dirty="0">
                <a:latin typeface="+mn-lt"/>
                <a:ea typeface="+mn-ea"/>
              </a:rPr>
              <a:t> billions of times samples with very little DNA (e.g. a single hair from a crime scene, or inside some fossils).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719138" y="260350"/>
            <a:ext cx="7308850" cy="6494463"/>
          </a:xfrm>
          <a:prstGeom prst="rect">
            <a:avLst/>
          </a:prstGeom>
          <a:noFill/>
          <a:ln w="9525">
            <a:noFill/>
            <a:miter lim="800000"/>
            <a:headEnd/>
            <a:tailEnd/>
          </a:ln>
        </p:spPr>
        <p:txBody>
          <a:bodyPr>
            <a:spAutoFit/>
          </a:bodyPr>
          <a:lstStyle/>
          <a:p>
            <a:r>
              <a:rPr lang="en-US" sz="3200" b="1" dirty="0"/>
              <a:t>3.  PCR makes huge amounts of any gene, quickly by:</a:t>
            </a:r>
            <a:endParaRPr lang="en-CA" sz="3200" dirty="0"/>
          </a:p>
          <a:p>
            <a:pPr lvl="1"/>
            <a:r>
              <a:rPr lang="en-US" sz="3200" b="1" dirty="0"/>
              <a:t>a.	</a:t>
            </a:r>
            <a:r>
              <a:rPr lang="en-US" sz="3200" b="1" dirty="0">
                <a:solidFill>
                  <a:srgbClr val="FFC000"/>
                </a:solidFill>
              </a:rPr>
              <a:t>Heat</a:t>
            </a:r>
            <a:r>
              <a:rPr lang="en-US" sz="3200" b="1" dirty="0"/>
              <a:t> the DNA to about </a:t>
            </a:r>
            <a:r>
              <a:rPr lang="en-US" sz="3200" b="1" dirty="0">
                <a:solidFill>
                  <a:srgbClr val="FFC000"/>
                </a:solidFill>
              </a:rPr>
              <a:t>93</a:t>
            </a:r>
            <a:r>
              <a:rPr lang="en-US" sz="3200" b="1" dirty="0"/>
              <a:t>ºC, which unwinds the DNA and separates the two strands.</a:t>
            </a:r>
            <a:endParaRPr lang="en-CA" sz="3200" dirty="0"/>
          </a:p>
          <a:p>
            <a:pPr lvl="1"/>
            <a:r>
              <a:rPr lang="en-US" sz="3200" b="1" dirty="0"/>
              <a:t>b.	Add some </a:t>
            </a:r>
            <a:r>
              <a:rPr lang="en-US" sz="3200" b="1" dirty="0">
                <a:solidFill>
                  <a:srgbClr val="FFC000"/>
                </a:solidFill>
              </a:rPr>
              <a:t>replication</a:t>
            </a:r>
            <a:r>
              <a:rPr lang="en-US" sz="3200" b="1" dirty="0"/>
              <a:t> primers, and allow to </a:t>
            </a:r>
            <a:r>
              <a:rPr lang="en-US" sz="3200" b="1" dirty="0">
                <a:solidFill>
                  <a:srgbClr val="FFC000"/>
                </a:solidFill>
              </a:rPr>
              <a:t>cool</a:t>
            </a:r>
            <a:endParaRPr lang="en-CA" sz="3200" dirty="0">
              <a:solidFill>
                <a:srgbClr val="FFC000"/>
              </a:solidFill>
            </a:endParaRPr>
          </a:p>
          <a:p>
            <a:pPr lvl="1"/>
            <a:r>
              <a:rPr lang="en-US" sz="3200" b="1" dirty="0"/>
              <a:t>c.	Add heat resistant </a:t>
            </a:r>
            <a:r>
              <a:rPr lang="en-US" sz="3200" b="1" dirty="0">
                <a:solidFill>
                  <a:srgbClr val="FFC000"/>
                </a:solidFill>
              </a:rPr>
              <a:t>DNA polymerase</a:t>
            </a:r>
            <a:r>
              <a:rPr lang="en-US" sz="3200" b="1" dirty="0"/>
              <a:t> (</a:t>
            </a:r>
            <a:r>
              <a:rPr lang="en-US" sz="3200" b="1" dirty="0" err="1"/>
              <a:t>Taq</a:t>
            </a:r>
            <a:r>
              <a:rPr lang="en-US" sz="3200" b="1" dirty="0"/>
              <a:t> polymerase) (the replication enzyme) and free nucleotides.  The DNA will </a:t>
            </a:r>
            <a:r>
              <a:rPr lang="en-US" sz="3200" b="1" dirty="0">
                <a:solidFill>
                  <a:srgbClr val="FFC000"/>
                </a:solidFill>
              </a:rPr>
              <a:t>copy</a:t>
            </a:r>
            <a:r>
              <a:rPr lang="en-US" sz="3200" b="1" dirty="0"/>
              <a:t> itself.</a:t>
            </a:r>
            <a:endParaRPr lang="en-CA" sz="3200" dirty="0"/>
          </a:p>
          <a:p>
            <a:pPr lvl="1"/>
            <a:r>
              <a:rPr lang="en-US" sz="3200" b="1" dirty="0"/>
              <a:t>d.	</a:t>
            </a:r>
            <a:r>
              <a:rPr lang="en-US" sz="3200" b="1" dirty="0">
                <a:solidFill>
                  <a:srgbClr val="FFC000"/>
                </a:solidFill>
              </a:rPr>
              <a:t>Heat</a:t>
            </a:r>
            <a:r>
              <a:rPr lang="en-US" sz="3200" b="1" dirty="0"/>
              <a:t> and </a:t>
            </a:r>
            <a:r>
              <a:rPr lang="en-US" sz="3200" b="1" dirty="0">
                <a:solidFill>
                  <a:srgbClr val="FFC000"/>
                </a:solidFill>
              </a:rPr>
              <a:t>repeat</a:t>
            </a:r>
            <a:r>
              <a:rPr lang="en-US" sz="3200" b="1" dirty="0"/>
              <a:t>.  The DNA will go on doubling itself each </a:t>
            </a:r>
            <a:r>
              <a:rPr lang="ja-JP" altLang="en-US" sz="3200" b="1" dirty="0"/>
              <a:t>“</a:t>
            </a:r>
            <a:r>
              <a:rPr lang="en-US" altLang="ja-JP" sz="3200" b="1" dirty="0">
                <a:solidFill>
                  <a:srgbClr val="FFC000"/>
                </a:solidFill>
              </a:rPr>
              <a:t>generation</a:t>
            </a:r>
            <a:r>
              <a:rPr lang="ja-JP" altLang="en-US" sz="3200" b="1" dirty="0"/>
              <a:t>”</a:t>
            </a:r>
            <a:r>
              <a:rPr lang="en-US" altLang="ja-JP" sz="3200" b="1" dirty="0"/>
              <a:t>.</a:t>
            </a:r>
            <a:endParaRPr lang="en-CA" sz="32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PCR"/>
          <p:cNvPicPr>
            <a:picLocks noChangeAspect="1" noChangeArrowheads="1"/>
          </p:cNvPicPr>
          <p:nvPr/>
        </p:nvPicPr>
        <p:blipFill>
          <a:blip r:embed="rId3"/>
          <a:srcRect/>
          <a:stretch>
            <a:fillRect/>
          </a:stretch>
        </p:blipFill>
        <p:spPr bwMode="auto">
          <a:xfrm>
            <a:off x="611560" y="260648"/>
            <a:ext cx="4325937" cy="6248400"/>
          </a:xfrm>
          <a:prstGeom prst="rect">
            <a:avLst/>
          </a:prstGeom>
          <a:noFill/>
          <a:ln w="9525">
            <a:noFill/>
            <a:miter lim="800000"/>
            <a:headEnd/>
            <a:tailEnd/>
          </a:ln>
        </p:spPr>
      </p:pic>
      <p:sp>
        <p:nvSpPr>
          <p:cNvPr id="2" name="TextBox 1"/>
          <p:cNvSpPr txBox="1"/>
          <p:nvPr/>
        </p:nvSpPr>
        <p:spPr>
          <a:xfrm>
            <a:off x="5652120" y="3068960"/>
            <a:ext cx="1386843" cy="369332"/>
          </a:xfrm>
          <a:prstGeom prst="rect">
            <a:avLst/>
          </a:prstGeom>
          <a:noFill/>
        </p:spPr>
        <p:txBody>
          <a:bodyPr wrap="none" rtlCol="0">
            <a:spAutoFit/>
          </a:bodyPr>
          <a:lstStyle/>
          <a:p>
            <a:r>
              <a:rPr lang="en-US" dirty="0" smtClean="0">
                <a:hlinkClick r:id="rId4"/>
              </a:rPr>
              <a:t>ANIMATION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539750" y="549275"/>
            <a:ext cx="7993063" cy="5693867"/>
          </a:xfrm>
          <a:prstGeom prst="rect">
            <a:avLst/>
          </a:prstGeom>
          <a:noFill/>
          <a:ln w="9525">
            <a:noFill/>
            <a:miter lim="800000"/>
            <a:headEnd/>
            <a:tailEnd/>
          </a:ln>
        </p:spPr>
        <p:txBody>
          <a:bodyPr>
            <a:spAutoFit/>
          </a:bodyPr>
          <a:lstStyle/>
          <a:p>
            <a:r>
              <a:rPr lang="en-US" sz="2800" b="1" dirty="0"/>
              <a:t>4.   After PCR has been performed, a variety of thing can be done:</a:t>
            </a:r>
            <a:endParaRPr lang="en-CA" sz="2800" dirty="0"/>
          </a:p>
          <a:p>
            <a:pPr marL="971550" lvl="1" indent="-514350">
              <a:buFontTx/>
              <a:buAutoNum type="alphaLcPeriod"/>
            </a:pPr>
            <a:r>
              <a:rPr lang="en-US" sz="2800" b="1" dirty="0"/>
              <a:t>Sequence of bases on DNA can be determined (e.g. using the </a:t>
            </a:r>
            <a:r>
              <a:rPr lang="ja-JP" altLang="en-US" sz="2800" b="1" dirty="0"/>
              <a:t>“</a:t>
            </a:r>
            <a:r>
              <a:rPr lang="en-US" altLang="ja-JP" sz="2800" b="1" dirty="0">
                <a:solidFill>
                  <a:srgbClr val="FFC000"/>
                </a:solidFill>
              </a:rPr>
              <a:t>Sanger Method</a:t>
            </a:r>
            <a:r>
              <a:rPr lang="ja-JP" altLang="en-US" sz="2800" b="1" dirty="0"/>
              <a:t>”</a:t>
            </a:r>
            <a:r>
              <a:rPr lang="en-US" altLang="ja-JP" sz="2800" b="1" dirty="0"/>
              <a:t>) and is useful for:</a:t>
            </a:r>
          </a:p>
          <a:p>
            <a:pPr lvl="3"/>
            <a:r>
              <a:rPr lang="en-US" sz="2800" b="1" dirty="0" err="1" smtClean="0"/>
              <a:t>i</a:t>
            </a:r>
            <a:r>
              <a:rPr lang="en-US" sz="2800" b="1" dirty="0" smtClean="0"/>
              <a:t>.  </a:t>
            </a:r>
            <a:r>
              <a:rPr lang="en-US" sz="2800" b="1" dirty="0"/>
              <a:t>Study </a:t>
            </a:r>
            <a:r>
              <a:rPr lang="en-US" sz="2800" b="1" dirty="0">
                <a:solidFill>
                  <a:srgbClr val="FFC000"/>
                </a:solidFill>
              </a:rPr>
              <a:t>evolutionary</a:t>
            </a:r>
            <a:r>
              <a:rPr lang="en-US" sz="2800" b="1" dirty="0"/>
              <a:t> relationships between organisms (e.g. humans and chimpanzees), and trace the </a:t>
            </a:r>
            <a:r>
              <a:rPr lang="en-US" sz="2800" b="1" dirty="0">
                <a:solidFill>
                  <a:srgbClr val="FFC000"/>
                </a:solidFill>
              </a:rPr>
              <a:t>origin</a:t>
            </a:r>
            <a:r>
              <a:rPr lang="en-US" sz="2800" b="1" dirty="0"/>
              <a:t> of human races.</a:t>
            </a:r>
            <a:endParaRPr lang="en-CA" sz="2800" dirty="0"/>
          </a:p>
          <a:p>
            <a:pPr lvl="3"/>
            <a:r>
              <a:rPr lang="en-US" sz="2800" b="1" dirty="0"/>
              <a:t>ii.  </a:t>
            </a:r>
            <a:r>
              <a:rPr lang="en-US" sz="2800" b="1" dirty="0">
                <a:solidFill>
                  <a:srgbClr val="FFC000"/>
                </a:solidFill>
              </a:rPr>
              <a:t>Map</a:t>
            </a:r>
            <a:r>
              <a:rPr lang="en-US" sz="2800" b="1" dirty="0"/>
              <a:t> every single nucleotide on all human chromosomes (</a:t>
            </a:r>
            <a:r>
              <a:rPr lang="ja-JP" altLang="en-US" sz="2800" b="1" dirty="0"/>
              <a:t>“</a:t>
            </a:r>
            <a:r>
              <a:rPr lang="en-US" altLang="ja-JP" sz="2800" b="1" dirty="0"/>
              <a:t>the </a:t>
            </a:r>
            <a:r>
              <a:rPr lang="en-US" altLang="ja-JP" sz="2800" b="1" dirty="0">
                <a:solidFill>
                  <a:srgbClr val="FFC000"/>
                </a:solidFill>
              </a:rPr>
              <a:t>Human Genome Project</a:t>
            </a:r>
            <a:r>
              <a:rPr lang="ja-JP" altLang="en-US" sz="2800" b="1" dirty="0"/>
              <a:t>”</a:t>
            </a:r>
            <a:r>
              <a:rPr lang="en-US" altLang="ja-JP" sz="2800" b="1" dirty="0"/>
              <a:t>)</a:t>
            </a:r>
            <a:endParaRPr lang="en-CA" altLang="ja-JP" sz="2800" dirty="0"/>
          </a:p>
          <a:p>
            <a:pPr marL="1428750" lvl="2" indent="-514350">
              <a:buFontTx/>
              <a:buAutoNum type="alphaLcPeriod"/>
            </a:pPr>
            <a:endParaRPr lang="en-CA" sz="28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468313" y="620713"/>
            <a:ext cx="8351837" cy="5632450"/>
          </a:xfrm>
          <a:prstGeom prst="rect">
            <a:avLst/>
          </a:prstGeom>
          <a:noFill/>
          <a:ln w="9525">
            <a:noFill/>
            <a:miter lim="800000"/>
            <a:headEnd/>
            <a:tailEnd/>
          </a:ln>
        </p:spPr>
        <p:txBody>
          <a:bodyPr>
            <a:spAutoFit/>
          </a:bodyPr>
          <a:lstStyle/>
          <a:p>
            <a:r>
              <a:rPr lang="en-CA" sz="3600" dirty="0"/>
              <a:t>b.	DNA can be analyzed using a </a:t>
            </a:r>
            <a:r>
              <a:rPr lang="en-CA" sz="3600" dirty="0">
                <a:solidFill>
                  <a:srgbClr val="FFC000"/>
                </a:solidFill>
              </a:rPr>
              <a:t>DNA </a:t>
            </a:r>
            <a:r>
              <a:rPr lang="en-CA" sz="3600" dirty="0" smtClean="0">
                <a:solidFill>
                  <a:srgbClr val="FFC000"/>
                </a:solidFill>
              </a:rPr>
              <a:t>probe </a:t>
            </a:r>
            <a:r>
              <a:rPr lang="en-CA" sz="3600" dirty="0" smtClean="0">
                <a:hlinkClick r:id="rId2"/>
              </a:rPr>
              <a:t>ANIMATION</a:t>
            </a:r>
            <a:endParaRPr lang="en-CA" sz="3600" dirty="0"/>
          </a:p>
          <a:p>
            <a:pPr lvl="1"/>
            <a:r>
              <a:rPr lang="en-CA" sz="3600" dirty="0" err="1"/>
              <a:t>i</a:t>
            </a:r>
            <a:r>
              <a:rPr lang="en-CA" sz="3600" dirty="0"/>
              <a:t>.	DNA probe is a specially synthesized </a:t>
            </a:r>
            <a:r>
              <a:rPr lang="en-CA" sz="3600" dirty="0">
                <a:solidFill>
                  <a:srgbClr val="FFC000"/>
                </a:solidFill>
              </a:rPr>
              <a:t>single </a:t>
            </a:r>
            <a:r>
              <a:rPr lang="en-CA" sz="3600" dirty="0"/>
              <a:t>strand of </a:t>
            </a:r>
            <a:r>
              <a:rPr lang="en-CA" sz="3600" dirty="0">
                <a:solidFill>
                  <a:srgbClr val="FFC000"/>
                </a:solidFill>
              </a:rPr>
              <a:t>radioactive</a:t>
            </a:r>
            <a:r>
              <a:rPr lang="en-CA" sz="3600" dirty="0"/>
              <a:t> DNA nucleotides that will bind to a </a:t>
            </a:r>
            <a:r>
              <a:rPr lang="en-CA" sz="3600" dirty="0">
                <a:solidFill>
                  <a:srgbClr val="FFC000"/>
                </a:solidFill>
              </a:rPr>
              <a:t>complementary </a:t>
            </a:r>
            <a:r>
              <a:rPr lang="en-CA" sz="3600" dirty="0"/>
              <a:t>DNA strand on the DNA being tested.  </a:t>
            </a:r>
          </a:p>
          <a:p>
            <a:pPr lvl="1"/>
            <a:r>
              <a:rPr lang="en-CA" sz="3600" dirty="0"/>
              <a:t>ii.	This can be used to detect </a:t>
            </a:r>
            <a:r>
              <a:rPr lang="en-CA" sz="3600" dirty="0">
                <a:solidFill>
                  <a:srgbClr val="FFC000"/>
                </a:solidFill>
              </a:rPr>
              <a:t>viral </a:t>
            </a:r>
            <a:r>
              <a:rPr lang="en-CA" sz="3600" dirty="0"/>
              <a:t>infections, diagnose </a:t>
            </a:r>
            <a:r>
              <a:rPr lang="en-CA" sz="3600" dirty="0">
                <a:solidFill>
                  <a:srgbClr val="FFC000"/>
                </a:solidFill>
              </a:rPr>
              <a:t>genetic</a:t>
            </a:r>
            <a:r>
              <a:rPr lang="en-CA" sz="3600" dirty="0"/>
              <a:t> disorders, and diagnose some </a:t>
            </a:r>
            <a:r>
              <a:rPr lang="en-CA" sz="3600" dirty="0">
                <a:solidFill>
                  <a:srgbClr val="FFC000"/>
                </a:solidFill>
              </a:rPr>
              <a:t>cancers</a:t>
            </a:r>
            <a:r>
              <a:rPr lang="en-CA" dirty="0"/>
              <a:t>.</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0825" y="404813"/>
            <a:ext cx="8642350" cy="6740307"/>
          </a:xfrm>
          <a:prstGeom prst="rect">
            <a:avLst/>
          </a:prstGeom>
          <a:noFill/>
          <a:ln w="9525">
            <a:noFill/>
            <a:miter lim="800000"/>
            <a:headEnd/>
            <a:tailEnd/>
          </a:ln>
        </p:spPr>
        <p:txBody>
          <a:bodyPr>
            <a:spAutoFit/>
          </a:bodyPr>
          <a:lstStyle/>
          <a:p>
            <a:r>
              <a:rPr lang="en-US" sz="3200" b="1" dirty="0"/>
              <a:t>c.  Comparing DNA from two different organisms by using </a:t>
            </a:r>
            <a:r>
              <a:rPr lang="en-US" sz="3200" b="1" dirty="0">
                <a:solidFill>
                  <a:srgbClr val="FFC000"/>
                </a:solidFill>
              </a:rPr>
              <a:t>RFLP</a:t>
            </a:r>
            <a:r>
              <a:rPr lang="en-US" sz="3200" b="1" dirty="0"/>
              <a:t> analysis.  (</a:t>
            </a:r>
            <a:r>
              <a:rPr lang="en-US" sz="3200" b="1" dirty="0">
                <a:solidFill>
                  <a:srgbClr val="FFC000"/>
                </a:solidFill>
              </a:rPr>
              <a:t>Restriction Fragment Length Polymorphisms</a:t>
            </a:r>
            <a:r>
              <a:rPr lang="en-US" sz="3200" b="1" dirty="0"/>
              <a:t>)</a:t>
            </a:r>
            <a:endParaRPr lang="en-CA" sz="3200" dirty="0"/>
          </a:p>
          <a:p>
            <a:pPr marL="1028700" lvl="1" indent="-571500">
              <a:buFontTx/>
              <a:buAutoNum type="romanLcPeriod"/>
            </a:pPr>
            <a:r>
              <a:rPr lang="en-US" sz="2800" b="1" dirty="0"/>
              <a:t>This can provide a </a:t>
            </a:r>
            <a:r>
              <a:rPr lang="ja-JP" altLang="en-US" sz="2800" b="1" dirty="0"/>
              <a:t>“</a:t>
            </a:r>
            <a:r>
              <a:rPr lang="en-US" altLang="ja-JP" sz="2800" b="1" dirty="0">
                <a:solidFill>
                  <a:srgbClr val="FFC000"/>
                </a:solidFill>
              </a:rPr>
              <a:t>DNA fingerprint</a:t>
            </a:r>
            <a:r>
              <a:rPr lang="ja-JP" altLang="en-US" sz="2800" b="1" dirty="0"/>
              <a:t>”</a:t>
            </a:r>
            <a:r>
              <a:rPr lang="en-US" altLang="ja-JP" sz="2800" b="1" dirty="0"/>
              <a:t> that is unique to each individual (except identical twins).  </a:t>
            </a:r>
            <a:endParaRPr lang="en-US" altLang="ja-JP" sz="2800" b="1" dirty="0" smtClean="0"/>
          </a:p>
          <a:p>
            <a:pPr lvl="1"/>
            <a:endParaRPr lang="en-US" altLang="ja-JP" sz="2800" b="1" dirty="0"/>
          </a:p>
          <a:p>
            <a:pPr marL="1028700" lvl="1" indent="-571500">
              <a:buFontTx/>
              <a:buAutoNum type="romanLcPeriod" startAt="2"/>
            </a:pPr>
            <a:r>
              <a:rPr lang="en-US" sz="2800" b="1" dirty="0"/>
              <a:t>RFLP analysis uses specific </a:t>
            </a:r>
            <a:r>
              <a:rPr lang="en-US" sz="2800" b="1" dirty="0">
                <a:solidFill>
                  <a:srgbClr val="FFC000"/>
                </a:solidFill>
              </a:rPr>
              <a:t>restriction</a:t>
            </a:r>
            <a:r>
              <a:rPr lang="en-US" sz="2800" b="1" dirty="0"/>
              <a:t> enzymes that cut DNA at specific sequences.</a:t>
            </a:r>
          </a:p>
          <a:p>
            <a:pPr marL="1028700" lvl="1" indent="-571500"/>
            <a:endParaRPr lang="en-CA" sz="1600" dirty="0"/>
          </a:p>
          <a:p>
            <a:pPr marL="1028700" lvl="1" indent="-571500">
              <a:buFontTx/>
              <a:buAutoNum type="romanLcPeriod" startAt="3"/>
            </a:pPr>
            <a:r>
              <a:rPr lang="en-US" sz="2800" b="1" dirty="0"/>
              <a:t>This produces fragments that, when separated using </a:t>
            </a:r>
            <a:r>
              <a:rPr lang="en-US" sz="2800" b="1" dirty="0">
                <a:solidFill>
                  <a:srgbClr val="FFC000"/>
                </a:solidFill>
              </a:rPr>
              <a:t>gel electrophoresis</a:t>
            </a:r>
            <a:r>
              <a:rPr lang="en-US" sz="2800" b="1" dirty="0"/>
              <a:t>, produce patterns of bands that can be compared to another person</a:t>
            </a:r>
            <a:r>
              <a:rPr lang="ja-JP" altLang="en-US" sz="2800" b="1" dirty="0"/>
              <a:t>’</a:t>
            </a:r>
            <a:r>
              <a:rPr lang="en-US" altLang="ja-JP" sz="2800" b="1" dirty="0"/>
              <a:t>s pattern of </a:t>
            </a:r>
            <a:r>
              <a:rPr lang="en-US" altLang="ja-JP" sz="2800" b="1" dirty="0" smtClean="0"/>
              <a:t>bands </a:t>
            </a:r>
            <a:r>
              <a:rPr lang="en-US" altLang="ja-JP" sz="2800" b="1" dirty="0" smtClean="0">
                <a:hlinkClick r:id="rId2"/>
              </a:rPr>
              <a:t>ANIMATION</a:t>
            </a:r>
            <a:endParaRPr lang="en-US" altLang="ja-JP" sz="2800" b="1" dirty="0"/>
          </a:p>
          <a:p>
            <a:pPr marL="1028700" lvl="1" indent="-571500">
              <a:buFontTx/>
              <a:buAutoNum type="romanLcPeriod" startAt="3"/>
            </a:pPr>
            <a:endParaRPr lang="en-CA" sz="4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179512" y="474662"/>
            <a:ext cx="8352928" cy="3970318"/>
          </a:xfrm>
          <a:prstGeom prst="rect">
            <a:avLst/>
          </a:prstGeom>
          <a:noFill/>
          <a:ln w="9525">
            <a:noFill/>
            <a:miter lim="800000"/>
            <a:headEnd/>
            <a:tailEnd/>
          </a:ln>
        </p:spPr>
        <p:txBody>
          <a:bodyPr wrap="square">
            <a:spAutoFit/>
          </a:bodyPr>
          <a:lstStyle/>
          <a:p>
            <a:endParaRPr lang="en-CA" altLang="ja-JP" sz="2800" dirty="0"/>
          </a:p>
          <a:p>
            <a:pPr marL="571500" indent="-571500">
              <a:buAutoNum type="romanLcPeriod" startAt="4"/>
            </a:pPr>
            <a:r>
              <a:rPr lang="en-US" sz="2800" b="1" dirty="0" smtClean="0"/>
              <a:t>If </a:t>
            </a:r>
            <a:r>
              <a:rPr lang="en-US" sz="2800" b="1" dirty="0"/>
              <a:t>the band pattern is </a:t>
            </a:r>
            <a:r>
              <a:rPr lang="en-US" sz="2800" b="1" dirty="0">
                <a:solidFill>
                  <a:srgbClr val="FFC000"/>
                </a:solidFill>
              </a:rPr>
              <a:t>identical</a:t>
            </a:r>
            <a:r>
              <a:rPr lang="en-US" sz="2800" b="1" dirty="0"/>
              <a:t>, the DNA must </a:t>
            </a:r>
            <a:r>
              <a:rPr lang="en-US" sz="2800" b="1" dirty="0" smtClean="0"/>
              <a:t>	have </a:t>
            </a:r>
            <a:r>
              <a:rPr lang="en-US" sz="2800" b="1" dirty="0"/>
              <a:t>come from the same </a:t>
            </a:r>
            <a:r>
              <a:rPr lang="en-US" sz="2800" b="1" dirty="0" smtClean="0">
                <a:solidFill>
                  <a:srgbClr val="FFC000"/>
                </a:solidFill>
              </a:rPr>
              <a:t>person</a:t>
            </a:r>
            <a:r>
              <a:rPr lang="en-US" sz="2800" b="1" dirty="0" smtClean="0"/>
              <a:t>.</a:t>
            </a:r>
          </a:p>
          <a:p>
            <a:endParaRPr lang="en-CA" sz="2800" dirty="0"/>
          </a:p>
          <a:p>
            <a:pPr marL="571500" indent="-571500">
              <a:buAutoNum type="romanLcPeriod" startAt="4"/>
            </a:pPr>
            <a:r>
              <a:rPr lang="en-US" sz="2800" b="1" dirty="0" smtClean="0"/>
              <a:t>This </a:t>
            </a:r>
            <a:r>
              <a:rPr lang="en-US" sz="2800" b="1" dirty="0"/>
              <a:t>can be used to identify a </a:t>
            </a:r>
            <a:r>
              <a:rPr lang="en-US" sz="2800" b="1" dirty="0">
                <a:solidFill>
                  <a:srgbClr val="FFC000"/>
                </a:solidFill>
              </a:rPr>
              <a:t>criminal</a:t>
            </a:r>
            <a:r>
              <a:rPr lang="en-US" sz="2800" b="1" dirty="0"/>
              <a:t> from a blood or semen stain.  It can also determine who the </a:t>
            </a:r>
            <a:r>
              <a:rPr lang="en-US" sz="2800" b="1" dirty="0">
                <a:solidFill>
                  <a:srgbClr val="FFC000"/>
                </a:solidFill>
              </a:rPr>
              <a:t>father</a:t>
            </a:r>
            <a:r>
              <a:rPr lang="en-US" sz="2800" b="1" dirty="0"/>
              <a:t> of a child is, with a high degree of accuracy</a:t>
            </a:r>
            <a:r>
              <a:rPr lang="en-US" sz="2800" b="1" dirty="0" smtClean="0"/>
              <a:t>.</a:t>
            </a:r>
          </a:p>
          <a:p>
            <a:r>
              <a:rPr lang="en-US" sz="2800" b="1" dirty="0" smtClean="0">
                <a:hlinkClick r:id="rId2"/>
              </a:rPr>
              <a:t>ANIMATION</a:t>
            </a:r>
            <a:r>
              <a:rPr lang="en-US" sz="2800" b="1" dirty="0" smtClean="0"/>
              <a:t>	</a:t>
            </a:r>
            <a:endParaRPr lang="en-US" sz="2800" b="1"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3500"/>
            <a:ext cx="5184775"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8130" name="TextBox 1"/>
          <p:cNvSpPr txBox="1">
            <a:spLocks noChangeArrowheads="1"/>
          </p:cNvSpPr>
          <p:nvPr/>
        </p:nvSpPr>
        <p:spPr bwMode="auto">
          <a:xfrm>
            <a:off x="5508625" y="132974"/>
            <a:ext cx="3635375" cy="6370974"/>
          </a:xfrm>
          <a:prstGeom prst="rect">
            <a:avLst/>
          </a:prstGeom>
          <a:noFill/>
          <a:ln w="9525">
            <a:noFill/>
            <a:miter lim="800000"/>
            <a:headEnd/>
            <a:tailEnd/>
          </a:ln>
        </p:spPr>
        <p:txBody>
          <a:bodyPr>
            <a:spAutoFit/>
          </a:bodyPr>
          <a:lstStyle/>
          <a:p>
            <a:r>
              <a:rPr lang="en-CA" sz="2400" b="1" u="sng" dirty="0"/>
              <a:t>Paternity testing by RFLP </a:t>
            </a:r>
          </a:p>
          <a:p>
            <a:r>
              <a:rPr lang="en-CA" sz="2400" b="1" u="sng" dirty="0"/>
              <a:t>Analysis</a:t>
            </a:r>
            <a:endParaRPr lang="en-CA" sz="2400" i="1" dirty="0"/>
          </a:p>
          <a:p>
            <a:r>
              <a:rPr lang="en-CA" sz="2400" i="1" dirty="0"/>
              <a:t>Three paternity cases tested with DNA  from blood samples</a:t>
            </a:r>
            <a:r>
              <a:rPr lang="en-CA" sz="2400" i="1" dirty="0" smtClean="0"/>
              <a:t>.</a:t>
            </a:r>
            <a:endParaRPr lang="en-CA" sz="2400" i="1" dirty="0"/>
          </a:p>
          <a:p>
            <a:pPr>
              <a:buFontTx/>
              <a:buAutoNum type="arabicPeriod"/>
            </a:pPr>
            <a:r>
              <a:rPr lang="en-CA" sz="2400" i="1" dirty="0"/>
              <a:t>Mother</a:t>
            </a:r>
          </a:p>
          <a:p>
            <a:pPr>
              <a:buFontTx/>
              <a:buAutoNum type="arabicPeriod"/>
            </a:pPr>
            <a:r>
              <a:rPr lang="en-CA" sz="2400" i="1" dirty="0"/>
              <a:t>Child</a:t>
            </a:r>
          </a:p>
          <a:p>
            <a:pPr>
              <a:buFontTx/>
              <a:buAutoNum type="arabicPeriod"/>
            </a:pPr>
            <a:r>
              <a:rPr lang="en-CA" sz="2400" i="1" dirty="0"/>
              <a:t>Alleged father</a:t>
            </a:r>
          </a:p>
          <a:p>
            <a:pPr>
              <a:buFontTx/>
              <a:buAutoNum type="arabicPeriod"/>
            </a:pPr>
            <a:r>
              <a:rPr lang="en-CA" sz="2400" i="1" dirty="0"/>
              <a:t>Child + Alleged father</a:t>
            </a:r>
          </a:p>
          <a:p>
            <a:r>
              <a:rPr lang="en-CA" sz="2400" i="1" dirty="0"/>
              <a:t>M. DNA markers</a:t>
            </a:r>
          </a:p>
          <a:p>
            <a:endParaRPr lang="en-CA" sz="2400" i="1" dirty="0"/>
          </a:p>
          <a:p>
            <a:r>
              <a:rPr lang="en-CA" sz="2400" i="1" dirty="0"/>
              <a:t>Outcome A – alleged father excluded</a:t>
            </a:r>
          </a:p>
          <a:p>
            <a:r>
              <a:rPr lang="en-CA" sz="2400" i="1" dirty="0"/>
              <a:t>Outcome B – alleged father excluded</a:t>
            </a:r>
          </a:p>
          <a:p>
            <a:r>
              <a:rPr lang="en-CA" sz="2400" i="1" dirty="0"/>
              <a:t>Outcome C – Alleged father confirmed</a:t>
            </a:r>
            <a:endParaRPr lang="en-CA" sz="2400"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288" y="620713"/>
            <a:ext cx="8064500" cy="5693867"/>
          </a:xfrm>
          <a:prstGeom prst="rect">
            <a:avLst/>
          </a:prstGeom>
        </p:spPr>
        <p:txBody>
          <a:bodyPr>
            <a:spAutoFit/>
          </a:bodyPr>
          <a:lstStyle/>
          <a:p>
            <a:pPr marL="1028700" lvl="1" indent="-571500" fontAlgn="auto">
              <a:spcBef>
                <a:spcPts val="0"/>
              </a:spcBef>
              <a:spcAft>
                <a:spcPts val="0"/>
              </a:spcAft>
              <a:buFontTx/>
              <a:buAutoNum type="romanLcPeriod" startAt="6"/>
              <a:defRPr/>
            </a:pPr>
            <a:r>
              <a:rPr lang="en-US" sz="2800" b="1" dirty="0">
                <a:latin typeface="+mn-lt"/>
                <a:ea typeface="+mn-ea"/>
              </a:rPr>
              <a:t>RFLP analysis is also used to see whether a person carries a gene for a </a:t>
            </a:r>
            <a:r>
              <a:rPr lang="en-US" sz="2800" b="1" dirty="0">
                <a:solidFill>
                  <a:srgbClr val="FFC000"/>
                </a:solidFill>
                <a:latin typeface="+mn-lt"/>
                <a:ea typeface="+mn-ea"/>
              </a:rPr>
              <a:t>genetic disorder </a:t>
            </a:r>
            <a:r>
              <a:rPr lang="en-US" sz="2800" b="1" dirty="0">
                <a:latin typeface="+mn-lt"/>
                <a:ea typeface="+mn-ea"/>
              </a:rPr>
              <a:t>like </a:t>
            </a:r>
            <a:r>
              <a:rPr lang="en-US" sz="2800" b="1" dirty="0" smtClean="0">
                <a:latin typeface="+mn-lt"/>
                <a:ea typeface="+mn-ea"/>
              </a:rPr>
              <a:t>cystic-fibrosis </a:t>
            </a:r>
            <a:r>
              <a:rPr lang="en-US" sz="2800" b="1" dirty="0">
                <a:latin typeface="+mn-lt"/>
                <a:ea typeface="+mn-ea"/>
              </a:rPr>
              <a:t>or sickle-cell anemia, and can be used for prenatal diagnosis.</a:t>
            </a:r>
          </a:p>
          <a:p>
            <a:pPr lvl="1" fontAlgn="auto">
              <a:spcBef>
                <a:spcPts val="0"/>
              </a:spcBef>
              <a:spcAft>
                <a:spcPts val="0"/>
              </a:spcAft>
              <a:defRPr/>
            </a:pPr>
            <a:endParaRPr lang="en-US" sz="2800" b="1" dirty="0">
              <a:latin typeface="+mn-lt"/>
              <a:ea typeface="+mn-ea"/>
            </a:endParaRPr>
          </a:p>
          <a:p>
            <a:pPr fontAlgn="auto">
              <a:spcBef>
                <a:spcPts val="0"/>
              </a:spcBef>
              <a:spcAft>
                <a:spcPts val="0"/>
              </a:spcAft>
              <a:defRPr/>
            </a:pPr>
            <a:endParaRPr lang="en-US" sz="2800" b="1" dirty="0">
              <a:latin typeface="+mn-lt"/>
              <a:ea typeface="+mn-ea"/>
            </a:endParaRPr>
          </a:p>
          <a:p>
            <a:pPr fontAlgn="auto">
              <a:spcBef>
                <a:spcPts val="0"/>
              </a:spcBef>
              <a:spcAft>
                <a:spcPts val="0"/>
              </a:spcAft>
              <a:defRPr/>
            </a:pPr>
            <a:endParaRPr lang="en-CA" sz="2800" dirty="0">
              <a:latin typeface="+mn-lt"/>
              <a:ea typeface="+mn-ea"/>
            </a:endParaRPr>
          </a:p>
          <a:p>
            <a:pPr lvl="1" fontAlgn="auto">
              <a:spcBef>
                <a:spcPts val="0"/>
              </a:spcBef>
              <a:spcAft>
                <a:spcPts val="0"/>
              </a:spcAft>
              <a:defRPr/>
            </a:pPr>
            <a:r>
              <a:rPr lang="en-US" sz="2800" b="1" dirty="0">
                <a:latin typeface="+mn-lt"/>
                <a:ea typeface="+mn-ea"/>
              </a:rPr>
              <a:t>vii. RFLP analysis also contributes to our </a:t>
            </a:r>
            <a:r>
              <a:rPr lang="en-US" sz="2800" b="1" dirty="0" smtClean="0">
                <a:latin typeface="+mn-lt"/>
                <a:ea typeface="+mn-ea"/>
              </a:rPr>
              <a:t>	knowledge </a:t>
            </a:r>
            <a:r>
              <a:rPr lang="en-US" sz="2800" b="1" dirty="0">
                <a:latin typeface="+mn-lt"/>
                <a:ea typeface="+mn-ea"/>
              </a:rPr>
              <a:t>of </a:t>
            </a:r>
            <a:r>
              <a:rPr lang="en-US" sz="2800" b="1" dirty="0">
                <a:solidFill>
                  <a:srgbClr val="FFC000"/>
                </a:solidFill>
                <a:latin typeface="+mn-lt"/>
                <a:ea typeface="+mn-ea"/>
              </a:rPr>
              <a:t>evolution</a:t>
            </a:r>
            <a:r>
              <a:rPr lang="en-US" sz="2800" b="1" dirty="0">
                <a:latin typeface="+mn-lt"/>
                <a:ea typeface="+mn-ea"/>
              </a:rPr>
              <a:t> and </a:t>
            </a:r>
            <a:r>
              <a:rPr lang="en-US" sz="2800" b="1" dirty="0">
                <a:solidFill>
                  <a:srgbClr val="FFC000"/>
                </a:solidFill>
                <a:latin typeface="+mn-lt"/>
                <a:ea typeface="+mn-ea"/>
              </a:rPr>
              <a:t>evolutionary </a:t>
            </a:r>
            <a:r>
              <a:rPr lang="en-US" sz="2800" b="1" dirty="0" smtClean="0">
                <a:latin typeface="+mn-lt"/>
                <a:ea typeface="+mn-ea"/>
              </a:rPr>
              <a:t>	relationships </a:t>
            </a:r>
            <a:r>
              <a:rPr lang="en-US" sz="2800" b="1" dirty="0">
                <a:latin typeface="+mn-lt"/>
                <a:ea typeface="+mn-ea"/>
              </a:rPr>
              <a:t>by comparing human and </a:t>
            </a:r>
            <a:r>
              <a:rPr lang="en-US" sz="2800" b="1" dirty="0" smtClean="0">
                <a:latin typeface="+mn-lt"/>
                <a:ea typeface="+mn-ea"/>
              </a:rPr>
              <a:t>	animal </a:t>
            </a:r>
            <a:r>
              <a:rPr lang="en-US" sz="2800" b="1" dirty="0">
                <a:latin typeface="+mn-lt"/>
                <a:ea typeface="+mn-ea"/>
              </a:rPr>
              <a:t>DNA.</a:t>
            </a:r>
          </a:p>
          <a:p>
            <a:pPr lvl="1" fontAlgn="auto">
              <a:spcBef>
                <a:spcPts val="0"/>
              </a:spcBef>
              <a:spcAft>
                <a:spcPts val="0"/>
              </a:spcAft>
              <a:defRPr/>
            </a:pPr>
            <a:endParaRPr lang="en-CA" sz="2800" dirty="0" smtClean="0">
              <a:latin typeface="+mn-lt"/>
              <a:ea typeface="+mn-ea"/>
            </a:endParaRPr>
          </a:p>
          <a:p>
            <a:pPr lvl="1" fontAlgn="auto">
              <a:spcBef>
                <a:spcPts val="0"/>
              </a:spcBef>
              <a:spcAft>
                <a:spcPts val="0"/>
              </a:spcAft>
              <a:defRPr/>
            </a:pPr>
            <a:r>
              <a:rPr lang="en-CA" sz="2800" dirty="0" smtClean="0">
                <a:latin typeface="+mn-lt"/>
                <a:ea typeface="+mn-ea"/>
                <a:hlinkClick r:id="rId2"/>
              </a:rPr>
              <a:t>ELSI ANIMATION</a:t>
            </a:r>
            <a:endParaRPr lang="en-CA" sz="2800" dirty="0">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153988" y="0"/>
            <a:ext cx="9439276"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188913"/>
            <a:ext cx="8569325" cy="1200150"/>
          </a:xfrm>
          <a:prstGeom prst="rect">
            <a:avLst/>
          </a:prstGeom>
        </p:spPr>
        <p:txBody>
          <a:bodyPr>
            <a:spAutoFit/>
          </a:bodyPr>
          <a:lstStyle/>
          <a:p>
            <a:pPr fontAlgn="auto">
              <a:spcBef>
                <a:spcPts val="0"/>
              </a:spcBef>
              <a:spcAft>
                <a:spcPts val="0"/>
              </a:spcAft>
              <a:defRPr/>
            </a:pPr>
            <a:r>
              <a:rPr lang="en-US" sz="3600" b="1" u="sng" dirty="0">
                <a:latin typeface="+mn-lt"/>
                <a:ea typeface="+mn-ea"/>
              </a:rPr>
              <a:t>RNA: RIBONUCLEIC </a:t>
            </a:r>
            <a:r>
              <a:rPr lang="en-US" sz="3600" b="1" u="sng" dirty="0" smtClean="0">
                <a:latin typeface="+mn-lt"/>
                <a:ea typeface="+mn-ea"/>
              </a:rPr>
              <a:t>ACID : </a:t>
            </a:r>
            <a:endParaRPr lang="en-US" sz="3600" b="1" u="sng" dirty="0">
              <a:latin typeface="+mn-lt"/>
              <a:ea typeface="+mn-ea"/>
            </a:endParaRPr>
          </a:p>
          <a:p>
            <a:pPr marL="571500" indent="-571500" fontAlgn="auto">
              <a:spcBef>
                <a:spcPts val="0"/>
              </a:spcBef>
              <a:spcAft>
                <a:spcPts val="0"/>
              </a:spcAft>
              <a:buFont typeface="Arial" pitchFamily="34" charset="0"/>
              <a:buChar char="•"/>
              <a:defRPr/>
            </a:pPr>
            <a:r>
              <a:rPr lang="en-US" sz="3600" dirty="0">
                <a:latin typeface="+mn-lt"/>
                <a:ea typeface="+mn-ea"/>
              </a:rPr>
              <a:t>how DNA communicates its message</a:t>
            </a:r>
            <a:r>
              <a:rPr lang="en-US" dirty="0">
                <a:latin typeface="+mn-lt"/>
                <a:ea typeface="+mn-ea"/>
              </a:rPr>
              <a:t>.</a:t>
            </a:r>
            <a:endParaRPr lang="en-CA" dirty="0">
              <a:latin typeface="+mn-lt"/>
              <a:ea typeface="+mn-ea"/>
            </a:endParaRPr>
          </a:p>
        </p:txBody>
      </p:sp>
      <p:sp>
        <p:nvSpPr>
          <p:cNvPr id="50178" name="Rectangle 2"/>
          <p:cNvSpPr>
            <a:spLocks noChangeArrowheads="1"/>
          </p:cNvSpPr>
          <p:nvPr/>
        </p:nvSpPr>
        <p:spPr bwMode="auto">
          <a:xfrm>
            <a:off x="611188" y="1628775"/>
            <a:ext cx="6246812" cy="4400550"/>
          </a:xfrm>
          <a:prstGeom prst="rect">
            <a:avLst/>
          </a:prstGeom>
          <a:noFill/>
          <a:ln w="9525">
            <a:noFill/>
            <a:miter lim="800000"/>
            <a:headEnd/>
            <a:tailEnd/>
          </a:ln>
        </p:spPr>
        <p:txBody>
          <a:bodyPr>
            <a:spAutoFit/>
          </a:bodyPr>
          <a:lstStyle/>
          <a:p>
            <a:pPr marL="457200" indent="-457200">
              <a:buFont typeface="Arial" charset="0"/>
              <a:buChar char="•"/>
            </a:pPr>
            <a:r>
              <a:rPr lang="en-US" sz="2800" dirty="0"/>
              <a:t>RNA is the genetic material of some </a:t>
            </a:r>
            <a:r>
              <a:rPr lang="en-US" sz="2800" b="1" dirty="0">
                <a:solidFill>
                  <a:srgbClr val="FFC000"/>
                </a:solidFill>
              </a:rPr>
              <a:t>viruses</a:t>
            </a:r>
            <a:r>
              <a:rPr lang="en-US" sz="2800" dirty="0"/>
              <a:t> and is necessary in all organisms for </a:t>
            </a:r>
            <a:r>
              <a:rPr lang="en-US" sz="2800" b="1" u="sng" dirty="0">
                <a:solidFill>
                  <a:srgbClr val="FFC000"/>
                </a:solidFill>
              </a:rPr>
              <a:t>protein synthesis</a:t>
            </a:r>
            <a:r>
              <a:rPr lang="en-US" sz="2800" dirty="0">
                <a:solidFill>
                  <a:srgbClr val="FFC000"/>
                </a:solidFill>
              </a:rPr>
              <a:t> </a:t>
            </a:r>
            <a:r>
              <a:rPr lang="en-US" sz="2800" dirty="0"/>
              <a:t>to occur. RNA could have been the </a:t>
            </a:r>
            <a:r>
              <a:rPr lang="ja-JP" altLang="en-US" sz="2800" dirty="0"/>
              <a:t>“</a:t>
            </a:r>
            <a:r>
              <a:rPr lang="en-US" altLang="ja-JP" sz="2800" dirty="0"/>
              <a:t>original</a:t>
            </a:r>
            <a:r>
              <a:rPr lang="ja-JP" altLang="en-US" sz="2800" dirty="0"/>
              <a:t>”</a:t>
            </a:r>
            <a:r>
              <a:rPr lang="en-US" altLang="ja-JP" sz="2800" dirty="0"/>
              <a:t> nucleic acid when life first arose on Earth some 3.8 billion years ago.</a:t>
            </a:r>
            <a:endParaRPr lang="en-CA" altLang="ja-JP" sz="2800" dirty="0"/>
          </a:p>
          <a:p>
            <a:pPr marL="457200" indent="-457200">
              <a:buFont typeface="Arial" charset="0"/>
              <a:buChar char="•"/>
            </a:pPr>
            <a:r>
              <a:rPr lang="en-US" sz="2800" dirty="0"/>
              <a:t>Like DNA, all RNA molecules have a similar chemical organization, consisting of </a:t>
            </a:r>
            <a:r>
              <a:rPr lang="en-US" sz="2800" b="1" dirty="0">
                <a:solidFill>
                  <a:srgbClr val="FFC000"/>
                </a:solidFill>
              </a:rPr>
              <a:t>nucleotides</a:t>
            </a:r>
            <a:r>
              <a:rPr lang="en-US" sz="2800" dirty="0"/>
              <a:t>. </a:t>
            </a:r>
            <a:endParaRPr lang="en-CA" sz="2800"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179388" y="36513"/>
            <a:ext cx="8785225" cy="954087"/>
          </a:xfrm>
          <a:prstGeom prst="rect">
            <a:avLst/>
          </a:prstGeom>
          <a:noFill/>
          <a:ln w="9525">
            <a:noFill/>
            <a:miter lim="800000"/>
            <a:headEnd/>
            <a:tailEnd/>
          </a:ln>
        </p:spPr>
        <p:txBody>
          <a:bodyPr>
            <a:spAutoFit/>
          </a:bodyPr>
          <a:lstStyle/>
          <a:p>
            <a:r>
              <a:rPr lang="en-US" sz="2800"/>
              <a:t>Like DNA, each RNA nucleotide is also composed of three subunits:</a:t>
            </a:r>
            <a:endParaRPr lang="en-CA" sz="2800"/>
          </a:p>
        </p:txBody>
      </p:sp>
      <p:pic>
        <p:nvPicPr>
          <p:cNvPr id="51202" name="Picture 3" descr="0294"/>
          <p:cNvPicPr>
            <a:picLocks noChangeAspect="1" noChangeArrowheads="1"/>
          </p:cNvPicPr>
          <p:nvPr/>
        </p:nvPicPr>
        <p:blipFill>
          <a:blip r:embed="rId2"/>
          <a:srcRect l="12189" t="2936" r="9398" b="1173"/>
          <a:stretch>
            <a:fillRect/>
          </a:stretch>
        </p:blipFill>
        <p:spPr bwMode="auto">
          <a:xfrm>
            <a:off x="5003800" y="1338263"/>
            <a:ext cx="3960813" cy="3635375"/>
          </a:xfrm>
          <a:prstGeom prst="rect">
            <a:avLst/>
          </a:prstGeom>
          <a:noFill/>
          <a:ln w="9525">
            <a:noFill/>
            <a:miter lim="800000"/>
            <a:headEnd/>
            <a:tailEnd/>
          </a:ln>
        </p:spPr>
      </p:pic>
      <p:sp>
        <p:nvSpPr>
          <p:cNvPr id="3" name="Rectangle 2"/>
          <p:cNvSpPr>
            <a:spLocks noChangeArrowheads="1"/>
          </p:cNvSpPr>
          <p:nvPr/>
        </p:nvSpPr>
        <p:spPr bwMode="auto">
          <a:xfrm>
            <a:off x="206375" y="1163638"/>
            <a:ext cx="4572000" cy="5262979"/>
          </a:xfrm>
          <a:prstGeom prst="rect">
            <a:avLst/>
          </a:prstGeom>
          <a:noFill/>
          <a:ln w="9525">
            <a:noFill/>
            <a:miter lim="800000"/>
            <a:headEnd/>
            <a:tailEnd/>
          </a:ln>
        </p:spPr>
        <p:txBody>
          <a:bodyPr>
            <a:spAutoFit/>
          </a:bodyPr>
          <a:lstStyle/>
          <a:p>
            <a:pPr lvl="1"/>
            <a:r>
              <a:rPr lang="en-US" sz="2800" dirty="0"/>
              <a:t> </a:t>
            </a:r>
            <a:endParaRPr lang="en-CA" sz="2800" dirty="0"/>
          </a:p>
          <a:p>
            <a:pPr lvl="1">
              <a:buFontTx/>
              <a:buAutoNum type="arabicPeriod"/>
            </a:pPr>
            <a:r>
              <a:rPr lang="en-US" sz="2800" dirty="0"/>
              <a:t>a 5-carbon sugar called </a:t>
            </a:r>
            <a:r>
              <a:rPr lang="en-US" sz="2800" b="1" u="sng" dirty="0">
                <a:solidFill>
                  <a:srgbClr val="FFC000"/>
                </a:solidFill>
              </a:rPr>
              <a:t>RIBOSE</a:t>
            </a:r>
            <a:r>
              <a:rPr lang="en-US" sz="2800" dirty="0"/>
              <a:t>.</a:t>
            </a:r>
          </a:p>
          <a:p>
            <a:pPr lvl="1"/>
            <a:endParaRPr lang="en-CA" sz="2800" dirty="0"/>
          </a:p>
          <a:p>
            <a:pPr lvl="1">
              <a:buFontTx/>
              <a:buAutoNum type="arabicPeriod" startAt="2"/>
            </a:pPr>
            <a:r>
              <a:rPr lang="en-US" sz="2800" dirty="0"/>
              <a:t>a </a:t>
            </a:r>
            <a:r>
              <a:rPr lang="en-US" sz="2800" b="1" u="sng" dirty="0">
                <a:solidFill>
                  <a:srgbClr val="FFC000"/>
                </a:solidFill>
              </a:rPr>
              <a:t>PHOSPHATE</a:t>
            </a:r>
            <a:r>
              <a:rPr lang="en-US" sz="2800" b="1" u="sng" dirty="0"/>
              <a:t> group</a:t>
            </a:r>
            <a:r>
              <a:rPr lang="en-US" sz="2800" dirty="0"/>
              <a:t> that is attached to one end of the sugar molecule</a:t>
            </a:r>
          </a:p>
          <a:p>
            <a:pPr lvl="1"/>
            <a:endParaRPr lang="en-CA" sz="2800" dirty="0"/>
          </a:p>
          <a:p>
            <a:pPr lvl="1"/>
            <a:r>
              <a:rPr lang="en-US" sz="2800" dirty="0"/>
              <a:t>3.  one of several different </a:t>
            </a:r>
            <a:r>
              <a:rPr lang="en-US" sz="2800" b="1" dirty="0">
                <a:solidFill>
                  <a:srgbClr val="FFC000"/>
                </a:solidFill>
              </a:rPr>
              <a:t>nitrogenous</a:t>
            </a:r>
            <a:r>
              <a:rPr lang="en-US" sz="2800" b="1" dirty="0"/>
              <a:t> </a:t>
            </a:r>
            <a:r>
              <a:rPr lang="en-US" sz="2800" b="1" u="sng" dirty="0"/>
              <a:t>BASES</a:t>
            </a:r>
            <a:r>
              <a:rPr lang="en-US" sz="2800" dirty="0"/>
              <a:t> linked to the opposite end of the ribose. </a:t>
            </a:r>
            <a:endParaRPr lang="en-CA"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3"/>
          <p:cNvPicPr>
            <a:picLocks noChangeAspect="1" noChangeArrowheads="1"/>
          </p:cNvPicPr>
          <p:nvPr/>
        </p:nvPicPr>
        <p:blipFill>
          <a:blip r:embed="rId2"/>
          <a:srcRect/>
          <a:stretch>
            <a:fillRect/>
          </a:stretch>
        </p:blipFill>
        <p:spPr bwMode="auto">
          <a:xfrm>
            <a:off x="1139825" y="2711450"/>
            <a:ext cx="6862763" cy="1444625"/>
          </a:xfrm>
          <a:prstGeom prst="rect">
            <a:avLst/>
          </a:prstGeom>
          <a:noFill/>
          <a:ln w="9525">
            <a:noFill/>
            <a:miter lim="800000"/>
            <a:headEnd/>
            <a:tailEnd/>
          </a:ln>
        </p:spPr>
      </p:pic>
      <p:pic>
        <p:nvPicPr>
          <p:cNvPr id="52226" name="Picture 3"/>
          <p:cNvPicPr>
            <a:picLocks noChangeAspect="1" noChangeArrowheads="1"/>
          </p:cNvPicPr>
          <p:nvPr/>
        </p:nvPicPr>
        <p:blipFill>
          <a:blip r:embed="rId2"/>
          <a:srcRect/>
          <a:stretch>
            <a:fillRect/>
          </a:stretch>
        </p:blipFill>
        <p:spPr bwMode="auto">
          <a:xfrm>
            <a:off x="755650" y="2711450"/>
            <a:ext cx="6862763" cy="1444625"/>
          </a:xfrm>
          <a:prstGeom prst="rect">
            <a:avLst/>
          </a:prstGeom>
          <a:noFill/>
          <a:ln w="9525">
            <a:noFill/>
            <a:miter lim="800000"/>
            <a:headEnd/>
            <a:tailEnd/>
          </a:ln>
        </p:spPr>
      </p:pic>
      <p:sp>
        <p:nvSpPr>
          <p:cNvPr id="52227" name="Rectangle 1"/>
          <p:cNvSpPr>
            <a:spLocks noChangeArrowheads="1"/>
          </p:cNvSpPr>
          <p:nvPr/>
        </p:nvSpPr>
        <p:spPr bwMode="auto">
          <a:xfrm>
            <a:off x="7221538" y="2787650"/>
            <a:ext cx="1922462" cy="922338"/>
          </a:xfrm>
          <a:prstGeom prst="rect">
            <a:avLst/>
          </a:prstGeom>
          <a:noFill/>
          <a:ln w="9525">
            <a:noFill/>
            <a:miter lim="800000"/>
            <a:headEnd/>
            <a:tailEnd/>
          </a:ln>
        </p:spPr>
        <p:txBody>
          <a:bodyPr>
            <a:spAutoFit/>
          </a:bodyPr>
          <a:lstStyle/>
          <a:p>
            <a:r>
              <a:rPr lang="en-CA"/>
              <a:t> </a:t>
            </a:r>
          </a:p>
          <a:p>
            <a:r>
              <a:rPr lang="en-CA" sz="3600"/>
              <a:t>Uracil</a:t>
            </a:r>
            <a:endParaRPr lang="en-CA"/>
          </a:p>
        </p:txBody>
      </p:sp>
      <p:pic>
        <p:nvPicPr>
          <p:cNvPr id="512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8663" y="301625"/>
            <a:ext cx="18478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Rectangle 2"/>
          <p:cNvSpPr/>
          <p:nvPr/>
        </p:nvSpPr>
        <p:spPr>
          <a:xfrm>
            <a:off x="396875" y="493713"/>
            <a:ext cx="6102350" cy="5510212"/>
          </a:xfrm>
          <a:prstGeom prst="rect">
            <a:avLst/>
          </a:prstGeom>
        </p:spPr>
        <p:txBody>
          <a:bodyPr>
            <a:spAutoFit/>
          </a:bodyPr>
          <a:lstStyle/>
          <a:p>
            <a:pPr fontAlgn="auto">
              <a:spcBef>
                <a:spcPts val="0"/>
              </a:spcBef>
              <a:spcAft>
                <a:spcPts val="0"/>
              </a:spcAft>
              <a:defRPr/>
            </a:pPr>
            <a:r>
              <a:rPr lang="en-US" sz="3200" dirty="0">
                <a:latin typeface="+mn-lt"/>
                <a:ea typeface="+mn-ea"/>
              </a:rPr>
              <a:t>There is </a:t>
            </a:r>
            <a:r>
              <a:rPr lang="en-US" sz="3200" b="1" u="words" dirty="0">
                <a:latin typeface="+mn-lt"/>
                <a:ea typeface="+mn-ea"/>
              </a:rPr>
              <a:t>one base that is different</a:t>
            </a:r>
            <a:r>
              <a:rPr lang="en-US" sz="3200" dirty="0">
                <a:latin typeface="+mn-lt"/>
                <a:ea typeface="+mn-ea"/>
              </a:rPr>
              <a:t> from DNA -- the base </a:t>
            </a:r>
            <a:r>
              <a:rPr lang="en-US" sz="3200" b="1" u="sng" cap="all" dirty="0">
                <a:solidFill>
                  <a:srgbClr val="FFC000"/>
                </a:solidFill>
                <a:latin typeface="+mn-lt"/>
                <a:ea typeface="+mn-ea"/>
              </a:rPr>
              <a:t>Uracil</a:t>
            </a:r>
            <a:r>
              <a:rPr lang="en-US" sz="3200" dirty="0">
                <a:solidFill>
                  <a:srgbClr val="FFC000"/>
                </a:solidFill>
                <a:latin typeface="+mn-lt"/>
                <a:ea typeface="+mn-ea"/>
              </a:rPr>
              <a:t> </a:t>
            </a:r>
            <a:r>
              <a:rPr lang="en-US" sz="3200" dirty="0">
                <a:latin typeface="+mn-lt"/>
                <a:ea typeface="+mn-ea"/>
              </a:rPr>
              <a:t>is used instead of </a:t>
            </a:r>
            <a:r>
              <a:rPr lang="en-US" sz="3200" b="1" u="sng" dirty="0">
                <a:latin typeface="+mn-lt"/>
                <a:ea typeface="+mn-ea"/>
              </a:rPr>
              <a:t>thymine</a:t>
            </a:r>
            <a:r>
              <a:rPr lang="en-US" sz="3200" dirty="0">
                <a:latin typeface="+mn-lt"/>
                <a:ea typeface="+mn-ea"/>
              </a:rPr>
              <a:t>.(G, A, C, are otherwise the same as for DNA)</a:t>
            </a:r>
          </a:p>
          <a:p>
            <a:pPr fontAlgn="auto">
              <a:spcBef>
                <a:spcPts val="0"/>
              </a:spcBef>
              <a:spcAft>
                <a:spcPts val="0"/>
              </a:spcAft>
              <a:defRPr/>
            </a:pPr>
            <a:endParaRPr lang="en-US" sz="3200" dirty="0">
              <a:latin typeface="+mn-lt"/>
              <a:ea typeface="+mn-ea"/>
            </a:endParaRPr>
          </a:p>
          <a:p>
            <a:pPr fontAlgn="auto">
              <a:spcBef>
                <a:spcPts val="0"/>
              </a:spcBef>
              <a:spcAft>
                <a:spcPts val="0"/>
              </a:spcAft>
              <a:defRPr/>
            </a:pPr>
            <a:r>
              <a:rPr lang="en-US" sz="3200" dirty="0">
                <a:latin typeface="+mn-lt"/>
                <a:ea typeface="+mn-ea"/>
              </a:rPr>
              <a:t>RNA is </a:t>
            </a:r>
            <a:r>
              <a:rPr lang="en-US" sz="3200" b="1" u="sng" dirty="0">
                <a:solidFill>
                  <a:srgbClr val="FFC000"/>
                </a:solidFill>
                <a:latin typeface="+mn-lt"/>
                <a:ea typeface="+mn-ea"/>
              </a:rPr>
              <a:t>SINGLE-STRANDED</a:t>
            </a:r>
            <a:r>
              <a:rPr lang="en-US" sz="3200" dirty="0">
                <a:latin typeface="+mn-lt"/>
                <a:ea typeface="+mn-ea"/>
              </a:rPr>
              <a:t>, unlike DNA which is double stranded.  RNA, therefore, is </a:t>
            </a:r>
            <a:r>
              <a:rPr lang="en-US" sz="3200" b="1" dirty="0">
                <a:latin typeface="+mn-lt"/>
                <a:ea typeface="+mn-ea"/>
              </a:rPr>
              <a:t>not</a:t>
            </a:r>
            <a:r>
              <a:rPr lang="en-US" sz="3200" dirty="0">
                <a:latin typeface="+mn-lt"/>
                <a:ea typeface="+mn-ea"/>
              </a:rPr>
              <a:t> a double helix.</a:t>
            </a:r>
            <a:endParaRPr lang="en-CA" sz="3200" dirty="0">
              <a:latin typeface="+mn-lt"/>
              <a:ea typeface="+mn-ea"/>
            </a:endParaRPr>
          </a:p>
          <a:p>
            <a:pPr fontAlgn="auto">
              <a:spcBef>
                <a:spcPts val="0"/>
              </a:spcBef>
              <a:spcAft>
                <a:spcPts val="0"/>
              </a:spcAft>
              <a:defRPr/>
            </a:pPr>
            <a:endParaRPr lang="en-CA" sz="3200" dirty="0">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556375"/>
          </a:xfrm>
          <a:prstGeom prst="rect">
            <a:avLst/>
          </a:prstGeom>
          <a:noFill/>
          <a:ln w="9525">
            <a:noFill/>
            <a:miter lim="800000"/>
            <a:headEnd/>
            <a:tailEnd/>
          </a:ln>
        </p:spPr>
        <p:txBody>
          <a:bodyPr>
            <a:spAutoFit/>
          </a:bodyPr>
          <a:lstStyle/>
          <a:p>
            <a:r>
              <a:rPr lang="en-CA" sz="2800" dirty="0"/>
              <a:t>•  RNA is produced from DNA by a process called </a:t>
            </a:r>
            <a:r>
              <a:rPr lang="en-CA" sz="2800" dirty="0">
                <a:solidFill>
                  <a:srgbClr val="FFC000"/>
                </a:solidFill>
              </a:rPr>
              <a:t>TRANSCRIPTION</a:t>
            </a:r>
            <a:r>
              <a:rPr lang="en-CA" sz="2800" dirty="0"/>
              <a:t>.  The steps of transcription are as follows:</a:t>
            </a:r>
          </a:p>
          <a:p>
            <a:pPr lvl="1"/>
            <a:r>
              <a:rPr lang="en-CA" sz="2800" dirty="0"/>
              <a:t>1.	A specific section of DNA </a:t>
            </a:r>
            <a:r>
              <a:rPr lang="en-CA" sz="2800" dirty="0">
                <a:solidFill>
                  <a:srgbClr val="FFC000"/>
                </a:solidFill>
              </a:rPr>
              <a:t>unwinds</a:t>
            </a:r>
            <a:r>
              <a:rPr lang="en-CA" sz="2800" dirty="0"/>
              <a:t>, exposing a set of bases</a:t>
            </a:r>
          </a:p>
          <a:p>
            <a:pPr lvl="1"/>
            <a:r>
              <a:rPr lang="en-CA" sz="2800" dirty="0"/>
              <a:t>2.	Along one strand of DNA (called the "</a:t>
            </a:r>
            <a:r>
              <a:rPr lang="en-CA" sz="2800" dirty="0">
                <a:solidFill>
                  <a:srgbClr val="FFC000"/>
                </a:solidFill>
              </a:rPr>
              <a:t>sense</a:t>
            </a:r>
            <a:r>
              <a:rPr lang="en-CA" sz="2800" dirty="0"/>
              <a:t>" strand), </a:t>
            </a:r>
            <a:r>
              <a:rPr lang="en-CA" sz="2800" dirty="0">
                <a:solidFill>
                  <a:srgbClr val="FFC000"/>
                </a:solidFill>
              </a:rPr>
              <a:t>complementary</a:t>
            </a:r>
            <a:r>
              <a:rPr lang="en-CA" sz="2800" dirty="0"/>
              <a:t> RNA bases are brought in. In RNA, Uracil binds to the Adenine on DNA.  As in DNA, cytosine binds to </a:t>
            </a:r>
            <a:r>
              <a:rPr lang="en-CA" sz="2800" dirty="0">
                <a:solidFill>
                  <a:srgbClr val="FFC000"/>
                </a:solidFill>
              </a:rPr>
              <a:t>guanine</a:t>
            </a:r>
            <a:r>
              <a:rPr lang="en-CA" sz="2800" dirty="0"/>
              <a:t>.  The other strand of the DNA molecule (the </a:t>
            </a:r>
            <a:r>
              <a:rPr lang="en-CA" altLang="en-US" sz="2800" dirty="0"/>
              <a:t>“</a:t>
            </a:r>
            <a:r>
              <a:rPr lang="en-CA" sz="2800" dirty="0">
                <a:solidFill>
                  <a:srgbClr val="FFC000"/>
                </a:solidFill>
              </a:rPr>
              <a:t>missense</a:t>
            </a:r>
            <a:r>
              <a:rPr lang="en-CA" altLang="en-US" sz="2800" dirty="0"/>
              <a:t>”</a:t>
            </a:r>
            <a:r>
              <a:rPr lang="en-CA" sz="2800" dirty="0"/>
              <a:t> strand), isn</a:t>
            </a:r>
            <a:r>
              <a:rPr lang="en-CA" altLang="en-US" sz="2800" dirty="0"/>
              <a:t>’</a:t>
            </a:r>
            <a:r>
              <a:rPr lang="en-CA" sz="2800" dirty="0"/>
              <a:t>t read in eukaryotic cells.</a:t>
            </a:r>
          </a:p>
          <a:p>
            <a:pPr lvl="1"/>
            <a:r>
              <a:rPr lang="en-CA" sz="2800" dirty="0"/>
              <a:t>3.	Adjacent RNA nucleotides form </a:t>
            </a:r>
            <a:r>
              <a:rPr lang="en-CA" sz="2800" dirty="0">
                <a:solidFill>
                  <a:srgbClr val="FFC000"/>
                </a:solidFill>
              </a:rPr>
              <a:t>sugar-phosphate</a:t>
            </a:r>
            <a:r>
              <a:rPr lang="en-CA" sz="2800" dirty="0"/>
              <a:t> bonds.</a:t>
            </a:r>
          </a:p>
          <a:p>
            <a:pPr lvl="1"/>
            <a:r>
              <a:rPr lang="en-CA" sz="2800" dirty="0"/>
              <a:t>4.	The RNA strand is </a:t>
            </a:r>
            <a:r>
              <a:rPr lang="en-CA" sz="2800" dirty="0">
                <a:solidFill>
                  <a:srgbClr val="FFC000"/>
                </a:solidFill>
              </a:rPr>
              <a:t>released</a:t>
            </a:r>
            <a:r>
              <a:rPr lang="en-CA" sz="2800" dirty="0"/>
              <a:t> from DNA (RNA is a single-stranded nucleic acid).</a:t>
            </a:r>
          </a:p>
          <a:p>
            <a:pPr lvl="1"/>
            <a:r>
              <a:rPr lang="en-CA" sz="2800" dirty="0"/>
              <a:t>5.	The DNA molecule rewinds, and returns to its normal double helix form</a:t>
            </a:r>
            <a:r>
              <a:rPr lang="en-CA" sz="2800" dirty="0" smtClean="0"/>
              <a:t>. </a:t>
            </a:r>
            <a:r>
              <a:rPr lang="en-CA" sz="2800" dirty="0" smtClean="0">
                <a:hlinkClick r:id="rId2" action="ppaction://hlinkfile"/>
              </a:rPr>
              <a:t>ANIMATION</a:t>
            </a:r>
            <a:endParaRPr lang="en-CA"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688" y="404813"/>
            <a:ext cx="8226425" cy="619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468313" y="476250"/>
            <a:ext cx="8064500" cy="5694363"/>
          </a:xfrm>
          <a:prstGeom prst="rect">
            <a:avLst/>
          </a:prstGeom>
          <a:noFill/>
          <a:ln w="9525">
            <a:noFill/>
            <a:miter lim="800000"/>
            <a:headEnd/>
            <a:tailEnd/>
          </a:ln>
        </p:spPr>
        <p:txBody>
          <a:bodyPr>
            <a:spAutoFit/>
          </a:bodyPr>
          <a:lstStyle/>
          <a:p>
            <a:pPr marL="457200" indent="-457200">
              <a:buFont typeface="Arial" charset="0"/>
              <a:buChar char="•"/>
            </a:pPr>
            <a:r>
              <a:rPr lang="en-US" sz="2800" dirty="0"/>
              <a:t>Once produced, the mRNA strand is often </a:t>
            </a:r>
            <a:r>
              <a:rPr lang="en-US" sz="2800" b="1" i="1" dirty="0">
                <a:solidFill>
                  <a:srgbClr val="FFC000"/>
                </a:solidFill>
              </a:rPr>
              <a:t>processed</a:t>
            </a:r>
            <a:r>
              <a:rPr lang="en-US" sz="2800" dirty="0"/>
              <a:t> (certain sections called </a:t>
            </a:r>
            <a:r>
              <a:rPr lang="en-US" sz="2800" b="1" u="sng" dirty="0">
                <a:solidFill>
                  <a:srgbClr val="FFC000"/>
                </a:solidFill>
              </a:rPr>
              <a:t>introns</a:t>
            </a:r>
            <a:r>
              <a:rPr lang="en-US" sz="2800" dirty="0"/>
              <a:t> are cut out, a "Poly-A" tail is added to the 3' end, and a "</a:t>
            </a:r>
            <a:r>
              <a:rPr lang="en-US" sz="2800" dirty="0">
                <a:solidFill>
                  <a:srgbClr val="FFC000"/>
                </a:solidFill>
              </a:rPr>
              <a:t>cap</a:t>
            </a:r>
            <a:r>
              <a:rPr lang="en-US" sz="2800" dirty="0"/>
              <a:t>" is added to the 5' end)</a:t>
            </a:r>
            <a:r>
              <a:rPr lang="en-US" sz="2800" dirty="0" smtClean="0"/>
              <a:t>. </a:t>
            </a:r>
            <a:r>
              <a:rPr lang="en-US" sz="2800" dirty="0" smtClean="0">
                <a:hlinkClick r:id="rId2"/>
              </a:rPr>
              <a:t>Poly-A ANIMATION</a:t>
            </a:r>
            <a:endParaRPr lang="en-US" sz="2800" dirty="0"/>
          </a:p>
          <a:p>
            <a:pPr lvl="1"/>
            <a:r>
              <a:rPr lang="en-CA" sz="2800" dirty="0"/>
              <a:t>	</a:t>
            </a:r>
            <a:r>
              <a:rPr lang="en-CA" sz="2800" dirty="0" smtClean="0"/>
              <a:t>				</a:t>
            </a:r>
            <a:r>
              <a:rPr lang="en-CA" sz="2800" dirty="0" smtClean="0">
                <a:hlinkClick r:id="rId3"/>
              </a:rPr>
              <a:t>Splicing ANIMATION</a:t>
            </a:r>
            <a:endParaRPr lang="en-CA" sz="2800" dirty="0"/>
          </a:p>
          <a:p>
            <a:pPr marL="457200" indent="-457200">
              <a:buFont typeface="Arial" charset="0"/>
              <a:buChar char="•"/>
            </a:pPr>
            <a:r>
              <a:rPr lang="en-US" sz="2800" dirty="0"/>
              <a:t>RNA can then </a:t>
            </a:r>
            <a:r>
              <a:rPr lang="en-US" sz="2800" b="1" dirty="0"/>
              <a:t>leave the </a:t>
            </a:r>
            <a:r>
              <a:rPr lang="en-US" sz="2800" b="1" dirty="0">
                <a:solidFill>
                  <a:srgbClr val="FFC000"/>
                </a:solidFill>
              </a:rPr>
              <a:t>nucleus</a:t>
            </a:r>
            <a:r>
              <a:rPr lang="en-US" sz="2800" dirty="0"/>
              <a:t> and go into the </a:t>
            </a:r>
            <a:r>
              <a:rPr lang="en-US" sz="2800" b="1" dirty="0">
                <a:solidFill>
                  <a:srgbClr val="FFC000"/>
                </a:solidFill>
              </a:rPr>
              <a:t>cytoplasm</a:t>
            </a:r>
            <a:r>
              <a:rPr lang="en-US" sz="2800" dirty="0"/>
              <a:t>.</a:t>
            </a:r>
          </a:p>
          <a:p>
            <a:pPr marL="457200" indent="-457200">
              <a:buFont typeface="Arial" charset="0"/>
              <a:buChar char="•"/>
            </a:pPr>
            <a:endParaRPr lang="en-CA" sz="2800" dirty="0"/>
          </a:p>
          <a:p>
            <a:pPr marL="457200" indent="-457200">
              <a:buFont typeface="Arial" charset="0"/>
              <a:buChar char="•"/>
            </a:pPr>
            <a:r>
              <a:rPr lang="en-US" sz="2800" dirty="0"/>
              <a:t>The enzyme involved in transcription is known </a:t>
            </a:r>
            <a:r>
              <a:rPr lang="en-US" sz="2800" b="1" dirty="0"/>
              <a:t>as </a:t>
            </a:r>
            <a:r>
              <a:rPr lang="en-US" sz="2800" b="1" dirty="0">
                <a:solidFill>
                  <a:srgbClr val="FFC000"/>
                </a:solidFill>
              </a:rPr>
              <a:t>RNA polymerase</a:t>
            </a:r>
            <a:r>
              <a:rPr lang="en-US" sz="2800" dirty="0"/>
              <a:t>.</a:t>
            </a:r>
            <a:endParaRPr lang="en-CA" sz="2800" dirty="0"/>
          </a:p>
          <a:p>
            <a:pPr marL="914400" lvl="1" indent="-457200">
              <a:buFont typeface="Arial" charset="0"/>
              <a:buChar char="•"/>
            </a:pPr>
            <a:r>
              <a:rPr lang="en-US" sz="2800" dirty="0"/>
              <a:t>This process occurs in the </a:t>
            </a:r>
            <a:r>
              <a:rPr lang="en-US" sz="2800" b="1" dirty="0"/>
              <a:t>nucleus</a:t>
            </a:r>
            <a:r>
              <a:rPr lang="en-US" sz="2800" dirty="0"/>
              <a:t> (and, in particular, </a:t>
            </a:r>
            <a:r>
              <a:rPr lang="en-US" sz="2800" b="1" dirty="0"/>
              <a:t>dark </a:t>
            </a:r>
            <a:r>
              <a:rPr lang="en-US" sz="2800" b="1" dirty="0" err="1"/>
              <a:t>coloured</a:t>
            </a:r>
            <a:r>
              <a:rPr lang="en-US" sz="2800" b="1" dirty="0"/>
              <a:t> spots</a:t>
            </a:r>
            <a:r>
              <a:rPr lang="en-US" sz="2800" dirty="0"/>
              <a:t> in the nucleus called </a:t>
            </a:r>
            <a:r>
              <a:rPr lang="en-US" sz="2800" b="1" u="sng" dirty="0"/>
              <a:t>nucleoli</a:t>
            </a:r>
            <a:r>
              <a:rPr lang="en-US" sz="2800" dirty="0"/>
              <a:t> (singular = </a:t>
            </a:r>
            <a:r>
              <a:rPr lang="en-US" sz="2800" b="1" dirty="0"/>
              <a:t>nucleolus</a:t>
            </a:r>
            <a:r>
              <a:rPr lang="en-US" sz="2800" dirty="0"/>
              <a:t>)</a:t>
            </a:r>
            <a:endParaRPr lang="en-CA" sz="28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4" descr="http://www.phschool.com/science/biology_place/biocoach/images/transcription/eusplice.gif"/>
          <p:cNvPicPr>
            <a:picLocks noChangeAspect="1" noChangeArrowheads="1"/>
          </p:cNvPicPr>
          <p:nvPr/>
        </p:nvPicPr>
        <p:blipFill>
          <a:blip r:embed="rId2"/>
          <a:srcRect/>
          <a:stretch>
            <a:fillRect/>
          </a:stretch>
        </p:blipFill>
        <p:spPr bwMode="auto">
          <a:xfrm>
            <a:off x="395288" y="333375"/>
            <a:ext cx="8208962" cy="63515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0302"/>
          <p:cNvPicPr>
            <a:picLocks noChangeAspect="1" noChangeArrowheads="1"/>
          </p:cNvPicPr>
          <p:nvPr/>
        </p:nvPicPr>
        <p:blipFill>
          <a:blip r:embed="rId2"/>
          <a:srcRect t="3963"/>
          <a:stretch>
            <a:fillRect/>
          </a:stretch>
        </p:blipFill>
        <p:spPr bwMode="auto">
          <a:xfrm>
            <a:off x="0" y="0"/>
            <a:ext cx="9144000" cy="65817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388" y="3357563"/>
          <a:ext cx="8569325" cy="2014539"/>
        </p:xfrm>
        <a:graphic>
          <a:graphicData uri="http://schemas.openxmlformats.org/drawingml/2006/table">
            <a:tbl>
              <a:tblPr/>
              <a:tblGrid>
                <a:gridCol w="523875"/>
                <a:gridCol w="525462"/>
                <a:gridCol w="523875"/>
                <a:gridCol w="508000"/>
                <a:gridCol w="525463"/>
                <a:gridCol w="527050"/>
                <a:gridCol w="525462"/>
                <a:gridCol w="525463"/>
                <a:gridCol w="525462"/>
                <a:gridCol w="527050"/>
                <a:gridCol w="525463"/>
                <a:gridCol w="525462"/>
                <a:gridCol w="525463"/>
                <a:gridCol w="527050"/>
                <a:gridCol w="525462"/>
                <a:gridCol w="703263"/>
              </a:tblGrid>
              <a:tr h="671513">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G</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A</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C</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A</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A</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C</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T</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G</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G</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A</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T</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C</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G</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A</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C</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DNA</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r h="671513">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III</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r h="671513">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mRNA</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bl>
          </a:graphicData>
        </a:graphic>
      </p:graphicFrame>
      <p:sp>
        <p:nvSpPr>
          <p:cNvPr id="60487" name="TextBox 2"/>
          <p:cNvSpPr txBox="1">
            <a:spLocks noChangeArrowheads="1"/>
          </p:cNvSpPr>
          <p:nvPr/>
        </p:nvSpPr>
        <p:spPr bwMode="auto">
          <a:xfrm>
            <a:off x="755650" y="1268413"/>
            <a:ext cx="8356600" cy="646112"/>
          </a:xfrm>
          <a:prstGeom prst="rect">
            <a:avLst/>
          </a:prstGeom>
          <a:noFill/>
          <a:ln w="9525">
            <a:noFill/>
            <a:miter lim="800000"/>
            <a:headEnd/>
            <a:tailEnd/>
          </a:ln>
        </p:spPr>
        <p:txBody>
          <a:bodyPr wrap="none">
            <a:spAutoFit/>
          </a:bodyPr>
          <a:lstStyle/>
          <a:p>
            <a:r>
              <a:rPr lang="en-CA" sz="3600"/>
              <a:t>Please transcribe the following DNA strand</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1521724"/>
              </p:ext>
            </p:extLst>
          </p:nvPr>
        </p:nvGraphicFramePr>
        <p:xfrm>
          <a:off x="179388" y="3357563"/>
          <a:ext cx="8569325" cy="2014539"/>
        </p:xfrm>
        <a:graphic>
          <a:graphicData uri="http://schemas.openxmlformats.org/drawingml/2006/table">
            <a:tbl>
              <a:tblPr/>
              <a:tblGrid>
                <a:gridCol w="523875"/>
                <a:gridCol w="525462"/>
                <a:gridCol w="523875"/>
                <a:gridCol w="508000"/>
                <a:gridCol w="525463"/>
                <a:gridCol w="527050"/>
                <a:gridCol w="525462"/>
                <a:gridCol w="525463"/>
                <a:gridCol w="525462"/>
                <a:gridCol w="527050"/>
                <a:gridCol w="525463"/>
                <a:gridCol w="525462"/>
                <a:gridCol w="525463"/>
                <a:gridCol w="527050"/>
                <a:gridCol w="525462"/>
                <a:gridCol w="703263"/>
              </a:tblGrid>
              <a:tr h="671513">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rbel" charset="0"/>
                          <a:ea typeface="ＭＳ Ｐゴシック" charset="-128"/>
                        </a:rPr>
                        <a:t>G</a:t>
                      </a:r>
                      <a:endParaRPr kumimoji="0" lang="en-CA" sz="2000" b="0" i="0" u="none" strike="noStrike" cap="none" normalizeH="0" baseline="0" dirty="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A</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C</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A</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A</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C</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T</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G</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G</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A</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T</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C</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G</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A</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C</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DNA</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r h="671513">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rbel" charset="0"/>
                          <a:ea typeface="ＭＳ Ｐゴシック" charset="-128"/>
                        </a:rPr>
                        <a:t>III</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 </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r h="671513">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CA" sz="1800" b="1" i="0" u="none" strike="noStrike" cap="none" normalizeH="0" baseline="0" smtClean="0">
                          <a:ln>
                            <a:noFill/>
                          </a:ln>
                          <a:solidFill>
                            <a:srgbClr val="FF0000"/>
                          </a:solidFill>
                          <a:effectLst/>
                          <a:latin typeface="Garamond" charset="0"/>
                          <a:ea typeface="ＭＳ Ｐゴシック" charset="-128"/>
                        </a:rPr>
                        <a:t>C</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Corbel" charset="0"/>
                          <a:ea typeface="ＭＳ Ｐゴシック" charset="-128"/>
                        </a:rPr>
                        <a:t>U</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Corbel" charset="0"/>
                          <a:ea typeface="ＭＳ Ｐゴシック" charset="-128"/>
                        </a:rPr>
                        <a:t>G</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Corbel" charset="0"/>
                          <a:ea typeface="ＭＳ Ｐゴシック" charset="-128"/>
                        </a:rPr>
                        <a:t>U</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Corbel" charset="0"/>
                          <a:ea typeface="ＭＳ Ｐゴシック" charset="-128"/>
                        </a:rPr>
                        <a:t>U</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Corbel" charset="0"/>
                          <a:ea typeface="ＭＳ Ｐゴシック" charset="-128"/>
                        </a:rPr>
                        <a:t>G</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Corbel" charset="0"/>
                          <a:ea typeface="ＭＳ Ｐゴシック" charset="-128"/>
                        </a:rPr>
                        <a:t>A</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Corbel" charset="0"/>
                          <a:ea typeface="ＭＳ Ｐゴシック" charset="-128"/>
                        </a:rPr>
                        <a:t>C</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Corbel" charset="0"/>
                          <a:ea typeface="ＭＳ Ｐゴシック" charset="-128"/>
                        </a:rPr>
                        <a:t>C</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Corbel" charset="0"/>
                          <a:ea typeface="ＭＳ Ｐゴシック" charset="-128"/>
                        </a:rPr>
                        <a:t>U</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Corbel" charset="0"/>
                          <a:ea typeface="ＭＳ Ｐゴシック" charset="-128"/>
                        </a:rPr>
                        <a:t>A</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Corbel" charset="0"/>
                          <a:ea typeface="ＭＳ Ｐゴシック" charset="-128"/>
                        </a:rPr>
                        <a:t>G</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Corbel" charset="0"/>
                          <a:ea typeface="ＭＳ Ｐゴシック" charset="-128"/>
                        </a:rPr>
                        <a:t>C</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Corbel" charset="0"/>
                          <a:ea typeface="ＭＳ Ｐゴシック" charset="-128"/>
                        </a:rPr>
                        <a:t>U</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800" b="0" i="0" u="none" strike="noStrike" cap="none" normalizeH="0" baseline="0" dirty="0" smtClean="0">
                          <a:ln>
                            <a:noFill/>
                          </a:ln>
                          <a:solidFill>
                            <a:srgbClr val="FF0000"/>
                          </a:solidFill>
                          <a:effectLst/>
                          <a:latin typeface="Corbel" charset="0"/>
                          <a:ea typeface="ＭＳ Ｐゴシック" charset="-128"/>
                        </a:rPr>
                        <a:t>G</a:t>
                      </a:r>
                      <a:endParaRPr kumimoji="0" lang="en-CA" sz="2000" b="0" i="0" u="none" strike="noStrike" cap="none" normalizeH="0" baseline="0" dirty="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228600" marR="0" lvl="0" indent="-228600" algn="ctr" defTabSz="914400" rtl="0" eaLnBrk="1" fontAlgn="base" latinLnBrk="0" hangingPunct="1">
                        <a:lnSpc>
                          <a:spcPct val="15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orbel" charset="0"/>
                          <a:ea typeface="ＭＳ Ｐゴシック" charset="-128"/>
                        </a:rPr>
                        <a:t>mRNA</a:t>
                      </a:r>
                      <a:endParaRPr kumimoji="0" lang="en-CA" sz="1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9388" y="404813"/>
            <a:ext cx="7416800" cy="6248400"/>
          </a:xfrm>
          <a:prstGeom prst="rect">
            <a:avLst/>
          </a:prstGeom>
          <a:noFill/>
          <a:ln w="9525">
            <a:noFill/>
            <a:miter lim="800000"/>
            <a:headEnd/>
            <a:tailEnd/>
          </a:ln>
        </p:spPr>
        <p:txBody>
          <a:bodyPr>
            <a:spAutoFit/>
          </a:bodyPr>
          <a:lstStyle/>
          <a:p>
            <a:pPr marL="571500" indent="-571500">
              <a:buFont typeface="Arial" charset="0"/>
              <a:buChar char="•"/>
            </a:pPr>
            <a:r>
              <a:rPr lang="en-CA" sz="4000" dirty="0"/>
              <a:t>each strand of DNA can be viewed as a </a:t>
            </a:r>
            <a:r>
              <a:rPr lang="en-CA" sz="4000" dirty="0">
                <a:solidFill>
                  <a:srgbClr val="FFC000"/>
                </a:solidFill>
              </a:rPr>
              <a:t>template</a:t>
            </a:r>
            <a:r>
              <a:rPr lang="en-CA" sz="4000" dirty="0"/>
              <a:t>: </a:t>
            </a:r>
          </a:p>
          <a:p>
            <a:pPr marL="571500" indent="-571500">
              <a:buFont typeface="Arial" charset="0"/>
              <a:buChar char="•"/>
            </a:pPr>
            <a:r>
              <a:rPr lang="en-CA" sz="4000" dirty="0"/>
              <a:t> like a potter's mold, it can produce a "reverse image" copy of itself (a </a:t>
            </a:r>
            <a:r>
              <a:rPr lang="en-CA" sz="4000" dirty="0">
                <a:solidFill>
                  <a:srgbClr val="FFC000"/>
                </a:solidFill>
              </a:rPr>
              <a:t>complementary copy</a:t>
            </a:r>
            <a:r>
              <a:rPr lang="en-CA" sz="4000" dirty="0"/>
              <a:t>). </a:t>
            </a:r>
          </a:p>
          <a:p>
            <a:pPr marL="571500" indent="-571500">
              <a:buFont typeface="Arial" charset="0"/>
              <a:buChar char="•"/>
            </a:pPr>
            <a:r>
              <a:rPr lang="en-CA" sz="4000" dirty="0"/>
              <a:t> Each new strand of DNA produced has a </a:t>
            </a:r>
            <a:r>
              <a:rPr lang="en-CA" sz="4000" dirty="0">
                <a:solidFill>
                  <a:srgbClr val="FFC000"/>
                </a:solidFill>
              </a:rPr>
              <a:t>sequence of bases </a:t>
            </a:r>
            <a:r>
              <a:rPr lang="en-CA" sz="4000" dirty="0"/>
              <a:t>exactly complementary to the template strand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23850" y="404813"/>
            <a:ext cx="8496300" cy="5540375"/>
          </a:xfrm>
          <a:prstGeom prst="rect">
            <a:avLst/>
          </a:prstGeom>
          <a:noFill/>
          <a:ln w="9525">
            <a:noFill/>
            <a:miter lim="800000"/>
            <a:headEnd/>
            <a:tailEnd/>
          </a:ln>
        </p:spPr>
        <p:txBody>
          <a:bodyPr>
            <a:spAutoFit/>
          </a:bodyPr>
          <a:lstStyle/>
          <a:p>
            <a:r>
              <a:rPr lang="en-US" sz="2800" dirty="0"/>
              <a:t>There are </a:t>
            </a:r>
            <a:r>
              <a:rPr lang="en-US" sz="2800" b="1" u="sng" dirty="0"/>
              <a:t>3 types of RNA</a:t>
            </a:r>
            <a:r>
              <a:rPr lang="en-US" sz="2800" dirty="0"/>
              <a:t>, each with different functions.</a:t>
            </a:r>
            <a:endParaRPr lang="en-CA" sz="2800" dirty="0"/>
          </a:p>
          <a:p>
            <a:r>
              <a:rPr lang="en-US" dirty="0"/>
              <a:t> </a:t>
            </a:r>
            <a:endParaRPr lang="en-CA" dirty="0"/>
          </a:p>
          <a:p>
            <a:pPr>
              <a:buFont typeface="Arial" charset="0"/>
              <a:buChar char="•"/>
            </a:pPr>
            <a:r>
              <a:rPr lang="en-US" sz="2800" b="1" dirty="0" err="1">
                <a:solidFill>
                  <a:srgbClr val="FFC000"/>
                </a:solidFill>
              </a:rPr>
              <a:t>rRNA</a:t>
            </a:r>
            <a:endParaRPr lang="en-US" sz="2800" b="1" dirty="0">
              <a:solidFill>
                <a:srgbClr val="FFC000"/>
              </a:solidFill>
            </a:endParaRPr>
          </a:p>
          <a:p>
            <a:pPr>
              <a:buFont typeface="Arial" charset="0"/>
              <a:buChar char="•"/>
            </a:pPr>
            <a:r>
              <a:rPr lang="en-US" sz="2800" b="1" dirty="0">
                <a:solidFill>
                  <a:srgbClr val="FFC000"/>
                </a:solidFill>
              </a:rPr>
              <a:t> </a:t>
            </a:r>
            <a:r>
              <a:rPr lang="en-US" sz="2800" b="1" dirty="0" err="1">
                <a:solidFill>
                  <a:srgbClr val="FFC000"/>
                </a:solidFill>
              </a:rPr>
              <a:t>tRNA</a:t>
            </a:r>
            <a:endParaRPr lang="en-US" sz="2800" b="1" dirty="0">
              <a:solidFill>
                <a:srgbClr val="FFC000"/>
              </a:solidFill>
            </a:endParaRPr>
          </a:p>
          <a:p>
            <a:pPr>
              <a:buFont typeface="Arial" charset="0"/>
              <a:buChar char="•"/>
            </a:pPr>
            <a:r>
              <a:rPr lang="en-US" sz="2800" b="1" dirty="0">
                <a:solidFill>
                  <a:srgbClr val="FFC000"/>
                </a:solidFill>
              </a:rPr>
              <a:t>mRNA </a:t>
            </a:r>
          </a:p>
          <a:p>
            <a:pPr>
              <a:buFont typeface="Arial" charset="0"/>
              <a:buChar char="•"/>
            </a:pPr>
            <a:endParaRPr lang="en-US" sz="2800" b="1" dirty="0"/>
          </a:p>
          <a:p>
            <a:r>
              <a:rPr lang="en-US" sz="2800" b="1" dirty="0"/>
              <a:t>– The agents of Protein Synthesis</a:t>
            </a:r>
            <a:endParaRPr lang="en-CA" sz="2800" b="1" dirty="0"/>
          </a:p>
          <a:p>
            <a:endParaRPr lang="en-US" sz="2800" dirty="0"/>
          </a:p>
          <a:p>
            <a:r>
              <a:rPr lang="en-US" sz="2800" dirty="0"/>
              <a:t>RNA that is involved in protein synthesis belongs to one of three distinct types: </a:t>
            </a:r>
          </a:p>
          <a:p>
            <a:pPr>
              <a:buFont typeface="Arial" charset="0"/>
              <a:buChar char="•"/>
            </a:pPr>
            <a:r>
              <a:rPr lang="en-US" sz="2800" b="1" u="sng" dirty="0"/>
              <a:t>ribosomal</a:t>
            </a:r>
            <a:r>
              <a:rPr lang="en-US" sz="2800" u="sng" dirty="0"/>
              <a:t> </a:t>
            </a:r>
            <a:r>
              <a:rPr lang="en-US" sz="2800" b="1" u="sng" dirty="0"/>
              <a:t>RNA</a:t>
            </a:r>
            <a:r>
              <a:rPr lang="en-US" sz="2800" dirty="0"/>
              <a:t> (</a:t>
            </a:r>
            <a:r>
              <a:rPr lang="en-US" sz="2800" b="1" dirty="0" err="1"/>
              <a:t>rRNA</a:t>
            </a:r>
            <a:r>
              <a:rPr lang="en-US" sz="2800" dirty="0"/>
              <a:t>), </a:t>
            </a:r>
          </a:p>
          <a:p>
            <a:pPr>
              <a:buFont typeface="Arial" charset="0"/>
              <a:buChar char="•"/>
            </a:pPr>
            <a:r>
              <a:rPr lang="en-US" sz="2800" b="1" u="sng" dirty="0"/>
              <a:t>transfer</a:t>
            </a:r>
            <a:r>
              <a:rPr lang="en-US" sz="2800" u="sng" dirty="0"/>
              <a:t> </a:t>
            </a:r>
            <a:r>
              <a:rPr lang="en-US" sz="2800" b="1" u="sng" dirty="0"/>
              <a:t>RNA</a:t>
            </a:r>
            <a:r>
              <a:rPr lang="en-US" sz="2800" b="1" dirty="0"/>
              <a:t> </a:t>
            </a:r>
            <a:r>
              <a:rPr lang="en-US" sz="2800" dirty="0"/>
              <a:t>(</a:t>
            </a:r>
            <a:r>
              <a:rPr lang="en-US" sz="2800" b="1" dirty="0" err="1"/>
              <a:t>tRNA</a:t>
            </a:r>
            <a:r>
              <a:rPr lang="en-US" sz="2800" dirty="0"/>
              <a:t>), </a:t>
            </a:r>
          </a:p>
          <a:p>
            <a:pPr>
              <a:buFont typeface="Arial" charset="0"/>
              <a:buChar char="•"/>
            </a:pPr>
            <a:r>
              <a:rPr lang="en-US" sz="2800" dirty="0"/>
              <a:t> </a:t>
            </a:r>
            <a:r>
              <a:rPr lang="en-US" sz="2800" b="1" u="sng" dirty="0"/>
              <a:t>messenger</a:t>
            </a:r>
            <a:r>
              <a:rPr lang="en-US" sz="2800" u="sng" dirty="0"/>
              <a:t> </a:t>
            </a:r>
            <a:r>
              <a:rPr lang="en-US" sz="2800" b="1" u="sng" dirty="0"/>
              <a:t>RNA</a:t>
            </a:r>
            <a:r>
              <a:rPr lang="en-US" sz="2800" b="1" dirty="0"/>
              <a:t> </a:t>
            </a:r>
            <a:r>
              <a:rPr lang="en-US" sz="2800" dirty="0"/>
              <a:t>(</a:t>
            </a:r>
            <a:r>
              <a:rPr lang="en-US" sz="2800" b="1" dirty="0"/>
              <a:t>mRNA</a:t>
            </a:r>
            <a:r>
              <a:rPr lang="en-US" sz="2800" dirty="0"/>
              <a:t>).</a:t>
            </a:r>
            <a:endParaRPr lang="en-CA"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 calcmode="lin" valueType="num">
                                      <p:cBhvr additive="base">
                                        <p:cTn id="3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0030B"/>
          <p:cNvPicPr>
            <a:picLocks noChangeAspect="1" noChangeArrowheads="1"/>
          </p:cNvPicPr>
          <p:nvPr/>
        </p:nvPicPr>
        <p:blipFill>
          <a:blip r:embed="rId3"/>
          <a:srcRect t="19298"/>
          <a:stretch>
            <a:fillRect/>
          </a:stretch>
        </p:blipFill>
        <p:spPr bwMode="auto">
          <a:xfrm>
            <a:off x="200025" y="301625"/>
            <a:ext cx="3517900" cy="2119313"/>
          </a:xfrm>
          <a:prstGeom prst="rect">
            <a:avLst/>
          </a:prstGeom>
          <a:noFill/>
          <a:ln w="9525">
            <a:noFill/>
            <a:miter lim="800000"/>
            <a:headEnd/>
            <a:tailEnd/>
          </a:ln>
        </p:spPr>
      </p:pic>
      <p:sp>
        <p:nvSpPr>
          <p:cNvPr id="6144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latin typeface="Arial" charset="0"/>
              <a:ea typeface="ＭＳ Ｐゴシック" charset="0"/>
              <a:cs typeface="Arial" charset="0"/>
            </a:endParaRPr>
          </a:p>
        </p:txBody>
      </p:sp>
      <p:sp>
        <p:nvSpPr>
          <p:cNvPr id="61444" name="Rectangle 4"/>
          <p:cNvSpPr>
            <a:spLocks noChangeArrowheads="1"/>
          </p:cNvSpPr>
          <p:nvPr/>
        </p:nvSpPr>
        <p:spPr bwMode="auto">
          <a:xfrm>
            <a:off x="2286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CA">
              <a:ea typeface="ＭＳ Ｐゴシック" charset="0"/>
              <a:cs typeface="Arial" charset="0"/>
            </a:endParaRPr>
          </a:p>
        </p:txBody>
      </p:sp>
      <p:sp>
        <p:nvSpPr>
          <p:cNvPr id="5" name="Rectangle 5"/>
          <p:cNvSpPr>
            <a:spLocks noChangeArrowheads="1"/>
          </p:cNvSpPr>
          <p:nvPr/>
        </p:nvSpPr>
        <p:spPr bwMode="auto">
          <a:xfrm>
            <a:off x="3995738" y="92075"/>
            <a:ext cx="5148262" cy="7356475"/>
          </a:xfrm>
          <a:prstGeom prst="rect">
            <a:avLst/>
          </a:prstGeom>
          <a:noFill/>
          <a:ln w="9525">
            <a:noFill/>
            <a:miter lim="800000"/>
            <a:headEnd/>
            <a:tailEnd/>
          </a:ln>
          <a:effectLst/>
        </p:spPr>
        <p:txBody>
          <a:bodyPr anchor="ctr">
            <a:spAutoFit/>
          </a:bodyPr>
          <a:lstStyle/>
          <a:p>
            <a:pPr>
              <a:defRPr/>
            </a:pPr>
            <a:r>
              <a:rPr lang="en-US" sz="4400" b="1" u="sng" dirty="0">
                <a:latin typeface="Garamond" pitchFamily="18" charset="0"/>
                <a:ea typeface="Times New Roman" pitchFamily="18" charset="0"/>
                <a:cs typeface="Times New Roman" pitchFamily="18" charset="0"/>
              </a:rPr>
              <a:t>RIBOSOMAL</a:t>
            </a:r>
            <a:r>
              <a:rPr lang="en-US" sz="3200" b="1" u="sng" dirty="0">
                <a:latin typeface="Garamond" pitchFamily="18" charset="0"/>
                <a:ea typeface="Times New Roman" pitchFamily="18" charset="0"/>
                <a:cs typeface="Times New Roman" pitchFamily="18" charset="0"/>
              </a:rPr>
              <a:t> RNA</a:t>
            </a:r>
            <a:r>
              <a:rPr lang="en-US" sz="3200" dirty="0">
                <a:latin typeface="Garamond" pitchFamily="18" charset="0"/>
                <a:ea typeface="Times New Roman" pitchFamily="18" charset="0"/>
                <a:cs typeface="Times New Roman" pitchFamily="18" charset="0"/>
              </a:rPr>
              <a:t> (</a:t>
            </a:r>
            <a:r>
              <a:rPr lang="en-US" sz="3200" dirty="0" err="1">
                <a:latin typeface="Garamond" pitchFamily="18" charset="0"/>
                <a:ea typeface="Times New Roman" pitchFamily="18" charset="0"/>
                <a:cs typeface="Times New Roman" pitchFamily="18" charset="0"/>
              </a:rPr>
              <a:t>rRNA</a:t>
            </a:r>
            <a:r>
              <a:rPr lang="en-US" sz="3200" dirty="0">
                <a:latin typeface="Garamond" pitchFamily="18" charset="0"/>
                <a:ea typeface="Times New Roman" pitchFamily="18" charset="0"/>
                <a:cs typeface="Times New Roman" pitchFamily="18" charset="0"/>
              </a:rPr>
              <a:t>) </a:t>
            </a:r>
          </a:p>
          <a:p>
            <a:pPr marL="457200" indent="-457200">
              <a:buFont typeface="Arial" pitchFamily="34" charset="0"/>
              <a:buChar char="•"/>
              <a:defRPr/>
            </a:pPr>
            <a:r>
              <a:rPr lang="en-US" sz="3200" b="1" dirty="0">
                <a:latin typeface="Garamond" pitchFamily="18" charset="0"/>
                <a:ea typeface="Times New Roman" pitchFamily="18" charset="0"/>
                <a:cs typeface="Times New Roman" pitchFamily="18" charset="0"/>
              </a:rPr>
              <a:t>becomes a </a:t>
            </a:r>
            <a:r>
              <a:rPr lang="en-US" sz="3200" b="1" u="sng" dirty="0">
                <a:solidFill>
                  <a:srgbClr val="FFC000"/>
                </a:solidFill>
                <a:latin typeface="Garamond" pitchFamily="18" charset="0"/>
                <a:ea typeface="Times New Roman" pitchFamily="18" charset="0"/>
                <a:cs typeface="Times New Roman" pitchFamily="18" charset="0"/>
              </a:rPr>
              <a:t>structural</a:t>
            </a:r>
            <a:r>
              <a:rPr lang="en-US" sz="3200" b="1" u="sng" dirty="0">
                <a:latin typeface="Garamond" pitchFamily="18" charset="0"/>
                <a:ea typeface="Times New Roman" pitchFamily="18" charset="0"/>
                <a:cs typeface="Times New Roman" pitchFamily="18" charset="0"/>
              </a:rPr>
              <a:t> part of ribosomes</a:t>
            </a:r>
            <a:r>
              <a:rPr lang="en-US" sz="3200" dirty="0">
                <a:latin typeface="Garamond" pitchFamily="18" charset="0"/>
                <a:ea typeface="Times New Roman" pitchFamily="18" charset="0"/>
                <a:cs typeface="Times New Roman" pitchFamily="18" charset="0"/>
              </a:rPr>
              <a:t> and serves as a genetic </a:t>
            </a:r>
            <a:r>
              <a:rPr lang="en-US" sz="3200" b="1" dirty="0">
                <a:latin typeface="Garamond" pitchFamily="18" charset="0"/>
                <a:ea typeface="Times New Roman" pitchFamily="18" charset="0"/>
                <a:cs typeface="Times New Roman" pitchFamily="18" charset="0"/>
              </a:rPr>
              <a:t>link</a:t>
            </a:r>
            <a:r>
              <a:rPr lang="en-US" sz="3200" dirty="0">
                <a:latin typeface="Garamond" pitchFamily="18" charset="0"/>
                <a:ea typeface="Times New Roman" pitchFamily="18" charset="0"/>
                <a:cs typeface="Times New Roman" pitchFamily="18" charset="0"/>
              </a:rPr>
              <a:t> between mRNA and </a:t>
            </a:r>
            <a:r>
              <a:rPr lang="en-US" sz="3200" dirty="0" err="1">
                <a:latin typeface="Garamond" pitchFamily="18" charset="0"/>
                <a:ea typeface="Times New Roman" pitchFamily="18" charset="0"/>
                <a:cs typeface="Times New Roman" pitchFamily="18" charset="0"/>
              </a:rPr>
              <a:t>tRNA</a:t>
            </a:r>
            <a:r>
              <a:rPr lang="en-US" sz="3200" dirty="0">
                <a:latin typeface="Garamond" pitchFamily="18" charset="0"/>
                <a:ea typeface="Times New Roman" pitchFamily="18" charset="0"/>
                <a:cs typeface="Times New Roman" pitchFamily="18" charset="0"/>
              </a:rPr>
              <a:t>.  Ribosomal RNA is associated with </a:t>
            </a:r>
            <a:r>
              <a:rPr lang="en-US" sz="3200" dirty="0">
                <a:solidFill>
                  <a:srgbClr val="FFC000"/>
                </a:solidFill>
                <a:latin typeface="Garamond" pitchFamily="18" charset="0"/>
                <a:ea typeface="Times New Roman" pitchFamily="18" charset="0"/>
                <a:cs typeface="Times New Roman" pitchFamily="18" charset="0"/>
              </a:rPr>
              <a:t>protein</a:t>
            </a:r>
            <a:r>
              <a:rPr lang="en-US" sz="3200" dirty="0">
                <a:latin typeface="Garamond" pitchFamily="18" charset="0"/>
                <a:ea typeface="Times New Roman" pitchFamily="18" charset="0"/>
                <a:cs typeface="Times New Roman" pitchFamily="18" charset="0"/>
              </a:rPr>
              <a:t>, forming bodies called </a:t>
            </a:r>
            <a:r>
              <a:rPr lang="en-US" sz="3200" b="1" dirty="0">
                <a:latin typeface="Garamond" pitchFamily="18" charset="0"/>
                <a:ea typeface="Times New Roman" pitchFamily="18" charset="0"/>
                <a:cs typeface="Times New Roman" pitchFamily="18" charset="0"/>
              </a:rPr>
              <a:t>ribosomes</a:t>
            </a:r>
            <a:r>
              <a:rPr lang="en-US" sz="3200" dirty="0">
                <a:latin typeface="Garamond" pitchFamily="18" charset="0"/>
                <a:ea typeface="Times New Roman" pitchFamily="18" charset="0"/>
                <a:cs typeface="Times New Roman" pitchFamily="18" charset="0"/>
              </a:rPr>
              <a:t>. </a:t>
            </a:r>
          </a:p>
          <a:p>
            <a:pPr marL="457200" indent="-457200">
              <a:buFont typeface="Arial" pitchFamily="34" charset="0"/>
              <a:buChar char="•"/>
              <a:defRPr/>
            </a:pPr>
            <a:r>
              <a:rPr lang="en-US" sz="3200" dirty="0">
                <a:latin typeface="Garamond" pitchFamily="18" charset="0"/>
                <a:ea typeface="Times New Roman" pitchFamily="18" charset="0"/>
                <a:cs typeface="Times New Roman" pitchFamily="18" charset="0"/>
              </a:rPr>
              <a:t>Ribosomes are the </a:t>
            </a:r>
            <a:r>
              <a:rPr lang="en-US" sz="3200" b="1" u="sng" dirty="0">
                <a:solidFill>
                  <a:srgbClr val="FFC000"/>
                </a:solidFill>
                <a:latin typeface="Garamond" pitchFamily="18" charset="0"/>
                <a:ea typeface="Times New Roman" pitchFamily="18" charset="0"/>
                <a:cs typeface="Times New Roman" pitchFamily="18" charset="0"/>
              </a:rPr>
              <a:t>sites</a:t>
            </a:r>
            <a:r>
              <a:rPr lang="en-US" sz="3200" u="sng" dirty="0">
                <a:latin typeface="Garamond" pitchFamily="18" charset="0"/>
                <a:ea typeface="Times New Roman" pitchFamily="18" charset="0"/>
                <a:cs typeface="Times New Roman" pitchFamily="18" charset="0"/>
              </a:rPr>
              <a:t> of </a:t>
            </a:r>
            <a:r>
              <a:rPr lang="en-US" sz="3200" b="1" u="sng" dirty="0">
                <a:latin typeface="Garamond" pitchFamily="18" charset="0"/>
                <a:ea typeface="Times New Roman" pitchFamily="18" charset="0"/>
                <a:cs typeface="Times New Roman" pitchFamily="18" charset="0"/>
              </a:rPr>
              <a:t>protein synthesis</a:t>
            </a:r>
            <a:r>
              <a:rPr lang="en-US" sz="3200" dirty="0">
                <a:latin typeface="Garamond" pitchFamily="18" charset="0"/>
                <a:ea typeface="Times New Roman" pitchFamily="18" charset="0"/>
                <a:cs typeface="Times New Roman" pitchFamily="18" charset="0"/>
              </a:rPr>
              <a:t>. </a:t>
            </a:r>
          </a:p>
          <a:p>
            <a:pPr>
              <a:defRPr/>
            </a:pPr>
            <a:endParaRPr lang="en-CA" sz="2800" dirty="0">
              <a:latin typeface="Arial" pitchFamily="34" charset="0"/>
              <a:ea typeface="+mn-ea"/>
              <a:cs typeface="Arial" pitchFamily="34" charset="0"/>
            </a:endParaRPr>
          </a:p>
          <a:p>
            <a:pPr eaLnBrk="0" hangingPunct="0">
              <a:buFontTx/>
              <a:buChar char="•"/>
              <a:defRPr/>
            </a:pPr>
            <a:endParaRPr lang="en-US" sz="4800" dirty="0">
              <a:latin typeface="Arial" pitchFamily="34" charset="0"/>
              <a:ea typeface="+mn-ea"/>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26988" y="17463"/>
            <a:ext cx="8675687" cy="2862262"/>
          </a:xfrm>
          <a:prstGeom prst="rect">
            <a:avLst/>
          </a:prstGeom>
          <a:noFill/>
          <a:ln w="9525">
            <a:noFill/>
            <a:miter lim="800000"/>
            <a:headEnd/>
            <a:tailEnd/>
          </a:ln>
        </p:spPr>
        <p:txBody>
          <a:bodyPr>
            <a:spAutoFit/>
          </a:bodyPr>
          <a:lstStyle/>
          <a:p>
            <a:pPr eaLnBrk="0" hangingPunct="0">
              <a:buFontTx/>
              <a:buChar char="•"/>
            </a:pPr>
            <a:r>
              <a:rPr lang="en-US" sz="4400" dirty="0">
                <a:latin typeface="Garamond" charset="0"/>
              </a:rPr>
              <a:t>Ribosomal RNA varies in size and is the </a:t>
            </a:r>
            <a:r>
              <a:rPr lang="en-US" sz="4400" b="1" i="1" dirty="0">
                <a:latin typeface="Garamond" charset="0"/>
              </a:rPr>
              <a:t>most plentiful  </a:t>
            </a:r>
            <a:r>
              <a:rPr lang="en-US" sz="4400" dirty="0">
                <a:latin typeface="Garamond" charset="0"/>
              </a:rPr>
              <a:t>RNA.  It </a:t>
            </a:r>
            <a:r>
              <a:rPr lang="en-US" sz="4400" b="1" dirty="0">
                <a:latin typeface="Garamond" charset="0"/>
              </a:rPr>
              <a:t>constitutes </a:t>
            </a:r>
            <a:r>
              <a:rPr lang="en-US" sz="4400" b="1" dirty="0">
                <a:solidFill>
                  <a:srgbClr val="FFC000"/>
                </a:solidFill>
                <a:latin typeface="Garamond" charset="0"/>
              </a:rPr>
              <a:t>85% </a:t>
            </a:r>
            <a:r>
              <a:rPr lang="en-US" sz="4400" b="1" dirty="0">
                <a:latin typeface="Garamond" charset="0"/>
              </a:rPr>
              <a:t>to </a:t>
            </a:r>
            <a:r>
              <a:rPr lang="en-US" sz="4400" b="1" dirty="0">
                <a:solidFill>
                  <a:srgbClr val="FFC000"/>
                </a:solidFill>
                <a:latin typeface="Garamond" charset="0"/>
              </a:rPr>
              <a:t>90%</a:t>
            </a:r>
            <a:r>
              <a:rPr lang="en-US" sz="4400" dirty="0">
                <a:solidFill>
                  <a:srgbClr val="FFC000"/>
                </a:solidFill>
                <a:latin typeface="Garamond" charset="0"/>
              </a:rPr>
              <a:t> </a:t>
            </a:r>
            <a:r>
              <a:rPr lang="en-US" sz="4400" dirty="0">
                <a:latin typeface="Garamond" charset="0"/>
              </a:rPr>
              <a:t>of total cellular RNA</a:t>
            </a:r>
            <a:r>
              <a:rPr lang="en-US" sz="4800" dirty="0">
                <a:latin typeface="Garamond" charset="0"/>
              </a:rPr>
              <a:t>.</a:t>
            </a:r>
          </a:p>
        </p:txBody>
      </p:sp>
      <p:pic>
        <p:nvPicPr>
          <p:cNvPr id="65538" name="Picture 2" descr="http://4.bp.blogspot.com/_ZH1tKFpfimc/SN_lNlbEi3I/AAAAAAAAAhI/vscKahpwGZ0/s400/ribosome.jpg"/>
          <p:cNvPicPr>
            <a:picLocks noChangeAspect="1" noChangeArrowheads="1"/>
          </p:cNvPicPr>
          <p:nvPr/>
        </p:nvPicPr>
        <p:blipFill>
          <a:blip r:embed="rId3"/>
          <a:srcRect/>
          <a:stretch>
            <a:fillRect/>
          </a:stretch>
        </p:blipFill>
        <p:spPr bwMode="auto">
          <a:xfrm>
            <a:off x="2366963" y="2879725"/>
            <a:ext cx="5727700" cy="37369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188913"/>
            <a:ext cx="6481763" cy="6494462"/>
          </a:xfrm>
          <a:prstGeom prst="rect">
            <a:avLst/>
          </a:prstGeom>
        </p:spPr>
        <p:txBody>
          <a:bodyPr>
            <a:spAutoFit/>
          </a:bodyPr>
          <a:lstStyle/>
          <a:p>
            <a:pPr fontAlgn="auto">
              <a:spcBef>
                <a:spcPts val="0"/>
              </a:spcBef>
              <a:spcAft>
                <a:spcPts val="0"/>
              </a:spcAft>
              <a:defRPr/>
            </a:pPr>
            <a:r>
              <a:rPr lang="en-US" sz="3200" b="1" u="sng" cap="all" dirty="0">
                <a:latin typeface="+mn-lt"/>
                <a:ea typeface="+mn-ea"/>
              </a:rPr>
              <a:t>Transfer</a:t>
            </a:r>
            <a:r>
              <a:rPr lang="en-US" sz="3200" b="1" u="sng" dirty="0">
                <a:latin typeface="+mn-lt"/>
                <a:ea typeface="+mn-ea"/>
              </a:rPr>
              <a:t> RNA</a:t>
            </a:r>
            <a:r>
              <a:rPr lang="en-US" sz="3200" dirty="0">
                <a:latin typeface="+mn-lt"/>
                <a:ea typeface="+mn-ea"/>
              </a:rPr>
              <a:t> (</a:t>
            </a:r>
            <a:r>
              <a:rPr lang="en-US" sz="3200" dirty="0" err="1">
                <a:latin typeface="+mn-lt"/>
                <a:ea typeface="+mn-ea"/>
              </a:rPr>
              <a:t>tRNA</a:t>
            </a:r>
            <a:r>
              <a:rPr lang="en-US" sz="3200" dirty="0">
                <a:latin typeface="+mn-lt"/>
                <a:ea typeface="+mn-ea"/>
              </a:rPr>
              <a:t>) - is used to </a:t>
            </a:r>
            <a:r>
              <a:rPr lang="en-US" sz="3200" b="1" u="words" dirty="0">
                <a:solidFill>
                  <a:srgbClr val="FFC000"/>
                </a:solidFill>
                <a:latin typeface="+mn-lt"/>
                <a:ea typeface="+mn-ea"/>
              </a:rPr>
              <a:t>deliver</a:t>
            </a:r>
            <a:r>
              <a:rPr lang="en-US" sz="3200" b="1" u="words" dirty="0">
                <a:latin typeface="+mn-lt"/>
                <a:ea typeface="+mn-ea"/>
              </a:rPr>
              <a:t> amino acids</a:t>
            </a:r>
            <a:r>
              <a:rPr lang="en-US" sz="3200" b="1" dirty="0">
                <a:latin typeface="+mn-lt"/>
                <a:ea typeface="+mn-ea"/>
              </a:rPr>
              <a:t> from the </a:t>
            </a:r>
            <a:r>
              <a:rPr lang="en-US" sz="3200" b="1" u="sng" dirty="0">
                <a:solidFill>
                  <a:srgbClr val="FFC000"/>
                </a:solidFill>
                <a:latin typeface="+mn-lt"/>
                <a:ea typeface="+mn-ea"/>
              </a:rPr>
              <a:t>cytoplasm</a:t>
            </a:r>
            <a:r>
              <a:rPr lang="en-US" sz="3200" b="1" dirty="0">
                <a:latin typeface="+mn-lt"/>
                <a:ea typeface="+mn-ea"/>
              </a:rPr>
              <a:t> to the </a:t>
            </a:r>
            <a:r>
              <a:rPr lang="en-US" sz="3200" b="1" u="sng" dirty="0">
                <a:latin typeface="+mn-lt"/>
                <a:ea typeface="+mn-ea"/>
              </a:rPr>
              <a:t>ribosome</a:t>
            </a:r>
            <a:r>
              <a:rPr lang="en-US" sz="3200" dirty="0">
                <a:latin typeface="+mn-lt"/>
                <a:ea typeface="+mn-ea"/>
              </a:rPr>
              <a:t>. </a:t>
            </a:r>
          </a:p>
          <a:p>
            <a:pPr fontAlgn="auto">
              <a:spcBef>
                <a:spcPts val="0"/>
              </a:spcBef>
              <a:spcAft>
                <a:spcPts val="0"/>
              </a:spcAft>
              <a:defRPr/>
            </a:pPr>
            <a:endParaRPr lang="en-US" sz="3200" dirty="0">
              <a:latin typeface="+mn-lt"/>
              <a:ea typeface="+mn-ea"/>
            </a:endParaRPr>
          </a:p>
          <a:p>
            <a:pPr marL="457200" indent="-457200" fontAlgn="auto">
              <a:spcBef>
                <a:spcPts val="0"/>
              </a:spcBef>
              <a:spcAft>
                <a:spcPts val="0"/>
              </a:spcAft>
              <a:buFont typeface="Arial" pitchFamily="34" charset="0"/>
              <a:buChar char="•"/>
              <a:defRPr/>
            </a:pPr>
            <a:r>
              <a:rPr lang="en-US" sz="3200" dirty="0">
                <a:latin typeface="+mn-lt"/>
                <a:ea typeface="+mn-ea"/>
              </a:rPr>
              <a:t>There is a different </a:t>
            </a:r>
            <a:r>
              <a:rPr lang="en-US" sz="3200" dirty="0" err="1">
                <a:latin typeface="+mn-lt"/>
                <a:ea typeface="+mn-ea"/>
              </a:rPr>
              <a:t>tRNA</a:t>
            </a:r>
            <a:r>
              <a:rPr lang="en-US" sz="3200" dirty="0">
                <a:latin typeface="+mn-lt"/>
                <a:ea typeface="+mn-ea"/>
              </a:rPr>
              <a:t> for each amino acid.  The function of each type of </a:t>
            </a:r>
            <a:r>
              <a:rPr lang="en-US" sz="3200" dirty="0" err="1">
                <a:latin typeface="+mn-lt"/>
                <a:ea typeface="+mn-ea"/>
              </a:rPr>
              <a:t>tRNA</a:t>
            </a:r>
            <a:r>
              <a:rPr lang="en-US" sz="3200" dirty="0">
                <a:latin typeface="+mn-lt"/>
                <a:ea typeface="+mn-ea"/>
              </a:rPr>
              <a:t> is to bring its specific amino acid to a ribosome. </a:t>
            </a:r>
            <a:endParaRPr lang="en-CA" sz="3200" dirty="0">
              <a:latin typeface="+mn-lt"/>
              <a:ea typeface="+mn-ea"/>
            </a:endParaRPr>
          </a:p>
          <a:p>
            <a:pPr marL="457200" indent="-457200" fontAlgn="auto">
              <a:spcBef>
                <a:spcPts val="0"/>
              </a:spcBef>
              <a:spcAft>
                <a:spcPts val="0"/>
              </a:spcAft>
              <a:buFont typeface="Arial" pitchFamily="34" charset="0"/>
              <a:buChar char="•"/>
              <a:defRPr/>
            </a:pPr>
            <a:r>
              <a:rPr lang="en-US" sz="3200" dirty="0">
                <a:latin typeface="+mn-lt"/>
                <a:ea typeface="+mn-ea"/>
              </a:rPr>
              <a:t>The </a:t>
            </a:r>
            <a:r>
              <a:rPr lang="en-US" sz="3200" dirty="0" err="1">
                <a:latin typeface="+mn-lt"/>
                <a:ea typeface="+mn-ea"/>
              </a:rPr>
              <a:t>tRNA</a:t>
            </a:r>
            <a:r>
              <a:rPr lang="en-US" sz="3200" dirty="0">
                <a:latin typeface="+mn-lt"/>
                <a:ea typeface="+mn-ea"/>
              </a:rPr>
              <a:t> molecules consist of about </a:t>
            </a:r>
            <a:r>
              <a:rPr lang="en-US" sz="3200" b="1" dirty="0">
                <a:solidFill>
                  <a:srgbClr val="FFC000"/>
                </a:solidFill>
                <a:latin typeface="+mn-lt"/>
                <a:ea typeface="+mn-ea"/>
              </a:rPr>
              <a:t>80</a:t>
            </a:r>
            <a:r>
              <a:rPr lang="en-US" sz="3200" b="1" dirty="0">
                <a:latin typeface="+mn-lt"/>
                <a:ea typeface="+mn-ea"/>
              </a:rPr>
              <a:t> nucleotides</a:t>
            </a:r>
            <a:r>
              <a:rPr lang="en-US" sz="3200" dirty="0">
                <a:latin typeface="+mn-lt"/>
                <a:ea typeface="+mn-ea"/>
              </a:rPr>
              <a:t> and are structured in a </a:t>
            </a:r>
            <a:r>
              <a:rPr lang="en-US" sz="3200" b="1" dirty="0">
                <a:solidFill>
                  <a:srgbClr val="FFC000"/>
                </a:solidFill>
                <a:latin typeface="+mn-lt"/>
                <a:ea typeface="+mn-ea"/>
              </a:rPr>
              <a:t>cloverleaf</a:t>
            </a:r>
            <a:r>
              <a:rPr lang="en-US" sz="3200" dirty="0">
                <a:latin typeface="+mn-lt"/>
                <a:ea typeface="+mn-ea"/>
              </a:rPr>
              <a:t> pattern. They constitute about</a:t>
            </a:r>
            <a:r>
              <a:rPr lang="en-US" sz="3200" b="1" dirty="0">
                <a:latin typeface="+mn-lt"/>
                <a:ea typeface="+mn-ea"/>
              </a:rPr>
              <a:t> 5%</a:t>
            </a:r>
            <a:r>
              <a:rPr lang="en-US" sz="3200" dirty="0">
                <a:latin typeface="+mn-lt"/>
                <a:ea typeface="+mn-ea"/>
              </a:rPr>
              <a:t> of the cell's total RNA.</a:t>
            </a:r>
            <a:endParaRPr lang="en-CA" sz="3200" dirty="0">
              <a:latin typeface="+mn-lt"/>
              <a:ea typeface="+mn-ea"/>
            </a:endParaRPr>
          </a:p>
        </p:txBody>
      </p:sp>
      <p:pic>
        <p:nvPicPr>
          <p:cNvPr id="67586" name="Picture 2"/>
          <p:cNvPicPr>
            <a:picLocks noChangeAspect="1" noChangeArrowheads="1"/>
          </p:cNvPicPr>
          <p:nvPr/>
        </p:nvPicPr>
        <p:blipFill>
          <a:blip r:embed="rId2"/>
          <a:srcRect/>
          <a:stretch>
            <a:fillRect/>
          </a:stretch>
        </p:blipFill>
        <p:spPr bwMode="auto">
          <a:xfrm>
            <a:off x="6399213" y="692150"/>
            <a:ext cx="2744787" cy="2227263"/>
          </a:xfrm>
          <a:prstGeom prst="rect">
            <a:avLst/>
          </a:prstGeom>
          <a:solidFill>
            <a:schemeClr val="tx1"/>
          </a:solid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3" y="549275"/>
            <a:ext cx="7848600" cy="5509200"/>
          </a:xfrm>
          <a:prstGeom prst="rect">
            <a:avLst/>
          </a:prstGeom>
        </p:spPr>
        <p:txBody>
          <a:bodyPr>
            <a:spAutoFit/>
          </a:bodyPr>
          <a:lstStyle/>
          <a:p>
            <a:pPr marL="457200" indent="-457200" fontAlgn="auto">
              <a:spcBef>
                <a:spcPts val="0"/>
              </a:spcBef>
              <a:spcAft>
                <a:spcPts val="0"/>
              </a:spcAft>
              <a:buFont typeface="Arial" pitchFamily="34" charset="0"/>
              <a:buChar char="•"/>
              <a:defRPr/>
            </a:pPr>
            <a:r>
              <a:rPr lang="en-US" sz="3200" b="1" u="sng" cap="all" dirty="0">
                <a:latin typeface="+mn-lt"/>
                <a:ea typeface="+mn-ea"/>
              </a:rPr>
              <a:t>Messenger</a:t>
            </a:r>
            <a:r>
              <a:rPr lang="en-US" sz="3200" b="1" u="sng" dirty="0">
                <a:latin typeface="+mn-lt"/>
                <a:ea typeface="+mn-ea"/>
              </a:rPr>
              <a:t> RNA</a:t>
            </a:r>
            <a:r>
              <a:rPr lang="en-US" sz="3200" dirty="0">
                <a:latin typeface="+mn-lt"/>
                <a:ea typeface="+mn-ea"/>
              </a:rPr>
              <a:t> (mRNA) - </a:t>
            </a:r>
            <a:r>
              <a:rPr lang="en-US" sz="3200" b="1" u="words" dirty="0">
                <a:solidFill>
                  <a:srgbClr val="FFC000"/>
                </a:solidFill>
                <a:latin typeface="+mn-lt"/>
                <a:ea typeface="+mn-ea"/>
              </a:rPr>
              <a:t>carries</a:t>
            </a:r>
            <a:r>
              <a:rPr lang="en-US" sz="3200" b="1" u="words" dirty="0">
                <a:latin typeface="+mn-lt"/>
                <a:ea typeface="+mn-ea"/>
              </a:rPr>
              <a:t> the genetic code</a:t>
            </a:r>
            <a:r>
              <a:rPr lang="en-US" sz="3200" dirty="0">
                <a:latin typeface="+mn-lt"/>
                <a:ea typeface="+mn-ea"/>
              </a:rPr>
              <a:t> contained in the sequence of bases in the cell's DNA </a:t>
            </a:r>
            <a:r>
              <a:rPr lang="en-US" sz="3200" b="1" dirty="0">
                <a:latin typeface="+mn-lt"/>
                <a:ea typeface="+mn-ea"/>
              </a:rPr>
              <a:t>from the nucleus to the Ribosome</a:t>
            </a:r>
            <a:r>
              <a:rPr lang="en-US" sz="3200" dirty="0">
                <a:latin typeface="+mn-lt"/>
                <a:ea typeface="+mn-ea"/>
              </a:rPr>
              <a:t>.</a:t>
            </a:r>
          </a:p>
          <a:p>
            <a:pPr marL="457200" indent="-457200" fontAlgn="auto">
              <a:spcBef>
                <a:spcPts val="0"/>
              </a:spcBef>
              <a:spcAft>
                <a:spcPts val="0"/>
              </a:spcAft>
              <a:buFont typeface="Arial" pitchFamily="34" charset="0"/>
              <a:buChar char="•"/>
              <a:defRPr/>
            </a:pPr>
            <a:endParaRPr lang="en-CA" sz="3200" dirty="0">
              <a:latin typeface="+mn-lt"/>
              <a:ea typeface="+mn-ea"/>
            </a:endParaRPr>
          </a:p>
          <a:p>
            <a:pPr marL="457200" indent="-457200" fontAlgn="auto">
              <a:spcBef>
                <a:spcPts val="0"/>
              </a:spcBef>
              <a:spcAft>
                <a:spcPts val="0"/>
              </a:spcAft>
              <a:buFont typeface="Arial" pitchFamily="34" charset="0"/>
              <a:buChar char="•"/>
              <a:defRPr/>
            </a:pPr>
            <a:r>
              <a:rPr lang="en-US" sz="3200" dirty="0">
                <a:latin typeface="+mn-lt"/>
                <a:ea typeface="+mn-ea"/>
              </a:rPr>
              <a:t>mRNA: acts as a "</a:t>
            </a:r>
            <a:r>
              <a:rPr lang="en-US" sz="3200" dirty="0">
                <a:solidFill>
                  <a:srgbClr val="FFC000"/>
                </a:solidFill>
                <a:latin typeface="+mn-lt"/>
                <a:ea typeface="+mn-ea"/>
              </a:rPr>
              <a:t>go-between</a:t>
            </a:r>
            <a:r>
              <a:rPr lang="en-US" sz="3200" dirty="0">
                <a:latin typeface="+mn-lt"/>
                <a:ea typeface="+mn-ea"/>
              </a:rPr>
              <a:t>" for DNA in the nucleus and the ribosomes in the cytoplasm</a:t>
            </a:r>
            <a:r>
              <a:rPr lang="en-US" sz="3200" dirty="0" smtClean="0">
                <a:latin typeface="+mn-lt"/>
                <a:ea typeface="+mn-ea"/>
              </a:rPr>
              <a:t>.</a:t>
            </a:r>
          </a:p>
          <a:p>
            <a:pPr marL="457200" indent="-457200" fontAlgn="auto">
              <a:spcBef>
                <a:spcPts val="0"/>
              </a:spcBef>
              <a:spcAft>
                <a:spcPts val="0"/>
              </a:spcAft>
              <a:buFont typeface="Arial" pitchFamily="34" charset="0"/>
              <a:buChar char="•"/>
              <a:defRPr/>
            </a:pPr>
            <a:endParaRPr lang="en-CA" sz="3200" dirty="0">
              <a:latin typeface="+mn-lt"/>
              <a:ea typeface="+mn-ea"/>
            </a:endParaRPr>
          </a:p>
          <a:p>
            <a:pPr marL="457200" indent="-457200" fontAlgn="auto">
              <a:spcBef>
                <a:spcPts val="0"/>
              </a:spcBef>
              <a:spcAft>
                <a:spcPts val="0"/>
              </a:spcAft>
              <a:buFont typeface="Arial" pitchFamily="34" charset="0"/>
              <a:buChar char="•"/>
              <a:defRPr/>
            </a:pPr>
            <a:r>
              <a:rPr lang="en-US" sz="3200" dirty="0">
                <a:latin typeface="+mn-lt"/>
                <a:ea typeface="+mn-ea"/>
              </a:rPr>
              <a:t>mRNA constitutes </a:t>
            </a:r>
            <a:r>
              <a:rPr lang="en-US" sz="3200" dirty="0">
                <a:solidFill>
                  <a:srgbClr val="FFC000"/>
                </a:solidFill>
                <a:latin typeface="+mn-lt"/>
                <a:ea typeface="+mn-ea"/>
              </a:rPr>
              <a:t>5</a:t>
            </a:r>
            <a:r>
              <a:rPr lang="en-US" sz="3200" dirty="0">
                <a:latin typeface="+mn-lt"/>
                <a:ea typeface="+mn-ea"/>
              </a:rPr>
              <a:t>% to </a:t>
            </a:r>
            <a:r>
              <a:rPr lang="en-US" sz="3200" dirty="0">
                <a:solidFill>
                  <a:srgbClr val="FFC000"/>
                </a:solidFill>
                <a:latin typeface="+mn-lt"/>
                <a:ea typeface="+mn-ea"/>
              </a:rPr>
              <a:t>10</a:t>
            </a:r>
            <a:r>
              <a:rPr lang="en-US" sz="3200" dirty="0">
                <a:latin typeface="+mn-lt"/>
                <a:ea typeface="+mn-ea"/>
              </a:rPr>
              <a:t>% of the cell's RNA.</a:t>
            </a:r>
            <a:endParaRPr lang="en-CA" sz="3200" dirty="0">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http://t1.gstatic.com/images?q=tbn:ANd9GcQr1L60Nsk-I0t2UqANU6HPQMQOPuLt1NEg3D-oOQUB9e1n5mNe3w"/>
          <p:cNvPicPr>
            <a:picLocks noChangeAspect="1" noChangeArrowheads="1"/>
          </p:cNvPicPr>
          <p:nvPr/>
        </p:nvPicPr>
        <p:blipFill>
          <a:blip r:embed="rId2"/>
          <a:srcRect/>
          <a:stretch>
            <a:fillRect/>
          </a:stretch>
        </p:blipFill>
        <p:spPr bwMode="auto">
          <a:xfrm>
            <a:off x="609600" y="476250"/>
            <a:ext cx="7464425" cy="38893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0298B"/>
          <p:cNvPicPr>
            <a:picLocks noChangeAspect="1" noChangeArrowheads="1"/>
          </p:cNvPicPr>
          <p:nvPr/>
        </p:nvPicPr>
        <p:blipFill>
          <a:blip r:embed="rId2"/>
          <a:srcRect t="2238"/>
          <a:stretch>
            <a:fillRect/>
          </a:stretch>
        </p:blipFill>
        <p:spPr bwMode="auto">
          <a:xfrm>
            <a:off x="323850" y="260350"/>
            <a:ext cx="8620125" cy="6337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2425" y="228600"/>
            <a:ext cx="8396288" cy="752475"/>
          </a:xfrm>
        </p:spPr>
        <p:txBody>
          <a:bodyPr rtlCol="0">
            <a:normAutofit fontScale="90000"/>
          </a:bodyPr>
          <a:lstStyle/>
          <a:p>
            <a:pPr eaLnBrk="1" fontAlgn="auto" hangingPunct="1">
              <a:spcAft>
                <a:spcPts val="0"/>
              </a:spcAft>
              <a:defRPr/>
            </a:pPr>
            <a:r>
              <a:rPr lang="en-CA" dirty="0" smtClean="0">
                <a:ea typeface="+mj-ea"/>
              </a:rPr>
              <a:t>The Central Dogma of Molecular Biology</a:t>
            </a:r>
            <a:endParaRPr lang="en-CA" dirty="0">
              <a:ea typeface="+mj-ea"/>
            </a:endParaRPr>
          </a:p>
        </p:txBody>
      </p:sp>
      <p:sp>
        <p:nvSpPr>
          <p:cNvPr id="5" name="Content Placeholder 4"/>
          <p:cNvSpPr>
            <a:spLocks noGrp="1"/>
          </p:cNvSpPr>
          <p:nvPr>
            <p:ph sz="quarter" idx="13"/>
          </p:nvPr>
        </p:nvSpPr>
        <p:spPr>
          <a:xfrm>
            <a:off x="352425" y="1463675"/>
            <a:ext cx="7680325" cy="4724400"/>
          </a:xfrm>
        </p:spPr>
        <p:txBody>
          <a:bodyPr>
            <a:normAutofit fontScale="70000" lnSpcReduction="20000"/>
          </a:bodyPr>
          <a:lstStyle/>
          <a:p>
            <a:pPr marL="0" indent="0" eaLnBrk="1" fontAlgn="auto" hangingPunct="1">
              <a:spcAft>
                <a:spcPts val="0"/>
              </a:spcAft>
              <a:buClr>
                <a:schemeClr val="accent5"/>
              </a:buClr>
              <a:buFont typeface="Arial" pitchFamily="34" charset="0"/>
              <a:buNone/>
              <a:defRPr/>
            </a:pPr>
            <a:r>
              <a:rPr lang="en-CA" sz="4000" dirty="0" smtClean="0">
                <a:ea typeface="+mn-ea"/>
              </a:rPr>
              <a:t>DNA </a:t>
            </a:r>
            <a:r>
              <a:rPr lang="en-CA" sz="4000" dirty="0" smtClean="0">
                <a:ea typeface="+mn-ea"/>
                <a:sym typeface="Wingdings" pitchFamily="2" charset="2"/>
              </a:rPr>
              <a:t>   mRNA     Protein    </a:t>
            </a:r>
            <a:r>
              <a:rPr lang="en-CA" sz="4000" dirty="0" smtClean="0">
                <a:ea typeface="+mn-ea"/>
                <a:sym typeface="Wingdings" pitchFamily="2" charset="2"/>
                <a:hlinkClick r:id="rId2"/>
              </a:rPr>
              <a:t>ANIMATION</a:t>
            </a:r>
            <a:endParaRPr lang="en-CA" sz="4000" dirty="0" smtClean="0">
              <a:ea typeface="+mn-ea"/>
              <a:sym typeface="Wingdings" pitchFamily="2" charset="2"/>
            </a:endParaRPr>
          </a:p>
          <a:p>
            <a:pPr marL="0" indent="0" eaLnBrk="1" fontAlgn="auto" hangingPunct="1">
              <a:spcAft>
                <a:spcPts val="0"/>
              </a:spcAft>
              <a:buClr>
                <a:schemeClr val="accent5"/>
              </a:buClr>
              <a:buFont typeface="Arial" pitchFamily="34" charset="0"/>
              <a:buNone/>
              <a:defRPr/>
            </a:pPr>
            <a:r>
              <a:rPr lang="en-CA" sz="4000" dirty="0">
                <a:ea typeface="+mn-ea"/>
                <a:sym typeface="Wingdings" pitchFamily="2" charset="2"/>
              </a:rPr>
              <a:t> </a:t>
            </a:r>
            <a:r>
              <a:rPr lang="en-CA" sz="4000" dirty="0" smtClean="0">
                <a:ea typeface="+mn-ea"/>
                <a:sym typeface="Wingdings" pitchFamily="2" charset="2"/>
              </a:rPr>
              <a:t>    </a:t>
            </a:r>
            <a:r>
              <a:rPr lang="en-CA" sz="3600" dirty="0" smtClean="0">
                <a:solidFill>
                  <a:srgbClr val="FFFF00"/>
                </a:solidFill>
                <a:ea typeface="+mn-ea"/>
                <a:sym typeface="Wingdings" pitchFamily="2" charset="2"/>
              </a:rPr>
              <a:t>transcription	 translation</a:t>
            </a:r>
          </a:p>
          <a:p>
            <a:pPr marL="0" indent="0" eaLnBrk="1" fontAlgn="auto" hangingPunct="1">
              <a:spcAft>
                <a:spcPts val="0"/>
              </a:spcAft>
              <a:buClr>
                <a:schemeClr val="accent5"/>
              </a:buClr>
              <a:buFont typeface="Arial" pitchFamily="34" charset="0"/>
              <a:buNone/>
              <a:defRPr/>
            </a:pPr>
            <a:endParaRPr lang="en-CA" sz="3600" dirty="0">
              <a:solidFill>
                <a:srgbClr val="FFFF00"/>
              </a:solidFill>
              <a:ea typeface="+mn-ea"/>
              <a:sym typeface="Wingdings" pitchFamily="2" charset="2"/>
            </a:endParaRPr>
          </a:p>
          <a:p>
            <a:pPr marL="571500" indent="-571500" eaLnBrk="1" fontAlgn="auto" hangingPunct="1">
              <a:spcAft>
                <a:spcPts val="0"/>
              </a:spcAft>
              <a:buClr>
                <a:schemeClr val="accent5"/>
              </a:buClr>
              <a:buFont typeface="Arial" pitchFamily="34" charset="0"/>
              <a:buChar char="•"/>
              <a:defRPr/>
            </a:pPr>
            <a:r>
              <a:rPr lang="en-US" sz="4000" dirty="0">
                <a:ea typeface="+mn-ea"/>
              </a:rPr>
              <a:t>mRNA, once produced, leaves the nucleus through pores in the nuclear envelope, and enters the cytoplasm.  This is where </a:t>
            </a:r>
            <a:r>
              <a:rPr lang="en-US" sz="4000" b="1" u="sng" dirty="0">
                <a:solidFill>
                  <a:srgbClr val="FFC000"/>
                </a:solidFill>
                <a:ea typeface="+mn-ea"/>
              </a:rPr>
              <a:t>TRANSLATION</a:t>
            </a:r>
            <a:r>
              <a:rPr lang="en-US" sz="4000" dirty="0">
                <a:ea typeface="+mn-ea"/>
              </a:rPr>
              <a:t> occurs</a:t>
            </a:r>
            <a:r>
              <a:rPr lang="en-US" sz="4000" dirty="0" smtClean="0">
                <a:ea typeface="+mn-ea"/>
              </a:rPr>
              <a:t>.</a:t>
            </a:r>
          </a:p>
          <a:p>
            <a:pPr marL="571500" indent="-571500" eaLnBrk="1" fontAlgn="auto" hangingPunct="1">
              <a:spcAft>
                <a:spcPts val="0"/>
              </a:spcAft>
              <a:buClr>
                <a:schemeClr val="accent5"/>
              </a:buClr>
              <a:buFont typeface="Arial" pitchFamily="34" charset="0"/>
              <a:buChar char="•"/>
              <a:defRPr/>
            </a:pPr>
            <a:endParaRPr lang="en-CA" sz="4000" dirty="0">
              <a:ea typeface="+mn-ea"/>
            </a:endParaRPr>
          </a:p>
          <a:p>
            <a:pPr marL="571500" indent="-571500" eaLnBrk="1" fontAlgn="auto" hangingPunct="1">
              <a:spcAft>
                <a:spcPts val="0"/>
              </a:spcAft>
              <a:buClr>
                <a:schemeClr val="accent5"/>
              </a:buClr>
              <a:buFont typeface="Arial" pitchFamily="34" charset="0"/>
              <a:buChar char="•"/>
              <a:defRPr/>
            </a:pPr>
            <a:r>
              <a:rPr lang="en-US" sz="4000" b="1" dirty="0">
                <a:ea typeface="+mn-ea"/>
              </a:rPr>
              <a:t>Translation is the </a:t>
            </a:r>
            <a:r>
              <a:rPr lang="en-US" sz="4000" b="1" u="words" dirty="0">
                <a:solidFill>
                  <a:srgbClr val="FFC000"/>
                </a:solidFill>
                <a:ea typeface="+mn-ea"/>
              </a:rPr>
              <a:t>process that changes the RNA message into the actual protein</a:t>
            </a:r>
            <a:r>
              <a:rPr lang="en-US" sz="4000" dirty="0">
                <a:ea typeface="+mn-ea"/>
              </a:rPr>
              <a:t>.  It occurs at the surface of the </a:t>
            </a:r>
            <a:r>
              <a:rPr lang="en-US" sz="4000" b="1" dirty="0">
                <a:ea typeface="+mn-ea"/>
              </a:rPr>
              <a:t>RIBOSOME</a:t>
            </a:r>
            <a:r>
              <a:rPr lang="en-US" sz="4000" dirty="0">
                <a:ea typeface="+mn-ea"/>
              </a:rPr>
              <a:t>.</a:t>
            </a:r>
            <a:endParaRPr lang="en-CA" sz="4000" dirty="0">
              <a:ea typeface="+mn-ea"/>
            </a:endParaRPr>
          </a:p>
          <a:p>
            <a:pPr marL="0" indent="0" eaLnBrk="1" fontAlgn="auto" hangingPunct="1">
              <a:spcAft>
                <a:spcPts val="0"/>
              </a:spcAft>
              <a:buClr>
                <a:schemeClr val="accent5"/>
              </a:buClr>
              <a:buFont typeface="Arial" pitchFamily="34" charset="0"/>
              <a:buNone/>
              <a:defRPr/>
            </a:pPr>
            <a:endParaRPr lang="en-CA" sz="4000" dirty="0">
              <a:solidFill>
                <a:srgbClr val="FFFF00"/>
              </a:solidFill>
              <a:ea typeface="+mn-ea"/>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a:lstStyle/>
          <a:p>
            <a:pPr marL="0" indent="0" eaLnBrk="1" fontAlgn="auto" hangingPunct="1">
              <a:spcAft>
                <a:spcPts val="0"/>
              </a:spcAft>
              <a:buClr>
                <a:schemeClr val="accent5"/>
              </a:buClr>
              <a:buFont typeface="Arial" pitchFamily="34" charset="0"/>
              <a:buNone/>
              <a:defRPr/>
            </a:pPr>
            <a:endParaRPr lang="en-CA">
              <a:ea typeface="+mn-ea"/>
            </a:endParaRPr>
          </a:p>
        </p:txBody>
      </p:sp>
      <p:sp>
        <p:nvSpPr>
          <p:cNvPr id="72706" name="Title 2"/>
          <p:cNvSpPr>
            <a:spLocks noGrp="1"/>
          </p:cNvSpPr>
          <p:nvPr>
            <p:ph type="title"/>
          </p:nvPr>
        </p:nvSpPr>
        <p:spPr/>
        <p:txBody>
          <a:bodyPr/>
          <a:lstStyle/>
          <a:p>
            <a:pPr eaLnBrk="1" hangingPunct="1"/>
            <a:endParaRPr lang="en-CA" smtClean="0">
              <a:ea typeface="ＭＳ Ｐゴシック" charset="-128"/>
            </a:endParaRPr>
          </a:p>
        </p:txBody>
      </p:sp>
      <p:pic>
        <p:nvPicPr>
          <p:cNvPr id="72707" name="Picture 2" descr="http://nobelprize.org/educational/medicine/dna/a/translation/pics/translation2.gif"/>
          <p:cNvPicPr>
            <a:picLocks noChangeAspect="1" noChangeArrowheads="1"/>
          </p:cNvPicPr>
          <p:nvPr/>
        </p:nvPicPr>
        <p:blipFill>
          <a:blip r:embed="rId2"/>
          <a:srcRect/>
          <a:stretch>
            <a:fillRect/>
          </a:stretch>
        </p:blipFill>
        <p:spPr bwMode="auto">
          <a:xfrm>
            <a:off x="179388" y="620713"/>
            <a:ext cx="8836025" cy="56165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33375"/>
            <a:ext cx="8604250" cy="5854700"/>
          </a:xfrm>
        </p:spPr>
        <p:txBody>
          <a:bodyPr/>
          <a:lstStyle/>
          <a:p>
            <a:pPr marL="285750" indent="-285750" eaLnBrk="1" fontAlgn="auto" hangingPunct="1">
              <a:spcAft>
                <a:spcPts val="0"/>
              </a:spcAft>
              <a:buClr>
                <a:schemeClr val="accent5"/>
              </a:buClr>
              <a:buFont typeface="Arial" pitchFamily="34" charset="0"/>
              <a:buChar char="•"/>
              <a:defRPr/>
            </a:pPr>
            <a:r>
              <a:rPr lang="en-US" sz="2800" dirty="0">
                <a:ea typeface="+mn-ea"/>
              </a:rPr>
              <a:t>The </a:t>
            </a:r>
            <a:r>
              <a:rPr lang="en-US" sz="2800" b="1" i="1" u="words" dirty="0">
                <a:ea typeface="+mn-ea"/>
              </a:rPr>
              <a:t>order of the bases in DNA</a:t>
            </a:r>
            <a:r>
              <a:rPr lang="en-US" sz="2800" dirty="0">
                <a:ea typeface="+mn-ea"/>
              </a:rPr>
              <a:t>, and then subsequently </a:t>
            </a:r>
            <a:r>
              <a:rPr lang="en-US" sz="2800" b="1" i="1" u="words" dirty="0">
                <a:ea typeface="+mn-ea"/>
              </a:rPr>
              <a:t>mRNA</a:t>
            </a:r>
            <a:r>
              <a:rPr lang="en-US" sz="2800" dirty="0">
                <a:ea typeface="+mn-ea"/>
              </a:rPr>
              <a:t>, </a:t>
            </a:r>
            <a:r>
              <a:rPr lang="en-US" sz="2800" b="1" i="1" u="words" dirty="0">
                <a:ea typeface="+mn-ea"/>
              </a:rPr>
              <a:t>determines the </a:t>
            </a:r>
            <a:r>
              <a:rPr lang="en-US" sz="2800" b="1" i="1" u="words" dirty="0">
                <a:solidFill>
                  <a:srgbClr val="FFC000"/>
                </a:solidFill>
                <a:ea typeface="+mn-ea"/>
              </a:rPr>
              <a:t>amino acid sequence</a:t>
            </a:r>
            <a:r>
              <a:rPr lang="en-US" sz="2800" u="words" dirty="0">
                <a:solidFill>
                  <a:srgbClr val="FFC000"/>
                </a:solidFill>
                <a:ea typeface="+mn-ea"/>
              </a:rPr>
              <a:t> </a:t>
            </a:r>
            <a:r>
              <a:rPr lang="en-US" sz="2800" u="words" dirty="0">
                <a:ea typeface="+mn-ea"/>
              </a:rPr>
              <a:t>of the protein</a:t>
            </a:r>
            <a:r>
              <a:rPr lang="en-US" sz="2800" dirty="0">
                <a:ea typeface="+mn-ea"/>
              </a:rPr>
              <a:t> being made</a:t>
            </a:r>
            <a:r>
              <a:rPr lang="en-US" sz="2800" dirty="0" smtClean="0">
                <a:ea typeface="+mn-ea"/>
              </a:rPr>
              <a:t>.</a:t>
            </a:r>
            <a:endParaRPr lang="en-CA" sz="2800" dirty="0">
              <a:ea typeface="+mn-ea"/>
            </a:endParaRPr>
          </a:p>
          <a:p>
            <a:pPr marL="285750" indent="-285750" eaLnBrk="1" fontAlgn="auto" hangingPunct="1">
              <a:spcAft>
                <a:spcPts val="0"/>
              </a:spcAft>
              <a:buClr>
                <a:schemeClr val="accent5"/>
              </a:buClr>
              <a:buFont typeface="Arial" pitchFamily="34" charset="0"/>
              <a:buChar char="•"/>
              <a:defRPr/>
            </a:pPr>
            <a:r>
              <a:rPr lang="en-US" sz="2800" dirty="0">
                <a:ea typeface="+mn-ea"/>
              </a:rPr>
              <a:t>Each amino acids </a:t>
            </a:r>
            <a:r>
              <a:rPr lang="en-US" sz="2800" b="1" i="1" dirty="0">
                <a:ea typeface="+mn-ea"/>
              </a:rPr>
              <a:t>is coded for by</a:t>
            </a:r>
            <a:r>
              <a:rPr lang="en-US" sz="2800" b="1" i="1" dirty="0">
                <a:solidFill>
                  <a:srgbClr val="FFC000"/>
                </a:solidFill>
                <a:ea typeface="+mn-ea"/>
              </a:rPr>
              <a:t> 3 </a:t>
            </a:r>
            <a:r>
              <a:rPr lang="en-US" sz="2800" b="1" i="1" dirty="0">
                <a:ea typeface="+mn-ea"/>
              </a:rPr>
              <a:t>bases</a:t>
            </a:r>
            <a:r>
              <a:rPr lang="en-US" sz="2800" dirty="0">
                <a:ea typeface="+mn-ea"/>
              </a:rPr>
              <a:t> (this </a:t>
            </a:r>
            <a:r>
              <a:rPr lang="en-US" sz="2800" dirty="0" smtClean="0">
                <a:ea typeface="+mn-ea"/>
              </a:rPr>
              <a:t>is </a:t>
            </a:r>
            <a:r>
              <a:rPr lang="en-US" sz="2800" dirty="0">
                <a:ea typeface="+mn-ea"/>
              </a:rPr>
              <a:t>known as a </a:t>
            </a:r>
            <a:r>
              <a:rPr lang="en-US" sz="2800" b="1" dirty="0">
                <a:solidFill>
                  <a:srgbClr val="FFC000"/>
                </a:solidFill>
                <a:ea typeface="+mn-ea"/>
              </a:rPr>
              <a:t>TRIPLET</a:t>
            </a:r>
            <a:r>
              <a:rPr lang="en-US" sz="2800" b="1" dirty="0">
                <a:ea typeface="+mn-ea"/>
              </a:rPr>
              <a:t> CODE</a:t>
            </a:r>
            <a:r>
              <a:rPr lang="en-US" sz="2800" dirty="0" smtClean="0">
                <a:ea typeface="+mn-ea"/>
              </a:rPr>
              <a:t>)</a:t>
            </a:r>
          </a:p>
          <a:p>
            <a:pPr marL="285750" indent="-285750" eaLnBrk="1" fontAlgn="auto" hangingPunct="1">
              <a:spcAft>
                <a:spcPts val="0"/>
              </a:spcAft>
              <a:buClr>
                <a:schemeClr val="accent5"/>
              </a:buClr>
              <a:buFont typeface="Arial" pitchFamily="34" charset="0"/>
              <a:buChar char="•"/>
              <a:defRPr/>
            </a:pPr>
            <a:endParaRPr lang="en-US" sz="2800" dirty="0">
              <a:ea typeface="+mn-ea"/>
            </a:endParaRPr>
          </a:p>
          <a:p>
            <a:pPr marL="285750" indent="-285750" eaLnBrk="1" fontAlgn="auto" hangingPunct="1">
              <a:spcAft>
                <a:spcPts val="0"/>
              </a:spcAft>
              <a:buClr>
                <a:schemeClr val="accent5"/>
              </a:buClr>
              <a:buFont typeface="Arial" pitchFamily="34" charset="0"/>
              <a:buChar char="•"/>
              <a:defRPr/>
            </a:pPr>
            <a:endParaRPr lang="en-US" sz="2800" dirty="0" smtClean="0">
              <a:ea typeface="+mn-ea"/>
            </a:endParaRPr>
          </a:p>
          <a:p>
            <a:pPr marL="285750" indent="-285750" eaLnBrk="1" fontAlgn="auto" hangingPunct="1">
              <a:spcAft>
                <a:spcPts val="0"/>
              </a:spcAft>
              <a:buClr>
                <a:schemeClr val="accent5"/>
              </a:buClr>
              <a:buFont typeface="Arial" pitchFamily="34" charset="0"/>
              <a:buChar char="•"/>
              <a:defRPr/>
            </a:pPr>
            <a:endParaRPr lang="en-CA" sz="2800" dirty="0">
              <a:ea typeface="+mn-ea"/>
            </a:endParaRPr>
          </a:p>
          <a:p>
            <a:pPr marL="285750" indent="-285750" eaLnBrk="1" fontAlgn="auto" hangingPunct="1">
              <a:spcAft>
                <a:spcPts val="0"/>
              </a:spcAft>
              <a:buClr>
                <a:schemeClr val="accent5"/>
              </a:buClr>
              <a:buFont typeface="Arial" pitchFamily="34" charset="0"/>
              <a:buChar char="•"/>
              <a:defRPr/>
            </a:pPr>
            <a:r>
              <a:rPr lang="en-US" sz="2800" dirty="0">
                <a:ea typeface="+mn-ea"/>
              </a:rPr>
              <a:t>There are</a:t>
            </a:r>
            <a:r>
              <a:rPr lang="en-US" sz="2800" dirty="0">
                <a:solidFill>
                  <a:srgbClr val="FFC000"/>
                </a:solidFill>
                <a:ea typeface="+mn-ea"/>
              </a:rPr>
              <a:t> </a:t>
            </a:r>
            <a:r>
              <a:rPr lang="en-US" sz="2800" b="1" dirty="0">
                <a:solidFill>
                  <a:srgbClr val="FFC000"/>
                </a:solidFill>
                <a:ea typeface="+mn-ea"/>
              </a:rPr>
              <a:t>20 </a:t>
            </a:r>
            <a:r>
              <a:rPr lang="en-US" sz="2800" b="1" dirty="0">
                <a:ea typeface="+mn-ea"/>
              </a:rPr>
              <a:t>different amino acids</a:t>
            </a:r>
            <a:r>
              <a:rPr lang="en-US" sz="2800" dirty="0">
                <a:ea typeface="+mn-ea"/>
              </a:rPr>
              <a:t>, but only </a:t>
            </a:r>
            <a:r>
              <a:rPr lang="en-US" sz="2800" b="1" dirty="0">
                <a:solidFill>
                  <a:srgbClr val="FFC000"/>
                </a:solidFill>
                <a:ea typeface="+mn-ea"/>
              </a:rPr>
              <a:t>4</a:t>
            </a:r>
            <a:r>
              <a:rPr lang="en-US" sz="2800" b="1" dirty="0">
                <a:ea typeface="+mn-ea"/>
              </a:rPr>
              <a:t> different bases</a:t>
            </a:r>
            <a:r>
              <a:rPr lang="en-US" sz="2800" dirty="0">
                <a:ea typeface="+mn-ea"/>
              </a:rPr>
              <a:t> in DNA/RNA.</a:t>
            </a:r>
            <a:endParaRPr lang="en-CA" sz="2800" dirty="0">
              <a:ea typeface="+mn-ea"/>
            </a:endParaRPr>
          </a:p>
          <a:p>
            <a:pPr marL="285750" indent="-285750" eaLnBrk="1" fontAlgn="auto" hangingPunct="1">
              <a:spcAft>
                <a:spcPts val="0"/>
              </a:spcAft>
              <a:buClr>
                <a:schemeClr val="accent5"/>
              </a:buClr>
              <a:buFont typeface="Arial" pitchFamily="34" charset="0"/>
              <a:buChar char="•"/>
              <a:defRPr/>
            </a:pPr>
            <a:r>
              <a:rPr lang="en-US" sz="2800" dirty="0">
                <a:ea typeface="+mn-ea"/>
              </a:rPr>
              <a:t>Each three-letter unit of mRNA is called a </a:t>
            </a:r>
            <a:r>
              <a:rPr lang="en-US" sz="2800" b="1" u="sng" dirty="0">
                <a:solidFill>
                  <a:srgbClr val="FFC000"/>
                </a:solidFill>
                <a:ea typeface="+mn-ea"/>
              </a:rPr>
              <a:t>CODON</a:t>
            </a:r>
            <a:r>
              <a:rPr lang="en-US" sz="2800" dirty="0">
                <a:ea typeface="+mn-ea"/>
              </a:rPr>
              <a:t>.</a:t>
            </a:r>
            <a:endParaRPr lang="en-CA" sz="28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2276475"/>
            <a:ext cx="214947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650"/>
                                        </p:tgtEl>
                                        <p:attrNameLst>
                                          <p:attrName>style.visibility</p:attrName>
                                        </p:attrNameLst>
                                      </p:cBhvr>
                                      <p:to>
                                        <p:strVal val="visible"/>
                                      </p:to>
                                    </p:set>
                                    <p:anim calcmode="lin" valueType="num">
                                      <p:cBhvr additive="base">
                                        <p:cTn id="13" dur="500" fill="hold"/>
                                        <p:tgtEl>
                                          <p:spTgt spid="27650"/>
                                        </p:tgtEl>
                                        <p:attrNameLst>
                                          <p:attrName>ppt_x</p:attrName>
                                        </p:attrNameLst>
                                      </p:cBhvr>
                                      <p:tavLst>
                                        <p:tav tm="0">
                                          <p:val>
                                            <p:strVal val="#ppt_x"/>
                                          </p:val>
                                        </p:tav>
                                        <p:tav tm="100000">
                                          <p:val>
                                            <p:strVal val="#ppt_x"/>
                                          </p:val>
                                        </p:tav>
                                      </p:tavLst>
                                    </p:anim>
                                    <p:anim calcmode="lin" valueType="num">
                                      <p:cBhvr additive="base">
                                        <p:cTn id="14"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476250"/>
            <a:ext cx="6951663" cy="646113"/>
          </a:xfrm>
          <a:prstGeom prst="rect">
            <a:avLst/>
          </a:prstGeom>
        </p:spPr>
        <p:txBody>
          <a:bodyPr wrap="none">
            <a:spAutoFit/>
          </a:bodyPr>
          <a:lstStyle/>
          <a:p>
            <a:pPr fontAlgn="auto">
              <a:spcBef>
                <a:spcPts val="0"/>
              </a:spcBef>
              <a:spcAft>
                <a:spcPts val="0"/>
              </a:spcAft>
              <a:defRPr/>
            </a:pPr>
            <a:r>
              <a:rPr lang="en-CA" sz="3600" b="1" dirty="0">
                <a:effectLst>
                  <a:outerShdw blurRad="38100" dist="38100" dir="2700000" algn="tl">
                    <a:srgbClr val="000000">
                      <a:alpha val="43137"/>
                    </a:srgbClr>
                  </a:outerShdw>
                </a:effectLst>
                <a:latin typeface="+mn-lt"/>
                <a:ea typeface="+mn-ea"/>
              </a:rPr>
              <a:t>Sequence of Events in Replication</a:t>
            </a:r>
            <a:r>
              <a:rPr lang="en-CA" sz="2000" dirty="0">
                <a:latin typeface="+mn-lt"/>
                <a:ea typeface="+mn-ea"/>
              </a:rPr>
              <a:t>:</a:t>
            </a:r>
          </a:p>
        </p:txBody>
      </p:sp>
      <p:sp>
        <p:nvSpPr>
          <p:cNvPr id="3" name="Rectangle 2"/>
          <p:cNvSpPr/>
          <p:nvPr/>
        </p:nvSpPr>
        <p:spPr>
          <a:xfrm>
            <a:off x="323850" y="1268760"/>
            <a:ext cx="7632700" cy="2862322"/>
          </a:xfrm>
          <a:prstGeom prst="rect">
            <a:avLst/>
          </a:prstGeom>
        </p:spPr>
        <p:txBody>
          <a:bodyPr>
            <a:spAutoFit/>
          </a:bodyPr>
          <a:lstStyle/>
          <a:p>
            <a:pPr marL="742950" indent="-742950" fontAlgn="auto">
              <a:spcBef>
                <a:spcPts val="0"/>
              </a:spcBef>
              <a:spcAft>
                <a:spcPts val="0"/>
              </a:spcAft>
              <a:buAutoNum type="arabicPeriod"/>
              <a:defRPr/>
            </a:pPr>
            <a:r>
              <a:rPr lang="en-CA" sz="3600" b="1" dirty="0" smtClean="0">
                <a:effectLst>
                  <a:outerShdw blurRad="38100" dist="38100" dir="2700000" algn="tl">
                    <a:srgbClr val="000000">
                      <a:alpha val="43137"/>
                    </a:srgbClr>
                  </a:outerShdw>
                </a:effectLst>
                <a:latin typeface="+mn-lt"/>
                <a:ea typeface="+mn-ea"/>
              </a:rPr>
              <a:t>UNZIPPING</a:t>
            </a:r>
            <a:r>
              <a:rPr lang="en-CA" sz="3600" b="1" dirty="0">
                <a:effectLst>
                  <a:outerShdw blurRad="38100" dist="38100" dir="2700000" algn="tl">
                    <a:srgbClr val="000000">
                      <a:alpha val="43137"/>
                    </a:srgbClr>
                  </a:outerShdw>
                </a:effectLst>
                <a:latin typeface="+mn-lt"/>
                <a:ea typeface="+mn-ea"/>
              </a:rPr>
              <a:t>: </a:t>
            </a:r>
            <a:r>
              <a:rPr lang="en-CA" sz="3600" dirty="0">
                <a:latin typeface="+mn-lt"/>
                <a:ea typeface="+mn-ea"/>
              </a:rPr>
              <a:t>the DNA double helix </a:t>
            </a:r>
            <a:r>
              <a:rPr lang="en-CA" sz="3600" dirty="0">
                <a:solidFill>
                  <a:srgbClr val="FFC000"/>
                </a:solidFill>
                <a:latin typeface="+mn-lt"/>
                <a:ea typeface="+mn-ea"/>
              </a:rPr>
              <a:t>unwinds</a:t>
            </a:r>
            <a:r>
              <a:rPr lang="en-CA" sz="3600" dirty="0">
                <a:latin typeface="+mn-lt"/>
                <a:ea typeface="+mn-ea"/>
              </a:rPr>
              <a:t>, and the two strands of DNA </a:t>
            </a:r>
            <a:r>
              <a:rPr lang="en-CA" sz="3600" dirty="0">
                <a:solidFill>
                  <a:srgbClr val="FFC000"/>
                </a:solidFill>
                <a:latin typeface="+mn-lt"/>
                <a:ea typeface="+mn-ea"/>
              </a:rPr>
              <a:t>separate</a:t>
            </a:r>
            <a:r>
              <a:rPr lang="en-CA" sz="3600" dirty="0">
                <a:latin typeface="+mn-lt"/>
                <a:ea typeface="+mn-ea"/>
              </a:rPr>
              <a:t>;</a:t>
            </a:r>
            <a:r>
              <a:rPr lang="en-CA" sz="3600" dirty="0">
                <a:solidFill>
                  <a:srgbClr val="FFC000"/>
                </a:solidFill>
                <a:latin typeface="+mn-lt"/>
                <a:ea typeface="+mn-ea"/>
              </a:rPr>
              <a:t> hydrogen </a:t>
            </a:r>
            <a:r>
              <a:rPr lang="en-CA" sz="3600" dirty="0">
                <a:latin typeface="+mn-lt"/>
                <a:ea typeface="+mn-ea"/>
              </a:rPr>
              <a:t>bonds between the bases </a:t>
            </a:r>
            <a:r>
              <a:rPr lang="en-CA" sz="3600" dirty="0" smtClean="0">
                <a:latin typeface="+mn-lt"/>
                <a:ea typeface="+mn-ea"/>
              </a:rPr>
              <a:t>break</a:t>
            </a:r>
          </a:p>
          <a:p>
            <a:pPr marL="571500" indent="-571500" fontAlgn="auto">
              <a:spcBef>
                <a:spcPts val="0"/>
              </a:spcBef>
              <a:spcAft>
                <a:spcPts val="0"/>
              </a:spcAft>
              <a:buFont typeface="Arial"/>
              <a:buChar char="•"/>
              <a:defRPr/>
            </a:pPr>
            <a:r>
              <a:rPr lang="en-CA" sz="3600" dirty="0" smtClean="0">
                <a:latin typeface="+mn-lt"/>
                <a:ea typeface="+mn-ea"/>
              </a:rPr>
              <a:t>Enzyme = DNA Helicase</a:t>
            </a:r>
            <a:endParaRPr lang="en-CA" sz="3600" dirty="0">
              <a:latin typeface="+mn-lt"/>
              <a:ea typeface="+mn-ea"/>
            </a:endParaRPr>
          </a:p>
        </p:txBody>
      </p:sp>
      <p:pic>
        <p:nvPicPr>
          <p:cNvPr id="174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071" y="4149080"/>
            <a:ext cx="6194425"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476250"/>
            <a:ext cx="8748713" cy="5711825"/>
          </a:xfrm>
        </p:spPr>
        <p:txBody>
          <a:bodyPr wrap="square" numCol="1" anchor="t" anchorCtr="0" compatLnSpc="1">
            <a:prstTxWarp prst="textNoShape">
              <a:avLst/>
            </a:prstTxWarp>
          </a:bodyPr>
          <a:lstStyle/>
          <a:p>
            <a:pPr marL="285750" indent="-285750" eaLnBrk="1" hangingPunct="1">
              <a:lnSpc>
                <a:spcPct val="90000"/>
              </a:lnSpc>
              <a:buFont typeface="Arial" charset="0"/>
              <a:buChar char="•"/>
            </a:pPr>
            <a:r>
              <a:rPr lang="en-US" sz="2600" dirty="0" smtClean="0">
                <a:ea typeface="ＭＳ Ｐゴシック" charset="-128"/>
              </a:rPr>
              <a:t>There are </a:t>
            </a:r>
            <a:r>
              <a:rPr lang="en-US" sz="2600" b="1" dirty="0" smtClean="0">
                <a:ea typeface="ＭＳ Ｐゴシック" charset="-128"/>
              </a:rPr>
              <a:t>4</a:t>
            </a:r>
            <a:r>
              <a:rPr lang="en-US" sz="2600" b="1" baseline="30000" dirty="0" smtClean="0">
                <a:ea typeface="ＭＳ Ｐゴシック" charset="-128"/>
              </a:rPr>
              <a:t>3</a:t>
            </a:r>
            <a:r>
              <a:rPr lang="en-US" sz="2600" dirty="0" smtClean="0">
                <a:ea typeface="ＭＳ Ｐゴシック" charset="-128"/>
              </a:rPr>
              <a:t> ( = </a:t>
            </a:r>
            <a:r>
              <a:rPr lang="en-US" sz="2600" b="1" dirty="0" smtClean="0">
                <a:solidFill>
                  <a:srgbClr val="FFC000"/>
                </a:solidFill>
                <a:ea typeface="ＭＳ Ｐゴシック" charset="-128"/>
              </a:rPr>
              <a:t>64</a:t>
            </a:r>
            <a:r>
              <a:rPr lang="en-US" sz="2600" dirty="0" smtClean="0">
                <a:ea typeface="ＭＳ Ｐゴシック" charset="-128"/>
              </a:rPr>
              <a:t>) codons possible --&gt; therefore there are </a:t>
            </a:r>
            <a:r>
              <a:rPr lang="en-US" sz="2600" b="1" dirty="0" smtClean="0">
                <a:ea typeface="ＭＳ Ｐゴシック" charset="-128"/>
              </a:rPr>
              <a:t>easily enough codons to code for all the necessary amino acids</a:t>
            </a:r>
            <a:r>
              <a:rPr lang="en-US" sz="2600" dirty="0" smtClean="0">
                <a:ea typeface="ＭＳ Ｐゴシック" charset="-128"/>
              </a:rPr>
              <a:t>.</a:t>
            </a:r>
          </a:p>
          <a:p>
            <a:pPr marL="285750" indent="-285750" eaLnBrk="1" hangingPunct="1">
              <a:lnSpc>
                <a:spcPct val="90000"/>
              </a:lnSpc>
              <a:buFont typeface="Arial" charset="0"/>
              <a:buChar char="•"/>
            </a:pPr>
            <a:endParaRPr lang="en-CA" sz="2600" dirty="0" smtClean="0">
              <a:ea typeface="ＭＳ Ｐゴシック" charset="-128"/>
            </a:endParaRPr>
          </a:p>
          <a:p>
            <a:pPr marL="285750" indent="-285750" eaLnBrk="1" hangingPunct="1">
              <a:lnSpc>
                <a:spcPct val="90000"/>
              </a:lnSpc>
              <a:buFont typeface="Arial" charset="0"/>
              <a:buChar char="•"/>
            </a:pPr>
            <a:r>
              <a:rPr lang="en-US" sz="2600" dirty="0" smtClean="0">
                <a:ea typeface="ＭＳ Ｐゴシック" charset="-128"/>
              </a:rPr>
              <a:t>In fact, the </a:t>
            </a:r>
            <a:r>
              <a:rPr lang="en-US" sz="2600" b="1" dirty="0" smtClean="0">
                <a:ea typeface="ＭＳ Ｐゴシック" charset="-128"/>
              </a:rPr>
              <a:t>same amino acid</a:t>
            </a:r>
            <a:r>
              <a:rPr lang="en-US" sz="2600" dirty="0" smtClean="0">
                <a:ea typeface="ＭＳ Ｐゴシック" charset="-128"/>
              </a:rPr>
              <a:t> is often </a:t>
            </a:r>
            <a:r>
              <a:rPr lang="en-US" sz="2600" b="1" dirty="0" smtClean="0">
                <a:ea typeface="ＭＳ Ｐゴシック" charset="-128"/>
              </a:rPr>
              <a:t>specified by </a:t>
            </a:r>
            <a:r>
              <a:rPr lang="en-US" sz="2600" b="1" dirty="0" smtClean="0">
                <a:solidFill>
                  <a:srgbClr val="FFC000"/>
                </a:solidFill>
                <a:ea typeface="ＭＳ Ｐゴシック" charset="-128"/>
              </a:rPr>
              <a:t>more than one </a:t>
            </a:r>
            <a:r>
              <a:rPr lang="en-US" sz="2600" b="1" dirty="0" smtClean="0">
                <a:ea typeface="ＭＳ Ｐゴシック" charset="-128"/>
              </a:rPr>
              <a:t>codon</a:t>
            </a:r>
            <a:r>
              <a:rPr lang="en-US" sz="2600" dirty="0" smtClean="0">
                <a:ea typeface="ＭＳ Ｐゴシック" charset="-128"/>
              </a:rPr>
              <a:t>.  However (and this is </a:t>
            </a:r>
            <a:r>
              <a:rPr lang="en-US" sz="2600" b="1" dirty="0" smtClean="0">
                <a:ea typeface="ＭＳ Ｐゴシック" charset="-128"/>
              </a:rPr>
              <a:t>very important</a:t>
            </a:r>
            <a:r>
              <a:rPr lang="en-US" sz="2600" dirty="0" smtClean="0">
                <a:ea typeface="ＭＳ Ｐゴシック" charset="-128"/>
              </a:rPr>
              <a:t>), the reverse is </a:t>
            </a:r>
            <a:r>
              <a:rPr lang="en-US" sz="2600" b="1" dirty="0" smtClean="0">
                <a:ea typeface="ＭＳ Ｐゴシック" charset="-128"/>
              </a:rPr>
              <a:t>never</a:t>
            </a:r>
            <a:r>
              <a:rPr lang="en-US" sz="2600" dirty="0" smtClean="0">
                <a:ea typeface="ＭＳ Ｐゴシック" charset="-128"/>
              </a:rPr>
              <a:t> true:  that is, any </a:t>
            </a:r>
            <a:r>
              <a:rPr lang="en-US" sz="2600" b="1" dirty="0" smtClean="0">
                <a:ea typeface="ＭＳ Ｐゴシック" charset="-128"/>
              </a:rPr>
              <a:t>one codon</a:t>
            </a:r>
            <a:r>
              <a:rPr lang="en-US" sz="2600" dirty="0" smtClean="0">
                <a:ea typeface="ＭＳ Ｐゴシック" charset="-128"/>
              </a:rPr>
              <a:t> only specifies </a:t>
            </a:r>
            <a:r>
              <a:rPr lang="en-US" sz="2600" b="1" dirty="0" smtClean="0">
                <a:ea typeface="ＭＳ Ｐゴシック" charset="-128"/>
              </a:rPr>
              <a:t>ONE amino acid</a:t>
            </a:r>
            <a:r>
              <a:rPr lang="en-US" sz="2600" dirty="0" smtClean="0">
                <a:ea typeface="ＭＳ Ｐゴシック" charset="-128"/>
              </a:rPr>
              <a:t> -- there is </a:t>
            </a:r>
            <a:r>
              <a:rPr lang="en-US" sz="2600" b="1" dirty="0" smtClean="0">
                <a:ea typeface="ＭＳ Ｐゴシック" charset="-128"/>
              </a:rPr>
              <a:t>no vagueness</a:t>
            </a:r>
            <a:r>
              <a:rPr lang="en-US" sz="2600" dirty="0" smtClean="0">
                <a:ea typeface="ＭＳ Ｐゴシック" charset="-128"/>
              </a:rPr>
              <a:t> in the code (e.g. CCU will </a:t>
            </a:r>
            <a:r>
              <a:rPr lang="en-US" sz="2600" i="1" dirty="0" smtClean="0">
                <a:ea typeface="ＭＳ Ｐゴシック" charset="-128"/>
              </a:rPr>
              <a:t>always</a:t>
            </a:r>
            <a:r>
              <a:rPr lang="en-US" sz="2600" dirty="0" smtClean="0">
                <a:ea typeface="ＭＳ Ｐゴシック" charset="-128"/>
              </a:rPr>
              <a:t> produce proline).</a:t>
            </a:r>
          </a:p>
          <a:p>
            <a:pPr marL="285750" indent="-285750" eaLnBrk="1" hangingPunct="1">
              <a:lnSpc>
                <a:spcPct val="90000"/>
              </a:lnSpc>
              <a:buFont typeface="Arial" charset="0"/>
              <a:buChar char="•"/>
            </a:pPr>
            <a:endParaRPr lang="en-CA" sz="2600" dirty="0" smtClean="0">
              <a:ea typeface="ＭＳ Ｐゴシック" charset="-128"/>
            </a:endParaRPr>
          </a:p>
          <a:p>
            <a:pPr marL="285750" indent="-285750" eaLnBrk="1" hangingPunct="1">
              <a:lnSpc>
                <a:spcPct val="90000"/>
              </a:lnSpc>
              <a:buFont typeface="Arial" charset="0"/>
              <a:buChar char="•"/>
            </a:pPr>
            <a:r>
              <a:rPr lang="en-US" sz="2600" dirty="0" smtClean="0">
                <a:ea typeface="ＭＳ Ｐゴシック" charset="-128"/>
              </a:rPr>
              <a:t>The code also contains </a:t>
            </a:r>
            <a:r>
              <a:rPr lang="ja-JP" altLang="en-US" sz="2600" dirty="0" smtClean="0">
                <a:ea typeface="ＭＳ Ｐゴシック" charset="-128"/>
              </a:rPr>
              <a:t>“</a:t>
            </a:r>
            <a:r>
              <a:rPr lang="en-US" altLang="ja-JP" sz="2600" b="1" u="sng" dirty="0" smtClean="0">
                <a:ea typeface="ＭＳ Ｐゴシック" charset="-128"/>
              </a:rPr>
              <a:t>punctuation</a:t>
            </a:r>
            <a:r>
              <a:rPr lang="en-US" altLang="ja-JP" sz="2600" dirty="0" smtClean="0">
                <a:ea typeface="ＭＳ Ｐゴシック" charset="-128"/>
              </a:rPr>
              <a:t>.</a:t>
            </a:r>
            <a:r>
              <a:rPr lang="ja-JP" altLang="en-US" sz="2600" dirty="0" smtClean="0">
                <a:ea typeface="ＭＳ Ｐゴシック" charset="-128"/>
              </a:rPr>
              <a:t>”</a:t>
            </a:r>
            <a:r>
              <a:rPr lang="en-US" altLang="ja-JP" sz="2600" dirty="0" smtClean="0">
                <a:ea typeface="ＭＳ Ｐゴシック" charset="-128"/>
              </a:rPr>
              <a:t>  It tells when to </a:t>
            </a:r>
            <a:r>
              <a:rPr lang="en-US" altLang="ja-JP" sz="2600" b="1" u="sng" dirty="0" smtClean="0">
                <a:solidFill>
                  <a:srgbClr val="FFC000"/>
                </a:solidFill>
                <a:ea typeface="ＭＳ Ｐゴシック" charset="-128"/>
              </a:rPr>
              <a:t>start</a:t>
            </a:r>
            <a:r>
              <a:rPr lang="en-US" altLang="ja-JP" sz="2600" dirty="0" smtClean="0">
                <a:ea typeface="ＭＳ Ｐゴシック" charset="-128"/>
              </a:rPr>
              <a:t> reading the gene for a particular protein and when to </a:t>
            </a:r>
            <a:r>
              <a:rPr lang="en-US" altLang="ja-JP" sz="2600" b="1" u="sng" dirty="0" smtClean="0">
                <a:solidFill>
                  <a:srgbClr val="FFC000"/>
                </a:solidFill>
                <a:ea typeface="ＭＳ Ｐゴシック" charset="-128"/>
              </a:rPr>
              <a:t>stop</a:t>
            </a:r>
            <a:r>
              <a:rPr lang="en-US" altLang="ja-JP" sz="2600" dirty="0" smtClean="0">
                <a:ea typeface="ＭＳ Ｐゴシック" charset="-128"/>
              </a:rPr>
              <a:t>.</a:t>
            </a:r>
            <a:endParaRPr lang="en-CA" altLang="ja-JP" sz="2600" dirty="0" smtClean="0">
              <a:ea typeface="ＭＳ Ｐゴシック" charset="-128"/>
            </a:endParaRPr>
          </a:p>
          <a:p>
            <a:pPr marL="285750" indent="-285750" eaLnBrk="1" hangingPunct="1">
              <a:lnSpc>
                <a:spcPct val="90000"/>
              </a:lnSpc>
              <a:buFont typeface="Arial" charset="0"/>
              <a:buChar char="•"/>
            </a:pPr>
            <a:endParaRPr lang="en-CA" sz="1700" dirty="0" smtClean="0">
              <a:ea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260350"/>
            <a:ext cx="9144000" cy="5927725"/>
          </a:xfrm>
        </p:spPr>
        <p:txBody>
          <a:bodyPr/>
          <a:lstStyle/>
          <a:p>
            <a:pPr marL="0" indent="0" eaLnBrk="1" fontAlgn="auto" hangingPunct="1">
              <a:spcAft>
                <a:spcPts val="0"/>
              </a:spcAft>
              <a:buClr>
                <a:schemeClr val="accent5"/>
              </a:buClr>
              <a:buFont typeface="Arial" pitchFamily="34" charset="0"/>
              <a:buNone/>
              <a:defRPr/>
            </a:pPr>
            <a:r>
              <a:rPr lang="en-US" sz="3200" dirty="0">
                <a:ea typeface="+mn-ea"/>
              </a:rPr>
              <a:t>Each codon corresponds to an </a:t>
            </a:r>
            <a:r>
              <a:rPr lang="en-US" sz="3200" b="1" dirty="0">
                <a:ea typeface="+mn-ea"/>
              </a:rPr>
              <a:t>amino acid</a:t>
            </a:r>
            <a:r>
              <a:rPr lang="en-US" sz="3200" dirty="0">
                <a:ea typeface="+mn-ea"/>
              </a:rPr>
              <a:t>, or a "</a:t>
            </a:r>
            <a:r>
              <a:rPr lang="en-US" sz="3200" b="1" dirty="0">
                <a:ea typeface="+mn-ea"/>
              </a:rPr>
              <a:t>start</a:t>
            </a:r>
            <a:r>
              <a:rPr lang="en-US" sz="3200" dirty="0">
                <a:ea typeface="+mn-ea"/>
              </a:rPr>
              <a:t>" or "</a:t>
            </a:r>
            <a:r>
              <a:rPr lang="en-US" sz="3200" b="1" dirty="0">
                <a:ea typeface="+mn-ea"/>
              </a:rPr>
              <a:t>stop</a:t>
            </a:r>
            <a:r>
              <a:rPr lang="en-US" sz="3200" dirty="0">
                <a:ea typeface="+mn-ea"/>
              </a:rPr>
              <a:t>" synthesis signal.  And </a:t>
            </a:r>
            <a:r>
              <a:rPr lang="en-US" sz="3200" i="1" dirty="0">
                <a:ea typeface="+mn-ea"/>
              </a:rPr>
              <a:t>here it is</a:t>
            </a:r>
            <a:r>
              <a:rPr lang="en-US" sz="3200" dirty="0">
                <a:ea typeface="+mn-ea"/>
              </a:rPr>
              <a:t>, the most important chart in all of Biology:  the </a:t>
            </a:r>
            <a:r>
              <a:rPr lang="en-US" sz="3200" b="1" u="words" dirty="0">
                <a:ea typeface="+mn-ea"/>
              </a:rPr>
              <a:t>GENETIC CODE</a:t>
            </a:r>
            <a:r>
              <a:rPr lang="en-US" sz="3200" dirty="0">
                <a:ea typeface="+mn-ea"/>
              </a:rPr>
              <a:t>!</a:t>
            </a:r>
            <a:endParaRPr lang="en-CA" sz="32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pic>
        <p:nvPicPr>
          <p:cNvPr id="75778" name="Picture 2" descr="http://www.lucasbrouwers.nl/blog/wp-content/uploads/2010/04/genetic-code.jpg"/>
          <p:cNvPicPr>
            <a:picLocks noChangeAspect="1" noChangeArrowheads="1"/>
          </p:cNvPicPr>
          <p:nvPr/>
        </p:nvPicPr>
        <p:blipFill>
          <a:blip r:embed="rId2"/>
          <a:srcRect/>
          <a:stretch>
            <a:fillRect/>
          </a:stretch>
        </p:blipFill>
        <p:spPr bwMode="auto">
          <a:xfrm>
            <a:off x="2268538" y="1844675"/>
            <a:ext cx="5616575" cy="47926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188" y="765175"/>
            <a:ext cx="7993062" cy="3538538"/>
          </a:xfrm>
          <a:prstGeom prst="rect">
            <a:avLst/>
          </a:prstGeom>
        </p:spPr>
        <p:txBody>
          <a:bodyPr>
            <a:spAutoFit/>
          </a:bodyPr>
          <a:lstStyle/>
          <a:p>
            <a:pPr marL="457200" indent="-457200" fontAlgn="auto">
              <a:spcBef>
                <a:spcPts val="0"/>
              </a:spcBef>
              <a:spcAft>
                <a:spcPts val="0"/>
              </a:spcAft>
              <a:buFont typeface="Arial" pitchFamily="34" charset="0"/>
              <a:buChar char="•"/>
              <a:defRPr/>
            </a:pPr>
            <a:r>
              <a:rPr lang="en-US" sz="3200" dirty="0">
                <a:latin typeface="+mn-lt"/>
                <a:ea typeface="+mn-ea"/>
              </a:rPr>
              <a:t>The genetic code is </a:t>
            </a:r>
            <a:r>
              <a:rPr lang="en-US" sz="3200" b="1" u="sng" dirty="0">
                <a:solidFill>
                  <a:srgbClr val="FFC000"/>
                </a:solidFill>
                <a:latin typeface="+mn-lt"/>
                <a:ea typeface="+mn-ea"/>
              </a:rPr>
              <a:t>universal</a:t>
            </a:r>
            <a:r>
              <a:rPr lang="en-US" sz="3200" dirty="0">
                <a:latin typeface="+mn-lt"/>
                <a:ea typeface="+mn-ea"/>
              </a:rPr>
              <a:t>:  the </a:t>
            </a:r>
            <a:r>
              <a:rPr lang="en-US" sz="3200" b="1" u="words" dirty="0">
                <a:latin typeface="+mn-lt"/>
                <a:ea typeface="+mn-ea"/>
              </a:rPr>
              <a:t>same codons</a:t>
            </a:r>
            <a:r>
              <a:rPr lang="en-US" sz="3200" dirty="0">
                <a:latin typeface="+mn-lt"/>
                <a:ea typeface="+mn-ea"/>
              </a:rPr>
              <a:t> stand for the </a:t>
            </a:r>
            <a:r>
              <a:rPr lang="en-US" sz="3200" b="1" u="words" dirty="0">
                <a:latin typeface="+mn-lt"/>
                <a:ea typeface="+mn-ea"/>
              </a:rPr>
              <a:t>same amino acids</a:t>
            </a:r>
            <a:r>
              <a:rPr lang="en-US" sz="3200" dirty="0">
                <a:latin typeface="+mn-lt"/>
                <a:ea typeface="+mn-ea"/>
              </a:rPr>
              <a:t> in all living things (well, </a:t>
            </a:r>
            <a:r>
              <a:rPr lang="en-US" sz="3200" i="1" dirty="0">
                <a:latin typeface="+mn-lt"/>
                <a:ea typeface="+mn-ea"/>
              </a:rPr>
              <a:t>almost</a:t>
            </a:r>
            <a:r>
              <a:rPr lang="en-US" sz="3200" dirty="0">
                <a:latin typeface="+mn-lt"/>
                <a:ea typeface="+mn-ea"/>
              </a:rPr>
              <a:t> all living things). </a:t>
            </a:r>
          </a:p>
          <a:p>
            <a:pPr marL="457200" indent="-457200" fontAlgn="auto">
              <a:spcBef>
                <a:spcPts val="0"/>
              </a:spcBef>
              <a:spcAft>
                <a:spcPts val="0"/>
              </a:spcAft>
              <a:buFont typeface="Arial" pitchFamily="34" charset="0"/>
              <a:buChar char="•"/>
              <a:defRPr/>
            </a:pPr>
            <a:r>
              <a:rPr lang="en-US" sz="3200" dirty="0">
                <a:latin typeface="+mn-lt"/>
                <a:ea typeface="+mn-ea"/>
              </a:rPr>
              <a:t> This "</a:t>
            </a:r>
            <a:r>
              <a:rPr lang="en-US" sz="3200" b="1" dirty="0">
                <a:latin typeface="+mn-lt"/>
                <a:ea typeface="+mn-ea"/>
              </a:rPr>
              <a:t>Biochemical Unity</a:t>
            </a:r>
            <a:r>
              <a:rPr lang="en-US" sz="3200" dirty="0">
                <a:latin typeface="+mn-lt"/>
                <a:ea typeface="+mn-ea"/>
              </a:rPr>
              <a:t>" suggests that all living things have a </a:t>
            </a:r>
            <a:r>
              <a:rPr lang="en-US" sz="3200" b="1" u="words" dirty="0">
                <a:latin typeface="+mn-lt"/>
                <a:ea typeface="+mn-ea"/>
                <a:hlinkClick r:id="rId2"/>
              </a:rPr>
              <a:t>common evolutionary ancestor</a:t>
            </a:r>
            <a:r>
              <a:rPr lang="en-US" sz="3200" dirty="0">
                <a:latin typeface="+mn-lt"/>
                <a:ea typeface="+mn-ea"/>
              </a:rPr>
              <a:t>.</a:t>
            </a:r>
            <a:endParaRPr lang="en-CA" sz="3200" dirty="0">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0299"/>
          <p:cNvPicPr>
            <a:picLocks noChangeAspect="1" noChangeArrowheads="1"/>
          </p:cNvPicPr>
          <p:nvPr/>
        </p:nvPicPr>
        <p:blipFill>
          <a:blip r:embed="rId2"/>
          <a:srcRect t="2905"/>
          <a:stretch>
            <a:fillRect/>
          </a:stretch>
        </p:blipFill>
        <p:spPr bwMode="auto">
          <a:xfrm>
            <a:off x="1343025" y="1935163"/>
            <a:ext cx="6350000" cy="4662487"/>
          </a:xfrm>
          <a:prstGeom prst="rect">
            <a:avLst/>
          </a:prstGeom>
          <a:noFill/>
          <a:ln w="9525">
            <a:noFill/>
            <a:miter lim="800000"/>
            <a:headEnd/>
            <a:tailEnd/>
          </a:ln>
        </p:spPr>
      </p:pic>
      <p:sp>
        <p:nvSpPr>
          <p:cNvPr id="77826" name="TextBox 2"/>
          <p:cNvSpPr txBox="1">
            <a:spLocks noChangeArrowheads="1"/>
          </p:cNvSpPr>
          <p:nvPr/>
        </p:nvSpPr>
        <p:spPr bwMode="auto">
          <a:xfrm>
            <a:off x="1042988" y="765175"/>
            <a:ext cx="2551112" cy="708025"/>
          </a:xfrm>
          <a:prstGeom prst="rect">
            <a:avLst/>
          </a:prstGeom>
          <a:noFill/>
          <a:ln w="9525">
            <a:noFill/>
            <a:miter lim="800000"/>
            <a:headEnd/>
            <a:tailEnd/>
          </a:ln>
        </p:spPr>
        <p:txBody>
          <a:bodyPr wrap="none">
            <a:spAutoFit/>
          </a:bodyPr>
          <a:lstStyle/>
          <a:p>
            <a:r>
              <a:rPr lang="en-CA" sz="4000"/>
              <a:t>Translation</a:t>
            </a:r>
          </a:p>
        </p:txBody>
      </p:sp>
      <p:sp>
        <p:nvSpPr>
          <p:cNvPr id="2" name="TextBox 1"/>
          <p:cNvSpPr txBox="1"/>
          <p:nvPr/>
        </p:nvSpPr>
        <p:spPr>
          <a:xfrm>
            <a:off x="3993451" y="1219943"/>
            <a:ext cx="2327079" cy="369332"/>
          </a:xfrm>
          <a:prstGeom prst="rect">
            <a:avLst/>
          </a:prstGeom>
          <a:noFill/>
        </p:spPr>
        <p:txBody>
          <a:bodyPr wrap="none" rtlCol="0">
            <a:spAutoFit/>
          </a:bodyPr>
          <a:lstStyle/>
          <a:p>
            <a:r>
              <a:rPr lang="en-US" dirty="0" smtClean="0">
                <a:hlinkClick r:id="rId3"/>
              </a:rPr>
              <a:t>Human Genome Video</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304800"/>
            <a:ext cx="8424863" cy="4402138"/>
          </a:xfrm>
          <a:prstGeom prst="rect">
            <a:avLst/>
          </a:prstGeom>
        </p:spPr>
        <p:txBody>
          <a:bodyPr>
            <a:spAutoFit/>
          </a:bodyPr>
          <a:lstStyle/>
          <a:p>
            <a:pPr fontAlgn="auto">
              <a:spcBef>
                <a:spcPts val="0"/>
              </a:spcBef>
              <a:spcAft>
                <a:spcPts val="0"/>
              </a:spcAft>
              <a:defRPr/>
            </a:pPr>
            <a:r>
              <a:rPr lang="en-US" sz="4000" b="1" dirty="0">
                <a:latin typeface="+mn-lt"/>
                <a:ea typeface="+mn-ea"/>
              </a:rPr>
              <a:t>The steps in </a:t>
            </a:r>
            <a:r>
              <a:rPr lang="en-US" sz="4000" b="1" u="sng" cap="all" dirty="0">
                <a:latin typeface="+mn-lt"/>
                <a:ea typeface="+mn-ea"/>
              </a:rPr>
              <a:t>Translation</a:t>
            </a:r>
            <a:r>
              <a:rPr lang="en-US" sz="4000" b="1" dirty="0">
                <a:latin typeface="+mn-lt"/>
                <a:ea typeface="+mn-ea"/>
              </a:rPr>
              <a:t>:  can be </a:t>
            </a:r>
            <a:r>
              <a:rPr lang="en-US" sz="4000" b="1" u="words" dirty="0">
                <a:latin typeface="+mn-lt"/>
                <a:ea typeface="+mn-ea"/>
              </a:rPr>
              <a:t>divided into 3 </a:t>
            </a:r>
            <a:r>
              <a:rPr lang="en-US" sz="4000" b="1" u="words" dirty="0" err="1">
                <a:latin typeface="+mn-lt"/>
                <a:ea typeface="+mn-ea"/>
              </a:rPr>
              <a:t>subprocesses</a:t>
            </a:r>
            <a:r>
              <a:rPr lang="en-US" sz="4000" b="1" dirty="0">
                <a:latin typeface="+mn-lt"/>
                <a:ea typeface="+mn-ea"/>
              </a:rPr>
              <a:t>:</a:t>
            </a:r>
          </a:p>
          <a:p>
            <a:pPr fontAlgn="auto">
              <a:spcBef>
                <a:spcPts val="0"/>
              </a:spcBef>
              <a:spcAft>
                <a:spcPts val="0"/>
              </a:spcAft>
              <a:defRPr/>
            </a:pPr>
            <a:endParaRPr lang="en-US" sz="4000" b="1" dirty="0">
              <a:latin typeface="+mn-lt"/>
              <a:ea typeface="+mn-ea"/>
            </a:endParaRPr>
          </a:p>
          <a:p>
            <a:pPr marL="1200150" lvl="1" indent="-742950" fontAlgn="auto">
              <a:spcBef>
                <a:spcPts val="0"/>
              </a:spcBef>
              <a:spcAft>
                <a:spcPts val="0"/>
              </a:spcAft>
              <a:buFont typeface="+mj-lt"/>
              <a:buAutoNum type="arabicPeriod"/>
              <a:defRPr/>
            </a:pPr>
            <a:r>
              <a:rPr lang="en-US" sz="4000" b="1" dirty="0">
                <a:latin typeface="+mn-lt"/>
                <a:ea typeface="+mn-ea"/>
              </a:rPr>
              <a:t>Initiation</a:t>
            </a:r>
          </a:p>
          <a:p>
            <a:pPr marL="1200150" lvl="1" indent="-742950" fontAlgn="auto">
              <a:spcBef>
                <a:spcPts val="0"/>
              </a:spcBef>
              <a:spcAft>
                <a:spcPts val="0"/>
              </a:spcAft>
              <a:buFont typeface="+mj-lt"/>
              <a:buAutoNum type="arabicPeriod"/>
              <a:defRPr/>
            </a:pPr>
            <a:r>
              <a:rPr lang="en-US" sz="4000" b="1" dirty="0">
                <a:latin typeface="+mn-lt"/>
                <a:ea typeface="+mn-ea"/>
              </a:rPr>
              <a:t>Elongation</a:t>
            </a:r>
          </a:p>
          <a:p>
            <a:pPr marL="1200150" lvl="1" indent="-742950" fontAlgn="auto">
              <a:spcBef>
                <a:spcPts val="0"/>
              </a:spcBef>
              <a:spcAft>
                <a:spcPts val="0"/>
              </a:spcAft>
              <a:buFont typeface="+mj-lt"/>
              <a:buAutoNum type="arabicPeriod"/>
              <a:defRPr/>
            </a:pPr>
            <a:r>
              <a:rPr lang="en-US" sz="4000" b="1" dirty="0">
                <a:latin typeface="+mn-lt"/>
                <a:ea typeface="+mn-ea"/>
              </a:rPr>
              <a:t>Termination</a:t>
            </a:r>
          </a:p>
          <a:p>
            <a:pPr marL="1200150" lvl="1" indent="-742950" fontAlgn="auto">
              <a:spcBef>
                <a:spcPts val="0"/>
              </a:spcBef>
              <a:spcAft>
                <a:spcPts val="0"/>
              </a:spcAft>
              <a:buFont typeface="+mj-lt"/>
              <a:buAutoNum type="arabicPeriod"/>
              <a:defRPr/>
            </a:pPr>
            <a:endParaRPr lang="en-CA" sz="4000" dirty="0">
              <a:latin typeface="+mn-lt"/>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228600"/>
            <a:ext cx="8791575" cy="1905000"/>
          </a:xfrm>
        </p:spPr>
        <p:txBody>
          <a:bodyPr rtlCol="0">
            <a:normAutofit fontScale="90000"/>
          </a:bodyPr>
          <a:lstStyle/>
          <a:p>
            <a:pPr eaLnBrk="1" fontAlgn="auto" hangingPunct="1">
              <a:spcAft>
                <a:spcPts val="0"/>
              </a:spcAft>
              <a:defRPr/>
            </a:pPr>
            <a:r>
              <a:rPr lang="en-CA" sz="4800" dirty="0" smtClean="0">
                <a:ea typeface="+mj-ea"/>
              </a:rPr>
              <a:t>1.  </a:t>
            </a:r>
            <a:r>
              <a:rPr lang="en-CA" sz="4800" dirty="0" smtClean="0">
                <a:solidFill>
                  <a:srgbClr val="FFC000"/>
                </a:solidFill>
                <a:ea typeface="+mj-ea"/>
              </a:rPr>
              <a:t>Initiation</a:t>
            </a:r>
            <a:r>
              <a:rPr lang="en-CA" sz="4800" dirty="0" smtClean="0">
                <a:ea typeface="+mj-ea"/>
              </a:rPr>
              <a:t> - </a:t>
            </a:r>
            <a:r>
              <a:rPr lang="en-US" sz="4800" dirty="0">
                <a:ea typeface="+mj-ea"/>
              </a:rPr>
              <a:t>: </a:t>
            </a:r>
            <a:r>
              <a:rPr lang="en-US" dirty="0">
                <a:ea typeface="+mj-ea"/>
              </a:rPr>
              <a:t> the mRNA, with its </a:t>
            </a:r>
            <a:r>
              <a:rPr lang="en-US" b="1" dirty="0">
                <a:ea typeface="+mj-ea"/>
              </a:rPr>
              <a:t>START CODON (AUG)</a:t>
            </a:r>
            <a:r>
              <a:rPr lang="en-US" dirty="0">
                <a:ea typeface="+mj-ea"/>
              </a:rPr>
              <a:t> attaches to the "</a:t>
            </a:r>
            <a:r>
              <a:rPr lang="en-US" dirty="0" smtClean="0">
                <a:ea typeface="+mj-ea"/>
              </a:rPr>
              <a:t>R" </a:t>
            </a:r>
            <a:r>
              <a:rPr lang="en-US" dirty="0">
                <a:ea typeface="+mj-ea"/>
              </a:rPr>
              <a:t>site of the ribosome</a:t>
            </a:r>
            <a:r>
              <a:rPr lang="en-US" dirty="0" smtClean="0">
                <a:ea typeface="+mj-ea"/>
              </a:rPr>
              <a:t>.</a:t>
            </a:r>
            <a:endParaRPr lang="en-CA" dirty="0">
              <a:ea typeface="+mj-ea"/>
            </a:endParaRPr>
          </a:p>
        </p:txBody>
      </p:sp>
      <p:cxnSp>
        <p:nvCxnSpPr>
          <p:cNvPr id="6" name="Straight Connector 5"/>
          <p:cNvCxnSpPr/>
          <p:nvPr/>
        </p:nvCxnSpPr>
        <p:spPr>
          <a:xfrm>
            <a:off x="468313" y="5732463"/>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900113" y="4437063"/>
            <a:ext cx="0" cy="12954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468313" y="3357563"/>
            <a:ext cx="3443287" cy="1476375"/>
          </a:xfrm>
          <a:prstGeom prst="rect">
            <a:avLst/>
          </a:prstGeom>
          <a:noFill/>
          <a:ln w="9525">
            <a:noFill/>
            <a:miter lim="800000"/>
            <a:headEnd/>
            <a:tailEnd/>
          </a:ln>
        </p:spPr>
        <p:txBody>
          <a:bodyPr wrap="none">
            <a:spAutoFit/>
          </a:bodyPr>
          <a:lstStyle/>
          <a:p>
            <a:r>
              <a:rPr lang="en-CA" sz="2400"/>
              <a:t>RBS a short sequence </a:t>
            </a:r>
          </a:p>
          <a:p>
            <a:r>
              <a:rPr lang="en-CA" sz="2400"/>
              <a:t>Located upstream of the </a:t>
            </a:r>
          </a:p>
          <a:p>
            <a:r>
              <a:rPr lang="en-CA" sz="2400"/>
              <a:t>Initiation codon sequence</a:t>
            </a:r>
          </a:p>
          <a:p>
            <a:endParaRPr lang="en-CA"/>
          </a:p>
        </p:txBody>
      </p:sp>
      <p:sp>
        <p:nvSpPr>
          <p:cNvPr id="10" name="TextBox 9"/>
          <p:cNvSpPr txBox="1">
            <a:spLocks noChangeArrowheads="1"/>
          </p:cNvSpPr>
          <p:nvPr/>
        </p:nvSpPr>
        <p:spPr bwMode="auto">
          <a:xfrm>
            <a:off x="3254375" y="5854700"/>
            <a:ext cx="1314450" cy="584200"/>
          </a:xfrm>
          <a:prstGeom prst="rect">
            <a:avLst/>
          </a:prstGeom>
          <a:noFill/>
          <a:ln w="9525">
            <a:noFill/>
            <a:miter lim="800000"/>
            <a:headEnd/>
            <a:tailEnd/>
          </a:ln>
        </p:spPr>
        <p:txBody>
          <a:bodyPr wrap="none">
            <a:spAutoFit/>
          </a:bodyPr>
          <a:lstStyle/>
          <a:p>
            <a:r>
              <a:rPr lang="en-CA" sz="3200"/>
              <a:t>mRNA</a:t>
            </a:r>
          </a:p>
        </p:txBody>
      </p:sp>
      <p:sp>
        <p:nvSpPr>
          <p:cNvPr id="11" name="TextBox 10"/>
          <p:cNvSpPr txBox="1">
            <a:spLocks noChangeArrowheads="1"/>
          </p:cNvSpPr>
          <p:nvPr/>
        </p:nvSpPr>
        <p:spPr bwMode="auto">
          <a:xfrm>
            <a:off x="2189163" y="5246688"/>
            <a:ext cx="893762" cy="522287"/>
          </a:xfrm>
          <a:prstGeom prst="rect">
            <a:avLst/>
          </a:prstGeom>
          <a:noFill/>
          <a:ln w="9525">
            <a:noFill/>
            <a:miter lim="800000"/>
            <a:headEnd/>
            <a:tailEnd/>
          </a:ln>
        </p:spPr>
        <p:txBody>
          <a:bodyPr wrap="none">
            <a:spAutoFit/>
          </a:bodyPr>
          <a:lstStyle/>
          <a:p>
            <a:r>
              <a:rPr lang="en-CA" sz="2800">
                <a:solidFill>
                  <a:srgbClr val="FF0000"/>
                </a:solidFill>
              </a:rPr>
              <a:t>AUG</a:t>
            </a:r>
          </a:p>
        </p:txBody>
      </p:sp>
      <p:cxnSp>
        <p:nvCxnSpPr>
          <p:cNvPr id="12" name="Straight Arrow Connector 11"/>
          <p:cNvCxnSpPr/>
          <p:nvPr/>
        </p:nvCxnSpPr>
        <p:spPr>
          <a:xfrm flipH="1">
            <a:off x="3143250" y="3941763"/>
            <a:ext cx="1393825" cy="126841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4787900" y="3357563"/>
            <a:ext cx="1733550" cy="460375"/>
          </a:xfrm>
          <a:prstGeom prst="rect">
            <a:avLst/>
          </a:prstGeom>
          <a:noFill/>
          <a:ln w="9525">
            <a:noFill/>
            <a:miter lim="800000"/>
            <a:headEnd/>
            <a:tailEnd/>
          </a:ln>
        </p:spPr>
        <p:txBody>
          <a:bodyPr wrap="none">
            <a:spAutoFit/>
          </a:bodyPr>
          <a:lstStyle/>
          <a:p>
            <a:r>
              <a:rPr lang="en-CA" sz="2400"/>
              <a:t>Start codon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 calcmode="lin" valueType="num">
                                      <p:cBhvr additive="base">
                                        <p:cTn id="3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xEl>
                                              <p:pRg st="2" end="2"/>
                                            </p:txEl>
                                          </p:spTgt>
                                        </p:tgtEl>
                                        <p:attrNameLst>
                                          <p:attrName>style.visibility</p:attrName>
                                        </p:attrNameLst>
                                      </p:cBhvr>
                                      <p:to>
                                        <p:strVal val="visible"/>
                                      </p:to>
                                    </p:set>
                                    <p:anim calcmode="lin" valueType="num">
                                      <p:cBhvr additive="base">
                                        <p:cTn id="4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11188" y="4754563"/>
            <a:ext cx="4587875" cy="1411287"/>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80898" name="Title 1"/>
          <p:cNvSpPr>
            <a:spLocks noGrp="1"/>
          </p:cNvSpPr>
          <p:nvPr>
            <p:ph type="title"/>
          </p:nvPr>
        </p:nvSpPr>
        <p:spPr>
          <a:xfrm>
            <a:off x="338138" y="55563"/>
            <a:ext cx="8791575" cy="1903412"/>
          </a:xfrm>
        </p:spPr>
        <p:txBody>
          <a:bodyPr/>
          <a:lstStyle/>
          <a:p>
            <a:pPr eaLnBrk="1" hangingPunct="1"/>
            <a:r>
              <a:rPr lang="en-CA" smtClean="0">
                <a:ea typeface="ＭＳ Ｐゴシック" charset="-128"/>
              </a:rPr>
              <a:t>A small ribosomal subunit binds to mRNA.</a:t>
            </a:r>
          </a:p>
        </p:txBody>
      </p:sp>
      <p:cxnSp>
        <p:nvCxnSpPr>
          <p:cNvPr id="6" name="Straight Connector 5"/>
          <p:cNvCxnSpPr/>
          <p:nvPr/>
        </p:nvCxnSpPr>
        <p:spPr>
          <a:xfrm>
            <a:off x="877888" y="4718050"/>
            <a:ext cx="806608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09688" y="3421063"/>
            <a:ext cx="0" cy="1296987"/>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0901" name="TextBox 8"/>
          <p:cNvSpPr txBox="1">
            <a:spLocks noChangeArrowheads="1"/>
          </p:cNvSpPr>
          <p:nvPr/>
        </p:nvSpPr>
        <p:spPr bwMode="auto">
          <a:xfrm>
            <a:off x="877888" y="2341563"/>
            <a:ext cx="3444875" cy="1476375"/>
          </a:xfrm>
          <a:prstGeom prst="rect">
            <a:avLst/>
          </a:prstGeom>
          <a:noFill/>
          <a:ln w="9525">
            <a:noFill/>
            <a:miter lim="800000"/>
            <a:headEnd/>
            <a:tailEnd/>
          </a:ln>
        </p:spPr>
        <p:txBody>
          <a:bodyPr wrap="none">
            <a:spAutoFit/>
          </a:bodyPr>
          <a:lstStyle/>
          <a:p>
            <a:r>
              <a:rPr lang="en-CA" sz="2400"/>
              <a:t>RBS a short sequence </a:t>
            </a:r>
          </a:p>
          <a:p>
            <a:r>
              <a:rPr lang="en-CA" sz="2400"/>
              <a:t>Located upstream of the </a:t>
            </a:r>
          </a:p>
          <a:p>
            <a:r>
              <a:rPr lang="en-CA" sz="2400"/>
              <a:t>Initiation codon sequence</a:t>
            </a:r>
          </a:p>
          <a:p>
            <a:endParaRPr lang="en-CA"/>
          </a:p>
        </p:txBody>
      </p:sp>
      <p:sp>
        <p:nvSpPr>
          <p:cNvPr id="80902" name="TextBox 9"/>
          <p:cNvSpPr txBox="1">
            <a:spLocks noChangeArrowheads="1"/>
          </p:cNvSpPr>
          <p:nvPr/>
        </p:nvSpPr>
        <p:spPr bwMode="auto">
          <a:xfrm>
            <a:off x="3663950" y="4838700"/>
            <a:ext cx="1316038" cy="584200"/>
          </a:xfrm>
          <a:prstGeom prst="rect">
            <a:avLst/>
          </a:prstGeom>
          <a:noFill/>
          <a:ln w="9525">
            <a:noFill/>
            <a:miter lim="800000"/>
            <a:headEnd/>
            <a:tailEnd/>
          </a:ln>
        </p:spPr>
        <p:txBody>
          <a:bodyPr wrap="none">
            <a:spAutoFit/>
          </a:bodyPr>
          <a:lstStyle/>
          <a:p>
            <a:r>
              <a:rPr lang="en-CA" sz="3200"/>
              <a:t>mRNA</a:t>
            </a:r>
          </a:p>
        </p:txBody>
      </p:sp>
      <p:sp>
        <p:nvSpPr>
          <p:cNvPr id="80903" name="TextBox 10"/>
          <p:cNvSpPr txBox="1">
            <a:spLocks noChangeArrowheads="1"/>
          </p:cNvSpPr>
          <p:nvPr/>
        </p:nvSpPr>
        <p:spPr bwMode="auto">
          <a:xfrm>
            <a:off x="2600325" y="4230688"/>
            <a:ext cx="893763" cy="523875"/>
          </a:xfrm>
          <a:prstGeom prst="rect">
            <a:avLst/>
          </a:prstGeom>
          <a:noFill/>
          <a:ln w="9525">
            <a:noFill/>
            <a:miter lim="800000"/>
            <a:headEnd/>
            <a:tailEnd/>
          </a:ln>
        </p:spPr>
        <p:txBody>
          <a:bodyPr wrap="none">
            <a:spAutoFit/>
          </a:bodyPr>
          <a:lstStyle/>
          <a:p>
            <a:r>
              <a:rPr lang="en-CA" sz="2800">
                <a:solidFill>
                  <a:srgbClr val="FF0000"/>
                </a:solidFill>
              </a:rPr>
              <a:t>AUG</a:t>
            </a:r>
          </a:p>
        </p:txBody>
      </p:sp>
      <p:cxnSp>
        <p:nvCxnSpPr>
          <p:cNvPr id="12" name="Straight Arrow Connector 11"/>
          <p:cNvCxnSpPr/>
          <p:nvPr/>
        </p:nvCxnSpPr>
        <p:spPr>
          <a:xfrm flipH="1">
            <a:off x="3554413" y="2925763"/>
            <a:ext cx="1393825" cy="1268412"/>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0905" name="TextBox 13"/>
          <p:cNvSpPr txBox="1">
            <a:spLocks noChangeArrowheads="1"/>
          </p:cNvSpPr>
          <p:nvPr/>
        </p:nvSpPr>
        <p:spPr bwMode="auto">
          <a:xfrm>
            <a:off x="5199063" y="2341563"/>
            <a:ext cx="1733550" cy="461962"/>
          </a:xfrm>
          <a:prstGeom prst="rect">
            <a:avLst/>
          </a:prstGeom>
          <a:noFill/>
          <a:ln w="9525">
            <a:noFill/>
            <a:miter lim="800000"/>
            <a:headEnd/>
            <a:tailEnd/>
          </a:ln>
        </p:spPr>
        <p:txBody>
          <a:bodyPr wrap="none">
            <a:spAutoFit/>
          </a:bodyPr>
          <a:lstStyle/>
          <a:p>
            <a:r>
              <a:rPr lang="en-CA" sz="2400"/>
              <a:t>Start codon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912813" y="4572000"/>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1922" name="TextBox 10"/>
          <p:cNvSpPr txBox="1">
            <a:spLocks noChangeArrowheads="1"/>
          </p:cNvSpPr>
          <p:nvPr/>
        </p:nvSpPr>
        <p:spPr bwMode="auto">
          <a:xfrm>
            <a:off x="2633663" y="4048125"/>
            <a:ext cx="893762" cy="523875"/>
          </a:xfrm>
          <a:prstGeom prst="rect">
            <a:avLst/>
          </a:prstGeom>
          <a:noFill/>
          <a:ln w="9525">
            <a:noFill/>
            <a:miter lim="800000"/>
            <a:headEnd/>
            <a:tailEnd/>
          </a:ln>
        </p:spPr>
        <p:txBody>
          <a:bodyPr wrap="none">
            <a:spAutoFit/>
          </a:bodyPr>
          <a:lstStyle/>
          <a:p>
            <a:r>
              <a:rPr lang="en-CA" sz="2800">
                <a:solidFill>
                  <a:srgbClr val="FF0000"/>
                </a:solidFill>
              </a:rPr>
              <a:t>AUG</a:t>
            </a:r>
          </a:p>
        </p:txBody>
      </p:sp>
      <p:sp>
        <p:nvSpPr>
          <p:cNvPr id="13" name="Rounded Rectangle 12"/>
          <p:cNvSpPr/>
          <p:nvPr/>
        </p:nvSpPr>
        <p:spPr>
          <a:xfrm>
            <a:off x="912813" y="4572000"/>
            <a:ext cx="4586287" cy="1411288"/>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 name="Oval 2"/>
          <p:cNvSpPr/>
          <p:nvPr/>
        </p:nvSpPr>
        <p:spPr>
          <a:xfrm>
            <a:off x="2949575" y="152400"/>
            <a:ext cx="1154113" cy="1081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4" name="Freeform 3"/>
          <p:cNvSpPr/>
          <p:nvPr/>
        </p:nvSpPr>
        <p:spPr>
          <a:xfrm>
            <a:off x="1595438" y="985838"/>
            <a:ext cx="2497137" cy="2768600"/>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1926" name="TextBox 4"/>
          <p:cNvSpPr txBox="1">
            <a:spLocks noChangeArrowheads="1"/>
          </p:cNvSpPr>
          <p:nvPr/>
        </p:nvSpPr>
        <p:spPr bwMode="auto">
          <a:xfrm>
            <a:off x="4572000" y="962025"/>
            <a:ext cx="4810125" cy="2247900"/>
          </a:xfrm>
          <a:prstGeom prst="rect">
            <a:avLst/>
          </a:prstGeom>
          <a:noFill/>
          <a:ln w="9525">
            <a:noFill/>
            <a:miter lim="800000"/>
            <a:headEnd/>
            <a:tailEnd/>
          </a:ln>
        </p:spPr>
        <p:txBody>
          <a:bodyPr>
            <a:spAutoFit/>
          </a:bodyPr>
          <a:lstStyle/>
          <a:p>
            <a:r>
              <a:rPr lang="en-CA" sz="2800"/>
              <a:t>tRNA with a complementary</a:t>
            </a:r>
          </a:p>
          <a:p>
            <a:r>
              <a:rPr lang="en-CA" sz="2800"/>
              <a:t>anticodon (UAC)pairs with the </a:t>
            </a:r>
          </a:p>
          <a:p>
            <a:r>
              <a:rPr lang="en-CA" sz="2800"/>
              <a:t>initiation codon (AUG)</a:t>
            </a:r>
          </a:p>
          <a:p>
            <a:r>
              <a:rPr lang="en-CA" sz="2800"/>
              <a:t>the amino acid methionine is </a:t>
            </a:r>
          </a:p>
          <a:p>
            <a:r>
              <a:rPr lang="en-CA" sz="2800"/>
              <a:t>bound to the tRNA</a:t>
            </a:r>
          </a:p>
        </p:txBody>
      </p:sp>
      <p:sp>
        <p:nvSpPr>
          <p:cNvPr id="7" name="TextBox 6"/>
          <p:cNvSpPr txBox="1"/>
          <p:nvPr/>
        </p:nvSpPr>
        <p:spPr>
          <a:xfrm>
            <a:off x="2633663" y="3729038"/>
            <a:ext cx="860425"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UAC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1188" y="447675"/>
            <a:ext cx="7561262" cy="41243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912813" y="4572000"/>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2947" name="TextBox 10"/>
          <p:cNvSpPr txBox="1">
            <a:spLocks noChangeArrowheads="1"/>
          </p:cNvSpPr>
          <p:nvPr/>
        </p:nvSpPr>
        <p:spPr bwMode="auto">
          <a:xfrm>
            <a:off x="2633663" y="4048125"/>
            <a:ext cx="893762" cy="523875"/>
          </a:xfrm>
          <a:prstGeom prst="rect">
            <a:avLst/>
          </a:prstGeom>
          <a:noFill/>
          <a:ln w="9525">
            <a:noFill/>
            <a:miter lim="800000"/>
            <a:headEnd/>
            <a:tailEnd/>
          </a:ln>
        </p:spPr>
        <p:txBody>
          <a:bodyPr wrap="none">
            <a:spAutoFit/>
          </a:bodyPr>
          <a:lstStyle/>
          <a:p>
            <a:r>
              <a:rPr lang="en-CA" sz="2800">
                <a:solidFill>
                  <a:srgbClr val="FF0000"/>
                </a:solidFill>
              </a:rPr>
              <a:t>AUG</a:t>
            </a:r>
          </a:p>
        </p:txBody>
      </p:sp>
      <p:sp>
        <p:nvSpPr>
          <p:cNvPr id="13" name="Rounded Rectangle 12"/>
          <p:cNvSpPr/>
          <p:nvPr/>
        </p:nvSpPr>
        <p:spPr>
          <a:xfrm>
            <a:off x="912813" y="4572000"/>
            <a:ext cx="4586287" cy="1411288"/>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 name="Oval 2"/>
          <p:cNvSpPr/>
          <p:nvPr/>
        </p:nvSpPr>
        <p:spPr>
          <a:xfrm>
            <a:off x="2949575" y="152400"/>
            <a:ext cx="1154113" cy="1081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4" name="Freeform 3"/>
          <p:cNvSpPr/>
          <p:nvPr/>
        </p:nvSpPr>
        <p:spPr>
          <a:xfrm>
            <a:off x="1595438" y="985838"/>
            <a:ext cx="2497137" cy="2768600"/>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82951" name="TextBox 4"/>
          <p:cNvSpPr txBox="1">
            <a:spLocks noChangeArrowheads="1"/>
          </p:cNvSpPr>
          <p:nvPr/>
        </p:nvSpPr>
        <p:spPr bwMode="auto">
          <a:xfrm>
            <a:off x="4567238" y="-90488"/>
            <a:ext cx="4810125" cy="1076326"/>
          </a:xfrm>
          <a:prstGeom prst="rect">
            <a:avLst/>
          </a:prstGeom>
          <a:noFill/>
          <a:ln w="9525">
            <a:noFill/>
            <a:miter lim="800000"/>
            <a:headEnd/>
            <a:tailEnd/>
          </a:ln>
        </p:spPr>
        <p:txBody>
          <a:bodyPr>
            <a:spAutoFit/>
          </a:bodyPr>
          <a:lstStyle/>
          <a:p>
            <a:r>
              <a:rPr lang="en-CA" sz="3200"/>
              <a:t>At the same time the large ribosomal subunit binds </a:t>
            </a:r>
          </a:p>
        </p:txBody>
      </p:sp>
      <p:sp>
        <p:nvSpPr>
          <p:cNvPr id="7" name="TextBox 6"/>
          <p:cNvSpPr txBox="1"/>
          <p:nvPr/>
        </p:nvSpPr>
        <p:spPr>
          <a:xfrm>
            <a:off x="2633663" y="3729038"/>
            <a:ext cx="860425"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UAC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1188" y="447675"/>
            <a:ext cx="7561262" cy="41243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cxnSp>
        <p:nvCxnSpPr>
          <p:cNvPr id="6" name="Straight Connector 5"/>
          <p:cNvCxnSpPr/>
          <p:nvPr/>
        </p:nvCxnSpPr>
        <p:spPr>
          <a:xfrm>
            <a:off x="912813" y="4572000"/>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3971" name="TextBox 10"/>
          <p:cNvSpPr txBox="1">
            <a:spLocks noChangeArrowheads="1"/>
          </p:cNvSpPr>
          <p:nvPr/>
        </p:nvSpPr>
        <p:spPr bwMode="auto">
          <a:xfrm>
            <a:off x="2633663" y="4048125"/>
            <a:ext cx="1704975" cy="523875"/>
          </a:xfrm>
          <a:prstGeom prst="rect">
            <a:avLst/>
          </a:prstGeom>
          <a:noFill/>
          <a:ln w="9525">
            <a:noFill/>
            <a:miter lim="800000"/>
            <a:headEnd/>
            <a:tailEnd/>
          </a:ln>
        </p:spPr>
        <p:txBody>
          <a:bodyPr wrap="none">
            <a:spAutoFit/>
          </a:bodyPr>
          <a:lstStyle/>
          <a:p>
            <a:r>
              <a:rPr lang="en-CA" sz="2800">
                <a:solidFill>
                  <a:srgbClr val="FF0000"/>
                </a:solidFill>
              </a:rPr>
              <a:t>AUG AAA </a:t>
            </a:r>
          </a:p>
        </p:txBody>
      </p:sp>
      <p:sp>
        <p:nvSpPr>
          <p:cNvPr id="13" name="Rounded Rectangle 12"/>
          <p:cNvSpPr/>
          <p:nvPr/>
        </p:nvSpPr>
        <p:spPr>
          <a:xfrm>
            <a:off x="912813" y="4572000"/>
            <a:ext cx="4586287" cy="1411288"/>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 name="Oval 2"/>
          <p:cNvSpPr/>
          <p:nvPr/>
        </p:nvSpPr>
        <p:spPr>
          <a:xfrm>
            <a:off x="2949575" y="152400"/>
            <a:ext cx="1154113" cy="1081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4" name="Freeform 3"/>
          <p:cNvSpPr/>
          <p:nvPr/>
        </p:nvSpPr>
        <p:spPr>
          <a:xfrm>
            <a:off x="1595438" y="985838"/>
            <a:ext cx="2497137" cy="2768600"/>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 name="TextBox 6"/>
          <p:cNvSpPr txBox="1"/>
          <p:nvPr/>
        </p:nvSpPr>
        <p:spPr>
          <a:xfrm>
            <a:off x="2633663" y="3729038"/>
            <a:ext cx="860425"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UAC</a:t>
            </a:r>
          </a:p>
        </p:txBody>
      </p:sp>
      <p:sp>
        <p:nvSpPr>
          <p:cNvPr id="83976" name="TextBox 7"/>
          <p:cNvSpPr txBox="1">
            <a:spLocks noChangeArrowheads="1"/>
          </p:cNvSpPr>
          <p:nvPr/>
        </p:nvSpPr>
        <p:spPr bwMode="auto">
          <a:xfrm>
            <a:off x="14288" y="6088063"/>
            <a:ext cx="4930775" cy="522287"/>
          </a:xfrm>
          <a:prstGeom prst="rect">
            <a:avLst/>
          </a:prstGeom>
          <a:noFill/>
          <a:ln w="9525">
            <a:solidFill>
              <a:srgbClr val="FFFF00"/>
            </a:solidFill>
            <a:miter lim="800000"/>
            <a:headEnd/>
            <a:tailEnd/>
          </a:ln>
        </p:spPr>
        <p:txBody>
          <a:bodyPr wrap="none">
            <a:spAutoFit/>
          </a:bodyPr>
          <a:lstStyle/>
          <a:p>
            <a:r>
              <a:rPr lang="en-CA" sz="2800"/>
              <a:t>R Site on ribosome binds to RBS</a:t>
            </a:r>
          </a:p>
        </p:txBody>
      </p:sp>
      <p:cxnSp>
        <p:nvCxnSpPr>
          <p:cNvPr id="10" name="Straight Arrow Connector 9"/>
          <p:cNvCxnSpPr/>
          <p:nvPr/>
        </p:nvCxnSpPr>
        <p:spPr>
          <a:xfrm flipV="1">
            <a:off x="611188" y="4868863"/>
            <a:ext cx="984250" cy="1209675"/>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244850" y="4613275"/>
            <a:ext cx="2547938" cy="147478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3979" name="TextBox 16"/>
          <p:cNvSpPr txBox="1">
            <a:spLocks noChangeArrowheads="1"/>
          </p:cNvSpPr>
          <p:nvPr/>
        </p:nvSpPr>
        <p:spPr bwMode="auto">
          <a:xfrm>
            <a:off x="5792788" y="5032375"/>
            <a:ext cx="3178175" cy="1816100"/>
          </a:xfrm>
          <a:prstGeom prst="rect">
            <a:avLst/>
          </a:prstGeom>
          <a:noFill/>
          <a:ln w="9525">
            <a:solidFill>
              <a:srgbClr val="FFFF00"/>
            </a:solidFill>
            <a:miter lim="800000"/>
            <a:headEnd/>
            <a:tailEnd/>
          </a:ln>
        </p:spPr>
        <p:txBody>
          <a:bodyPr>
            <a:spAutoFit/>
          </a:bodyPr>
          <a:lstStyle/>
          <a:p>
            <a:r>
              <a:rPr lang="en-CA" sz="2800"/>
              <a:t>P-site on ribosome is a binding site where the tRNA attaches</a:t>
            </a:r>
          </a:p>
        </p:txBody>
      </p:sp>
      <p:cxnSp>
        <p:nvCxnSpPr>
          <p:cNvPr id="20" name="Straight Arrow Connector 19"/>
          <p:cNvCxnSpPr/>
          <p:nvPr/>
        </p:nvCxnSpPr>
        <p:spPr>
          <a:xfrm flipH="1">
            <a:off x="3851275" y="2632075"/>
            <a:ext cx="2376488" cy="162083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3981" name="TextBox 23"/>
          <p:cNvSpPr txBox="1">
            <a:spLocks noChangeArrowheads="1"/>
          </p:cNvSpPr>
          <p:nvPr/>
        </p:nvSpPr>
        <p:spPr bwMode="auto">
          <a:xfrm>
            <a:off x="6021388" y="1220788"/>
            <a:ext cx="3122612" cy="1816100"/>
          </a:xfrm>
          <a:prstGeom prst="rect">
            <a:avLst/>
          </a:prstGeom>
          <a:noFill/>
          <a:ln w="9525">
            <a:solidFill>
              <a:srgbClr val="FFFF00"/>
            </a:solidFill>
            <a:miter lim="800000"/>
            <a:headEnd/>
            <a:tailEnd/>
          </a:ln>
        </p:spPr>
        <p:txBody>
          <a:bodyPr>
            <a:spAutoFit/>
          </a:bodyPr>
          <a:lstStyle/>
          <a:p>
            <a:r>
              <a:rPr lang="en-CA" sz="2800"/>
              <a:t>A – site is a second binding site where tRNA can attach to the next codon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 y="38100"/>
            <a:ext cx="8388350" cy="3046988"/>
          </a:xfrm>
          <a:prstGeom prst="rect">
            <a:avLst/>
          </a:prstGeom>
        </p:spPr>
        <p:txBody>
          <a:bodyPr>
            <a:spAutoFit/>
          </a:bodyPr>
          <a:lstStyle/>
          <a:p>
            <a:pPr marL="514350" indent="-514350" fontAlgn="auto">
              <a:spcBef>
                <a:spcPts val="0"/>
              </a:spcBef>
              <a:spcAft>
                <a:spcPts val="0"/>
              </a:spcAft>
              <a:buFontTx/>
              <a:buAutoNum type="arabicPeriod" startAt="2"/>
              <a:defRPr/>
            </a:pPr>
            <a:r>
              <a:rPr lang="en-CA" sz="3200" b="1" dirty="0">
                <a:effectLst>
                  <a:outerShdw blurRad="38100" dist="38100" dir="2700000" algn="tl">
                    <a:srgbClr val="000000">
                      <a:alpha val="43137"/>
                    </a:srgbClr>
                  </a:outerShdw>
                </a:effectLst>
                <a:latin typeface="+mn-lt"/>
                <a:ea typeface="+mn-ea"/>
              </a:rPr>
              <a:t>COMPLEMENTARY BASE PAIRING:</a:t>
            </a:r>
          </a:p>
          <a:p>
            <a:pPr marL="971550" lvl="1" indent="-514350" fontAlgn="auto">
              <a:spcBef>
                <a:spcPts val="0"/>
              </a:spcBef>
              <a:spcAft>
                <a:spcPts val="0"/>
              </a:spcAft>
              <a:buFont typeface="Arial" pitchFamily="34" charset="0"/>
              <a:buChar char="•"/>
              <a:defRPr/>
            </a:pPr>
            <a:r>
              <a:rPr lang="en-CA" sz="3200" dirty="0">
                <a:latin typeface="+mn-lt"/>
                <a:ea typeface="+mn-ea"/>
              </a:rPr>
              <a:t> new </a:t>
            </a:r>
            <a:r>
              <a:rPr lang="en-CA" sz="3200" dirty="0">
                <a:solidFill>
                  <a:srgbClr val="FFC000"/>
                </a:solidFill>
                <a:latin typeface="+mn-lt"/>
                <a:ea typeface="+mn-ea"/>
              </a:rPr>
              <a:t>nucleotides</a:t>
            </a:r>
            <a:r>
              <a:rPr lang="en-CA" sz="3200" dirty="0">
                <a:latin typeface="+mn-lt"/>
                <a:ea typeface="+mn-ea"/>
              </a:rPr>
              <a:t> move in to </a:t>
            </a:r>
            <a:r>
              <a:rPr lang="en-CA" sz="3200" dirty="0">
                <a:solidFill>
                  <a:srgbClr val="FFC000"/>
                </a:solidFill>
                <a:latin typeface="+mn-lt"/>
                <a:ea typeface="+mn-ea"/>
              </a:rPr>
              <a:t>pair up </a:t>
            </a:r>
            <a:r>
              <a:rPr lang="en-CA" sz="3200" dirty="0">
                <a:latin typeface="+mn-lt"/>
                <a:ea typeface="+mn-ea"/>
              </a:rPr>
              <a:t>with bases of each template strand of DNA.  These new nucleotides </a:t>
            </a:r>
            <a:r>
              <a:rPr lang="en-US" sz="3200" dirty="0">
                <a:latin typeface="+mn-lt"/>
                <a:ea typeface="+mn-ea"/>
              </a:rPr>
              <a:t> are always floating around within the </a:t>
            </a:r>
            <a:r>
              <a:rPr lang="en-US" sz="3200" dirty="0">
                <a:solidFill>
                  <a:srgbClr val="FFC000"/>
                </a:solidFill>
                <a:latin typeface="+mn-lt"/>
                <a:ea typeface="+mn-ea"/>
              </a:rPr>
              <a:t>nucleoplasm</a:t>
            </a:r>
            <a:r>
              <a:rPr lang="en-US" sz="3200" dirty="0">
                <a:latin typeface="+mn-lt"/>
                <a:ea typeface="+mn-ea"/>
              </a:rPr>
              <a:t>.</a:t>
            </a:r>
            <a:r>
              <a:rPr lang="en-CA" sz="3200" dirty="0">
                <a:latin typeface="+mn-lt"/>
                <a:ea typeface="+mn-ea"/>
              </a:rPr>
              <a:t> </a:t>
            </a:r>
            <a:endParaRPr lang="en-CA" sz="3200" dirty="0" smtClean="0">
              <a:latin typeface="+mn-lt"/>
              <a:ea typeface="+mn-ea"/>
            </a:endParaRPr>
          </a:p>
          <a:p>
            <a:pPr lvl="1" fontAlgn="auto">
              <a:spcBef>
                <a:spcPts val="0"/>
              </a:spcBef>
              <a:spcAft>
                <a:spcPts val="0"/>
              </a:spcAft>
              <a:defRPr/>
            </a:pPr>
            <a:r>
              <a:rPr lang="en-CA" sz="3200" dirty="0" smtClean="0">
                <a:latin typeface="+mn-lt"/>
                <a:ea typeface="+mn-ea"/>
              </a:rPr>
              <a:t>Enzyme = DNA polymerase </a:t>
            </a:r>
            <a:endParaRPr lang="en-CA" sz="3200" dirty="0">
              <a:latin typeface="+mn-lt"/>
              <a:ea typeface="+mn-ea"/>
            </a:endParaRP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3068960"/>
            <a:ext cx="6615137" cy="3786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87400" y="417513"/>
            <a:ext cx="7561263" cy="412273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912813" y="4572000"/>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4995" name="TextBox 10"/>
          <p:cNvSpPr txBox="1">
            <a:spLocks noChangeArrowheads="1"/>
          </p:cNvSpPr>
          <p:nvPr/>
        </p:nvSpPr>
        <p:spPr bwMode="auto">
          <a:xfrm>
            <a:off x="2633663" y="4048125"/>
            <a:ext cx="3868737" cy="523875"/>
          </a:xfrm>
          <a:prstGeom prst="rect">
            <a:avLst/>
          </a:prstGeom>
          <a:noFill/>
          <a:ln w="9525">
            <a:noFill/>
            <a:miter lim="800000"/>
            <a:headEnd/>
            <a:tailEnd/>
          </a:ln>
        </p:spPr>
        <p:txBody>
          <a:bodyPr wrap="none">
            <a:spAutoFit/>
          </a:bodyPr>
          <a:lstStyle/>
          <a:p>
            <a:r>
              <a:rPr lang="en-CA" sz="2800">
                <a:solidFill>
                  <a:srgbClr val="FF0000"/>
                </a:solidFill>
              </a:rPr>
              <a:t>AUG                         AAA       </a:t>
            </a:r>
          </a:p>
        </p:txBody>
      </p:sp>
      <p:sp>
        <p:nvSpPr>
          <p:cNvPr id="13" name="Rounded Rectangle 12"/>
          <p:cNvSpPr/>
          <p:nvPr/>
        </p:nvSpPr>
        <p:spPr>
          <a:xfrm>
            <a:off x="912813" y="4572000"/>
            <a:ext cx="4586287" cy="1411288"/>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 name="Oval 2"/>
          <p:cNvSpPr/>
          <p:nvPr/>
        </p:nvSpPr>
        <p:spPr>
          <a:xfrm>
            <a:off x="2949575" y="152400"/>
            <a:ext cx="1154113" cy="1081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4" name="Freeform 3"/>
          <p:cNvSpPr/>
          <p:nvPr/>
        </p:nvSpPr>
        <p:spPr>
          <a:xfrm>
            <a:off x="1595438" y="985838"/>
            <a:ext cx="2497137" cy="2768600"/>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 name="TextBox 6"/>
          <p:cNvSpPr txBox="1"/>
          <p:nvPr/>
        </p:nvSpPr>
        <p:spPr>
          <a:xfrm>
            <a:off x="2633663" y="3729038"/>
            <a:ext cx="860425"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UAC</a:t>
            </a:r>
          </a:p>
        </p:txBody>
      </p:sp>
      <p:sp>
        <p:nvSpPr>
          <p:cNvPr id="12" name="Freeform 11"/>
          <p:cNvSpPr/>
          <p:nvPr/>
        </p:nvSpPr>
        <p:spPr>
          <a:xfrm>
            <a:off x="4092575" y="962025"/>
            <a:ext cx="2497138" cy="2767013"/>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 name="Oval 14"/>
          <p:cNvSpPr/>
          <p:nvPr/>
        </p:nvSpPr>
        <p:spPr>
          <a:xfrm>
            <a:off x="5435600" y="152400"/>
            <a:ext cx="1154113" cy="10810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lys</a:t>
            </a:r>
            <a:endParaRPr lang="en-CA" sz="2800" dirty="0"/>
          </a:p>
        </p:txBody>
      </p:sp>
      <p:sp>
        <p:nvSpPr>
          <p:cNvPr id="8" name="TextBox 7"/>
          <p:cNvSpPr txBox="1"/>
          <p:nvPr/>
        </p:nvSpPr>
        <p:spPr>
          <a:xfrm>
            <a:off x="5106988" y="3729038"/>
            <a:ext cx="904875"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UUU</a:t>
            </a:r>
          </a:p>
        </p:txBody>
      </p:sp>
      <p:sp>
        <p:nvSpPr>
          <p:cNvPr id="85003" name="TextBox 8"/>
          <p:cNvSpPr txBox="1">
            <a:spLocks noChangeArrowheads="1"/>
          </p:cNvSpPr>
          <p:nvPr/>
        </p:nvSpPr>
        <p:spPr bwMode="auto">
          <a:xfrm>
            <a:off x="5795963" y="4797425"/>
            <a:ext cx="3178175" cy="1816100"/>
          </a:xfrm>
          <a:prstGeom prst="rect">
            <a:avLst/>
          </a:prstGeom>
          <a:noFill/>
          <a:ln w="9525">
            <a:noFill/>
            <a:miter lim="800000"/>
            <a:headEnd/>
            <a:tailEnd/>
          </a:ln>
        </p:spPr>
        <p:txBody>
          <a:bodyPr>
            <a:spAutoFit/>
          </a:bodyPr>
          <a:lstStyle/>
          <a:p>
            <a:r>
              <a:rPr lang="en-CA" sz="2800"/>
              <a:t>Another tRNA binds to the A site where the next codon is located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924675"/>
          </a:xfrm>
          <a:prstGeom prst="rect">
            <a:avLst/>
          </a:prstGeom>
        </p:spPr>
        <p:txBody>
          <a:bodyPr>
            <a:spAutoFit/>
          </a:bodyPr>
          <a:lstStyle/>
          <a:p>
            <a:pPr marL="342900" indent="-342900" fontAlgn="auto">
              <a:spcBef>
                <a:spcPts val="0"/>
              </a:spcBef>
              <a:spcAft>
                <a:spcPts val="0"/>
              </a:spcAft>
              <a:buFontTx/>
              <a:buAutoNum type="arabicPeriod"/>
              <a:defRPr/>
            </a:pPr>
            <a:r>
              <a:rPr lang="en-US" sz="2400" b="1" u="sng" dirty="0">
                <a:solidFill>
                  <a:srgbClr val="FFC000"/>
                </a:solidFill>
                <a:latin typeface="+mn-lt"/>
                <a:ea typeface="+mn-ea"/>
              </a:rPr>
              <a:t>INITIATION</a:t>
            </a:r>
            <a:r>
              <a:rPr lang="en-US" sz="2400" dirty="0">
                <a:latin typeface="+mn-lt"/>
                <a:ea typeface="+mn-ea"/>
              </a:rPr>
              <a:t>:  the mRNA, with its </a:t>
            </a:r>
            <a:r>
              <a:rPr lang="en-US" sz="2400" b="1" dirty="0">
                <a:latin typeface="+mn-lt"/>
                <a:ea typeface="+mn-ea"/>
              </a:rPr>
              <a:t>START CODON (AUG)</a:t>
            </a:r>
            <a:r>
              <a:rPr lang="en-US" sz="2400" dirty="0">
                <a:latin typeface="+mn-lt"/>
                <a:ea typeface="+mn-ea"/>
              </a:rPr>
              <a:t> attaches to the "R" site of the ribosome.</a:t>
            </a:r>
          </a:p>
          <a:p>
            <a:pPr marL="342900" indent="-342900" fontAlgn="auto">
              <a:spcBef>
                <a:spcPts val="0"/>
              </a:spcBef>
              <a:spcAft>
                <a:spcPts val="0"/>
              </a:spcAft>
              <a:buFontTx/>
              <a:buAutoNum type="arabicPeriod"/>
              <a:defRPr/>
            </a:pPr>
            <a:endParaRPr lang="en-CA" sz="2400" dirty="0">
              <a:latin typeface="+mn-lt"/>
              <a:ea typeface="+mn-ea"/>
            </a:endParaRPr>
          </a:p>
          <a:p>
            <a:pPr marL="342900" indent="-342900" fontAlgn="auto">
              <a:spcBef>
                <a:spcPts val="0"/>
              </a:spcBef>
              <a:spcAft>
                <a:spcPts val="0"/>
              </a:spcAft>
              <a:buFont typeface="Arial" pitchFamily="34" charset="0"/>
              <a:buChar char="•"/>
              <a:defRPr/>
            </a:pPr>
            <a:r>
              <a:rPr lang="en-US" sz="2400" dirty="0">
                <a:latin typeface="+mn-lt"/>
                <a:ea typeface="+mn-ea"/>
              </a:rPr>
              <a:t>The </a:t>
            </a:r>
            <a:r>
              <a:rPr lang="en-US" sz="2400" b="1" u="sng" dirty="0">
                <a:latin typeface="+mn-lt"/>
                <a:ea typeface="+mn-ea"/>
              </a:rPr>
              <a:t>AUG</a:t>
            </a:r>
            <a:r>
              <a:rPr lang="en-US" sz="2400" dirty="0">
                <a:latin typeface="+mn-lt"/>
                <a:ea typeface="+mn-ea"/>
              </a:rPr>
              <a:t> codon </a:t>
            </a:r>
            <a:r>
              <a:rPr lang="en-US" sz="2400" b="1" dirty="0">
                <a:latin typeface="+mn-lt"/>
                <a:ea typeface="+mn-ea"/>
              </a:rPr>
              <a:t>always </a:t>
            </a:r>
            <a:r>
              <a:rPr lang="en-US" sz="2400" b="1" dirty="0">
                <a:solidFill>
                  <a:srgbClr val="FFC000"/>
                </a:solidFill>
                <a:latin typeface="+mn-lt"/>
                <a:ea typeface="+mn-ea"/>
              </a:rPr>
              <a:t>initiates</a:t>
            </a:r>
            <a:r>
              <a:rPr lang="en-US" sz="2400" b="1" dirty="0">
                <a:latin typeface="+mn-lt"/>
                <a:ea typeface="+mn-ea"/>
              </a:rPr>
              <a:t> translation</a:t>
            </a:r>
            <a:r>
              <a:rPr lang="en-US" sz="2400" dirty="0">
                <a:latin typeface="+mn-lt"/>
                <a:ea typeface="+mn-ea"/>
              </a:rPr>
              <a:t> and codes for the amino acid </a:t>
            </a:r>
            <a:r>
              <a:rPr lang="en-US" sz="2400" b="1" u="sng" dirty="0">
                <a:latin typeface="+mn-lt"/>
                <a:ea typeface="+mn-ea"/>
              </a:rPr>
              <a:t>methionine</a:t>
            </a:r>
            <a:r>
              <a:rPr lang="en-US" sz="2400" dirty="0">
                <a:latin typeface="+mn-lt"/>
                <a:ea typeface="+mn-ea"/>
              </a:rPr>
              <a:t>.</a:t>
            </a:r>
          </a:p>
          <a:p>
            <a:pPr marL="285750" indent="-285750" fontAlgn="auto">
              <a:spcBef>
                <a:spcPts val="0"/>
              </a:spcBef>
              <a:spcAft>
                <a:spcPts val="0"/>
              </a:spcAft>
              <a:buFont typeface="Arial" pitchFamily="34" charset="0"/>
              <a:buChar char="•"/>
              <a:defRPr/>
            </a:pPr>
            <a:endParaRPr lang="en-US" sz="2400" dirty="0">
              <a:latin typeface="+mn-lt"/>
              <a:ea typeface="+mn-ea"/>
            </a:endParaRPr>
          </a:p>
          <a:p>
            <a:pPr marL="342900" indent="-342900" fontAlgn="auto">
              <a:spcBef>
                <a:spcPts val="0"/>
              </a:spcBef>
              <a:spcAft>
                <a:spcPts val="0"/>
              </a:spcAft>
              <a:buFont typeface="Arial" pitchFamily="34" charset="0"/>
              <a:buChar char="•"/>
              <a:defRPr/>
            </a:pPr>
            <a:r>
              <a:rPr lang="en-US" sz="2400" b="1" u="sng" dirty="0" err="1">
                <a:latin typeface="+mn-lt"/>
                <a:ea typeface="+mn-ea"/>
              </a:rPr>
              <a:t>tRNA</a:t>
            </a:r>
            <a:r>
              <a:rPr lang="en-US" sz="2400" dirty="0">
                <a:latin typeface="+mn-lt"/>
                <a:ea typeface="+mn-ea"/>
              </a:rPr>
              <a:t> binds to the </a:t>
            </a:r>
            <a:r>
              <a:rPr lang="en-US" sz="2400" b="1" u="sng" dirty="0">
                <a:latin typeface="+mn-lt"/>
                <a:ea typeface="+mn-ea"/>
              </a:rPr>
              <a:t>start codon</a:t>
            </a:r>
            <a:r>
              <a:rPr lang="en-US" sz="2400" dirty="0">
                <a:latin typeface="+mn-lt"/>
                <a:ea typeface="+mn-ea"/>
              </a:rPr>
              <a:t> of mRNA.  The </a:t>
            </a:r>
            <a:r>
              <a:rPr lang="en-US" sz="2400" dirty="0" err="1">
                <a:latin typeface="+mn-lt"/>
                <a:ea typeface="+mn-ea"/>
              </a:rPr>
              <a:t>tRNA</a:t>
            </a:r>
            <a:r>
              <a:rPr lang="en-US" sz="2400" dirty="0">
                <a:latin typeface="+mn-lt"/>
                <a:ea typeface="+mn-ea"/>
              </a:rPr>
              <a:t> has a </a:t>
            </a:r>
            <a:r>
              <a:rPr lang="en-US" sz="2400" b="1" dirty="0">
                <a:latin typeface="+mn-lt"/>
                <a:ea typeface="+mn-ea"/>
              </a:rPr>
              <a:t>binding site of 3 bases</a:t>
            </a:r>
            <a:r>
              <a:rPr lang="en-US" sz="2400" dirty="0">
                <a:latin typeface="+mn-lt"/>
                <a:ea typeface="+mn-ea"/>
              </a:rPr>
              <a:t> called an </a:t>
            </a:r>
            <a:r>
              <a:rPr lang="en-US" sz="2400" b="1" u="sng" dirty="0">
                <a:latin typeface="+mn-lt"/>
                <a:ea typeface="+mn-ea"/>
              </a:rPr>
              <a:t>ANTICODON</a:t>
            </a:r>
            <a:r>
              <a:rPr lang="en-US" sz="2400" dirty="0">
                <a:latin typeface="+mn-lt"/>
                <a:ea typeface="+mn-ea"/>
              </a:rPr>
              <a:t> that is </a:t>
            </a:r>
            <a:r>
              <a:rPr lang="en-US" sz="2400" b="1" u="sng" dirty="0">
                <a:latin typeface="+mn-lt"/>
                <a:ea typeface="+mn-ea"/>
              </a:rPr>
              <a:t>complementary</a:t>
            </a:r>
            <a:r>
              <a:rPr lang="en-US" sz="2400" dirty="0">
                <a:latin typeface="+mn-lt"/>
                <a:ea typeface="+mn-ea"/>
              </a:rPr>
              <a:t> to the mRNA codon.  Therefore, the codon of mRNA of AUG is "read" by a </a:t>
            </a:r>
            <a:r>
              <a:rPr lang="en-US" sz="2400" dirty="0" err="1">
                <a:latin typeface="+mn-lt"/>
                <a:ea typeface="+mn-ea"/>
              </a:rPr>
              <a:t>tRNA</a:t>
            </a:r>
            <a:r>
              <a:rPr lang="en-US" sz="2400" dirty="0">
                <a:latin typeface="+mn-lt"/>
                <a:ea typeface="+mn-ea"/>
              </a:rPr>
              <a:t> that has a </a:t>
            </a:r>
            <a:r>
              <a:rPr lang="en-US" sz="2400" b="1" dirty="0">
                <a:latin typeface="+mn-lt"/>
                <a:ea typeface="+mn-ea"/>
              </a:rPr>
              <a:t>UAC</a:t>
            </a:r>
            <a:r>
              <a:rPr lang="en-US" sz="2400" dirty="0">
                <a:latin typeface="+mn-lt"/>
                <a:ea typeface="+mn-ea"/>
              </a:rPr>
              <a:t> </a:t>
            </a:r>
            <a:r>
              <a:rPr lang="en-US" sz="2400" b="1" dirty="0">
                <a:latin typeface="+mn-lt"/>
                <a:ea typeface="+mn-ea"/>
              </a:rPr>
              <a:t>anticodon</a:t>
            </a:r>
            <a:r>
              <a:rPr lang="en-US" sz="2400" dirty="0">
                <a:latin typeface="+mn-lt"/>
                <a:ea typeface="+mn-ea"/>
              </a:rPr>
              <a:t>.  The </a:t>
            </a:r>
            <a:r>
              <a:rPr lang="en-US" sz="2400" dirty="0" err="1">
                <a:latin typeface="+mn-lt"/>
                <a:ea typeface="+mn-ea"/>
              </a:rPr>
              <a:t>tRNA</a:t>
            </a:r>
            <a:r>
              <a:rPr lang="en-US" sz="2400" dirty="0">
                <a:latin typeface="+mn-lt"/>
                <a:ea typeface="+mn-ea"/>
              </a:rPr>
              <a:t> that has this anticodon carries, at it's tail, the amino acid </a:t>
            </a:r>
            <a:r>
              <a:rPr lang="en-US" sz="2400" b="1" dirty="0">
                <a:latin typeface="+mn-lt"/>
                <a:ea typeface="+mn-ea"/>
              </a:rPr>
              <a:t>methionine</a:t>
            </a:r>
            <a:r>
              <a:rPr lang="en-US" sz="2400" dirty="0">
                <a:latin typeface="+mn-lt"/>
                <a:ea typeface="+mn-ea"/>
              </a:rPr>
              <a:t>.</a:t>
            </a:r>
          </a:p>
          <a:p>
            <a:pPr fontAlgn="auto">
              <a:spcBef>
                <a:spcPts val="0"/>
              </a:spcBef>
              <a:spcAft>
                <a:spcPts val="0"/>
              </a:spcAft>
              <a:defRPr/>
            </a:pPr>
            <a:endParaRPr lang="en-CA" sz="2400" dirty="0">
              <a:latin typeface="+mn-lt"/>
              <a:ea typeface="+mn-ea"/>
            </a:endParaRPr>
          </a:p>
          <a:p>
            <a:pPr marL="285750" indent="-285750" fontAlgn="auto">
              <a:spcBef>
                <a:spcPts val="0"/>
              </a:spcBef>
              <a:spcAft>
                <a:spcPts val="0"/>
              </a:spcAft>
              <a:buFont typeface="Arial" pitchFamily="34" charset="0"/>
              <a:buChar char="•"/>
              <a:defRPr/>
            </a:pPr>
            <a:r>
              <a:rPr lang="en-US" sz="2400" dirty="0">
                <a:latin typeface="+mn-lt"/>
                <a:ea typeface="+mn-ea"/>
              </a:rPr>
              <a:t>This </a:t>
            </a:r>
            <a:r>
              <a:rPr lang="en-US" sz="2400" b="1" dirty="0" err="1">
                <a:latin typeface="+mn-lt"/>
                <a:ea typeface="+mn-ea"/>
              </a:rPr>
              <a:t>methionyl-tRNA</a:t>
            </a:r>
            <a:r>
              <a:rPr lang="en-US" sz="2400" dirty="0">
                <a:latin typeface="+mn-lt"/>
                <a:ea typeface="+mn-ea"/>
              </a:rPr>
              <a:t> is in the </a:t>
            </a:r>
            <a:r>
              <a:rPr lang="en-US" sz="2400" b="1" u="sng" dirty="0">
                <a:latin typeface="+mn-lt"/>
                <a:ea typeface="+mn-ea"/>
              </a:rPr>
              <a:t>P</a:t>
            </a:r>
            <a:r>
              <a:rPr lang="en-US" sz="2400" dirty="0">
                <a:latin typeface="+mn-lt"/>
                <a:ea typeface="+mn-ea"/>
              </a:rPr>
              <a:t> site of the ribosome.  The </a:t>
            </a:r>
            <a:r>
              <a:rPr lang="en-US" sz="2400" b="1" u="sng" dirty="0">
                <a:latin typeface="+mn-lt"/>
                <a:ea typeface="+mn-ea"/>
              </a:rPr>
              <a:t>A</a:t>
            </a:r>
            <a:r>
              <a:rPr lang="en-US" sz="2400" dirty="0">
                <a:latin typeface="+mn-lt"/>
                <a:ea typeface="+mn-ea"/>
              </a:rPr>
              <a:t> site next to it is </a:t>
            </a:r>
            <a:r>
              <a:rPr lang="en-US" sz="2400" b="1" dirty="0">
                <a:latin typeface="+mn-lt"/>
                <a:ea typeface="+mn-ea"/>
              </a:rPr>
              <a:t>available</a:t>
            </a:r>
            <a:r>
              <a:rPr lang="en-US" sz="2400" dirty="0">
                <a:latin typeface="+mn-lt"/>
                <a:ea typeface="+mn-ea"/>
              </a:rPr>
              <a:t> to the    </a:t>
            </a:r>
            <a:r>
              <a:rPr lang="en-US" sz="2400" dirty="0" err="1">
                <a:latin typeface="+mn-lt"/>
                <a:ea typeface="+mn-ea"/>
              </a:rPr>
              <a:t>tRNA</a:t>
            </a:r>
            <a:r>
              <a:rPr lang="en-US" sz="2400" dirty="0">
                <a:latin typeface="+mn-lt"/>
                <a:ea typeface="+mn-ea"/>
              </a:rPr>
              <a:t> bearing the next amino acid.</a:t>
            </a:r>
            <a:endParaRPr lang="en-CA" sz="2400" dirty="0">
              <a:latin typeface="+mn-lt"/>
              <a:ea typeface="+mn-ea"/>
            </a:endParaRPr>
          </a:p>
          <a:p>
            <a:pPr fontAlgn="auto">
              <a:spcBef>
                <a:spcPts val="0"/>
              </a:spcBef>
              <a:spcAft>
                <a:spcPts val="0"/>
              </a:spcAft>
              <a:defRPr/>
            </a:pPr>
            <a:endParaRPr lang="en-US" sz="2400" dirty="0">
              <a:latin typeface="+mn-lt"/>
              <a:ea typeface="+mn-ea"/>
            </a:endParaRPr>
          </a:p>
          <a:p>
            <a:pPr fontAlgn="auto">
              <a:spcBef>
                <a:spcPts val="0"/>
              </a:spcBef>
              <a:spcAft>
                <a:spcPts val="0"/>
              </a:spcAft>
              <a:defRPr/>
            </a:pPr>
            <a:r>
              <a:rPr lang="en-US" sz="2400" dirty="0">
                <a:latin typeface="+mn-lt"/>
                <a:ea typeface="+mn-ea"/>
              </a:rPr>
              <a:t>There is a specific </a:t>
            </a:r>
            <a:r>
              <a:rPr lang="en-US" sz="2400" dirty="0" err="1">
                <a:latin typeface="+mn-lt"/>
                <a:ea typeface="+mn-ea"/>
              </a:rPr>
              <a:t>tRNA</a:t>
            </a:r>
            <a:r>
              <a:rPr lang="en-US" sz="2400" dirty="0">
                <a:latin typeface="+mn-lt"/>
                <a:ea typeface="+mn-ea"/>
              </a:rPr>
              <a:t> for each mRNA codon that codes for an amino acid.</a:t>
            </a:r>
          </a:p>
          <a:p>
            <a:pPr fontAlgn="auto">
              <a:spcBef>
                <a:spcPts val="0"/>
              </a:spcBef>
              <a:spcAft>
                <a:spcPts val="0"/>
              </a:spcAft>
              <a:defRPr/>
            </a:pPr>
            <a:endParaRPr lang="en-CA" dirty="0">
              <a:latin typeface="+mn-lt"/>
              <a:ea typeface="+mn-ea"/>
            </a:endParaRPr>
          </a:p>
          <a:p>
            <a:pPr marL="342900" indent="-342900" fontAlgn="auto">
              <a:spcBef>
                <a:spcPts val="0"/>
              </a:spcBef>
              <a:spcAft>
                <a:spcPts val="0"/>
              </a:spcAft>
              <a:buFontTx/>
              <a:buAutoNum type="alphaLcPeriod"/>
              <a:defRPr/>
            </a:pPr>
            <a:endParaRPr lang="en-CA" dirty="0">
              <a:latin typeface="+mn-lt"/>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96925" y="1203325"/>
            <a:ext cx="7559675" cy="412273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912813" y="4881563"/>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7043" name="TextBox 10"/>
          <p:cNvSpPr txBox="1">
            <a:spLocks noChangeArrowheads="1"/>
          </p:cNvSpPr>
          <p:nvPr/>
        </p:nvSpPr>
        <p:spPr bwMode="auto">
          <a:xfrm>
            <a:off x="2641600" y="4833938"/>
            <a:ext cx="3868738" cy="523875"/>
          </a:xfrm>
          <a:prstGeom prst="rect">
            <a:avLst/>
          </a:prstGeom>
          <a:noFill/>
          <a:ln w="9525">
            <a:noFill/>
            <a:miter lim="800000"/>
            <a:headEnd/>
            <a:tailEnd/>
          </a:ln>
        </p:spPr>
        <p:txBody>
          <a:bodyPr wrap="none">
            <a:spAutoFit/>
          </a:bodyPr>
          <a:lstStyle/>
          <a:p>
            <a:r>
              <a:rPr lang="en-CA" sz="2800">
                <a:solidFill>
                  <a:srgbClr val="FF0000"/>
                </a:solidFill>
              </a:rPr>
              <a:t>AUG                         AAA       </a:t>
            </a:r>
          </a:p>
        </p:txBody>
      </p:sp>
      <p:sp>
        <p:nvSpPr>
          <p:cNvPr id="13" name="Rounded Rectangle 12"/>
          <p:cNvSpPr/>
          <p:nvPr/>
        </p:nvSpPr>
        <p:spPr>
          <a:xfrm>
            <a:off x="920750" y="5357813"/>
            <a:ext cx="4587875" cy="1411287"/>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 name="Oval 2"/>
          <p:cNvSpPr/>
          <p:nvPr/>
        </p:nvSpPr>
        <p:spPr>
          <a:xfrm>
            <a:off x="2892425" y="1052513"/>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4" name="Freeform 3"/>
          <p:cNvSpPr/>
          <p:nvPr/>
        </p:nvSpPr>
        <p:spPr>
          <a:xfrm>
            <a:off x="1604963" y="1773238"/>
            <a:ext cx="2495550" cy="2767012"/>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 name="TextBox 6"/>
          <p:cNvSpPr txBox="1"/>
          <p:nvPr/>
        </p:nvSpPr>
        <p:spPr>
          <a:xfrm>
            <a:off x="2641600" y="4516438"/>
            <a:ext cx="862013"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UAC</a:t>
            </a:r>
          </a:p>
        </p:txBody>
      </p:sp>
      <p:sp>
        <p:nvSpPr>
          <p:cNvPr id="12" name="Freeform 11"/>
          <p:cNvSpPr/>
          <p:nvPr/>
        </p:nvSpPr>
        <p:spPr>
          <a:xfrm>
            <a:off x="4100513" y="1749425"/>
            <a:ext cx="2497137" cy="2767013"/>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 name="Oval 14"/>
          <p:cNvSpPr/>
          <p:nvPr/>
        </p:nvSpPr>
        <p:spPr>
          <a:xfrm>
            <a:off x="5219700" y="1052513"/>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lys</a:t>
            </a:r>
            <a:endParaRPr lang="en-CA" sz="2800" dirty="0"/>
          </a:p>
        </p:txBody>
      </p:sp>
      <p:sp>
        <p:nvSpPr>
          <p:cNvPr id="8" name="TextBox 7"/>
          <p:cNvSpPr txBox="1"/>
          <p:nvPr/>
        </p:nvSpPr>
        <p:spPr>
          <a:xfrm>
            <a:off x="5114925" y="4516438"/>
            <a:ext cx="906463"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UUU</a:t>
            </a:r>
          </a:p>
        </p:txBody>
      </p:sp>
      <p:sp>
        <p:nvSpPr>
          <p:cNvPr id="87051" name="TextBox 4"/>
          <p:cNvSpPr txBox="1">
            <a:spLocks noChangeArrowheads="1"/>
          </p:cNvSpPr>
          <p:nvPr/>
        </p:nvSpPr>
        <p:spPr bwMode="auto">
          <a:xfrm>
            <a:off x="395288" y="238125"/>
            <a:ext cx="2959100" cy="830263"/>
          </a:xfrm>
          <a:prstGeom prst="rect">
            <a:avLst/>
          </a:prstGeom>
          <a:noFill/>
          <a:ln w="9525">
            <a:noFill/>
            <a:miter lim="800000"/>
            <a:headEnd/>
            <a:tailEnd/>
          </a:ln>
        </p:spPr>
        <p:txBody>
          <a:bodyPr wrap="none">
            <a:spAutoFit/>
          </a:bodyPr>
          <a:lstStyle/>
          <a:p>
            <a:r>
              <a:rPr lang="en-CA" sz="4800" dirty="0">
                <a:solidFill>
                  <a:srgbClr val="FFC000"/>
                </a:solidFill>
              </a:rPr>
              <a:t>Elongation</a:t>
            </a:r>
          </a:p>
        </p:txBody>
      </p:sp>
      <p:cxnSp>
        <p:nvCxnSpPr>
          <p:cNvPr id="14" name="Straight Connector 13"/>
          <p:cNvCxnSpPr/>
          <p:nvPr/>
        </p:nvCxnSpPr>
        <p:spPr>
          <a:xfrm flipH="1">
            <a:off x="3851275" y="1571625"/>
            <a:ext cx="14986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576763" y="476250"/>
            <a:ext cx="1797050" cy="936625"/>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7054" name="TextBox 17"/>
          <p:cNvSpPr txBox="1">
            <a:spLocks noChangeArrowheads="1"/>
          </p:cNvSpPr>
          <p:nvPr/>
        </p:nvSpPr>
        <p:spPr bwMode="auto">
          <a:xfrm>
            <a:off x="6597650" y="476250"/>
            <a:ext cx="2590800" cy="1385888"/>
          </a:xfrm>
          <a:prstGeom prst="rect">
            <a:avLst/>
          </a:prstGeom>
          <a:noFill/>
          <a:ln w="9525">
            <a:noFill/>
            <a:miter lim="800000"/>
            <a:headEnd/>
            <a:tailEnd/>
          </a:ln>
        </p:spPr>
        <p:txBody>
          <a:bodyPr wrap="none">
            <a:spAutoFit/>
          </a:bodyPr>
          <a:lstStyle/>
          <a:p>
            <a:r>
              <a:rPr lang="en-CA" sz="2800" b="1">
                <a:solidFill>
                  <a:srgbClr val="FFFF00"/>
                </a:solidFill>
              </a:rPr>
              <a:t>Peptide bond</a:t>
            </a:r>
          </a:p>
          <a:p>
            <a:r>
              <a:rPr lang="en-CA" sz="2800" b="1">
                <a:solidFill>
                  <a:srgbClr val="FFFF00"/>
                </a:solidFill>
              </a:rPr>
              <a:t>forms between </a:t>
            </a:r>
          </a:p>
          <a:p>
            <a:r>
              <a:rPr lang="en-CA" sz="2800" b="1">
                <a:solidFill>
                  <a:srgbClr val="FFFF00"/>
                </a:solidFill>
              </a:rPr>
              <a:t>amino acids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96925" y="1203325"/>
            <a:ext cx="7559675" cy="412273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801688" y="5038725"/>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8067" name="TextBox 10"/>
          <p:cNvSpPr txBox="1">
            <a:spLocks noChangeArrowheads="1"/>
          </p:cNvSpPr>
          <p:nvPr/>
        </p:nvSpPr>
        <p:spPr bwMode="auto">
          <a:xfrm>
            <a:off x="2641600" y="4833938"/>
            <a:ext cx="4383088" cy="523875"/>
          </a:xfrm>
          <a:prstGeom prst="rect">
            <a:avLst/>
          </a:prstGeom>
          <a:noFill/>
          <a:ln w="9525">
            <a:noFill/>
            <a:miter lim="800000"/>
            <a:headEnd/>
            <a:tailEnd/>
          </a:ln>
        </p:spPr>
        <p:txBody>
          <a:bodyPr wrap="none">
            <a:spAutoFit/>
          </a:bodyPr>
          <a:lstStyle/>
          <a:p>
            <a:r>
              <a:rPr lang="en-CA" sz="2800">
                <a:solidFill>
                  <a:srgbClr val="FF0000"/>
                </a:solidFill>
              </a:rPr>
              <a:t>AUG                         AAA	       </a:t>
            </a:r>
          </a:p>
        </p:txBody>
      </p:sp>
      <p:sp>
        <p:nvSpPr>
          <p:cNvPr id="13" name="Rounded Rectangle 12"/>
          <p:cNvSpPr/>
          <p:nvPr/>
        </p:nvSpPr>
        <p:spPr>
          <a:xfrm>
            <a:off x="920750" y="5357813"/>
            <a:ext cx="4587875" cy="1411287"/>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 name="Oval 2"/>
          <p:cNvSpPr/>
          <p:nvPr/>
        </p:nvSpPr>
        <p:spPr>
          <a:xfrm>
            <a:off x="2892425" y="1052513"/>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4" name="Freeform 3"/>
          <p:cNvSpPr/>
          <p:nvPr/>
        </p:nvSpPr>
        <p:spPr>
          <a:xfrm>
            <a:off x="1604963" y="1773238"/>
            <a:ext cx="2495550" cy="2767012"/>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7" name="TextBox 6"/>
          <p:cNvSpPr txBox="1"/>
          <p:nvPr/>
        </p:nvSpPr>
        <p:spPr>
          <a:xfrm>
            <a:off x="2641600" y="4516438"/>
            <a:ext cx="862013"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UAC</a:t>
            </a:r>
          </a:p>
        </p:txBody>
      </p:sp>
      <p:sp>
        <p:nvSpPr>
          <p:cNvPr id="12" name="Freeform 11"/>
          <p:cNvSpPr/>
          <p:nvPr/>
        </p:nvSpPr>
        <p:spPr>
          <a:xfrm>
            <a:off x="4100513" y="1749425"/>
            <a:ext cx="2497137" cy="2767013"/>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 name="Oval 14"/>
          <p:cNvSpPr/>
          <p:nvPr/>
        </p:nvSpPr>
        <p:spPr>
          <a:xfrm>
            <a:off x="5219700" y="1052513"/>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lys</a:t>
            </a:r>
            <a:endParaRPr lang="en-CA" sz="2800" dirty="0"/>
          </a:p>
        </p:txBody>
      </p:sp>
      <p:sp>
        <p:nvSpPr>
          <p:cNvPr id="8" name="TextBox 7"/>
          <p:cNvSpPr txBox="1"/>
          <p:nvPr/>
        </p:nvSpPr>
        <p:spPr>
          <a:xfrm>
            <a:off x="5114925" y="4516438"/>
            <a:ext cx="906463"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UUU</a:t>
            </a:r>
          </a:p>
        </p:txBody>
      </p:sp>
      <p:sp>
        <p:nvSpPr>
          <p:cNvPr id="88075" name="TextBox 4"/>
          <p:cNvSpPr txBox="1">
            <a:spLocks noChangeArrowheads="1"/>
          </p:cNvSpPr>
          <p:nvPr/>
        </p:nvSpPr>
        <p:spPr bwMode="auto">
          <a:xfrm>
            <a:off x="395288" y="238125"/>
            <a:ext cx="2959100" cy="830263"/>
          </a:xfrm>
          <a:prstGeom prst="rect">
            <a:avLst/>
          </a:prstGeom>
          <a:noFill/>
          <a:ln w="9525">
            <a:noFill/>
            <a:miter lim="800000"/>
            <a:headEnd/>
            <a:tailEnd/>
          </a:ln>
        </p:spPr>
        <p:txBody>
          <a:bodyPr wrap="none">
            <a:spAutoFit/>
          </a:bodyPr>
          <a:lstStyle/>
          <a:p>
            <a:r>
              <a:rPr lang="en-CA" sz="4800"/>
              <a:t>Elongation</a:t>
            </a:r>
          </a:p>
        </p:txBody>
      </p:sp>
      <p:cxnSp>
        <p:nvCxnSpPr>
          <p:cNvPr id="14" name="Straight Connector 13"/>
          <p:cNvCxnSpPr/>
          <p:nvPr/>
        </p:nvCxnSpPr>
        <p:spPr>
          <a:xfrm flipH="1">
            <a:off x="3851275" y="1571625"/>
            <a:ext cx="14986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179388" y="5095875"/>
            <a:ext cx="8964612" cy="1285875"/>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400" b="1" dirty="0">
                <a:solidFill>
                  <a:schemeClr val="bg1"/>
                </a:solidFill>
              </a:rPr>
              <a:t>Ribosome moves forward and the  binding sites are </a:t>
            </a:r>
            <a:r>
              <a:rPr lang="en-CA" sz="2400" b="1" dirty="0" err="1">
                <a:solidFill>
                  <a:schemeClr val="bg1"/>
                </a:solidFill>
              </a:rPr>
              <a:t>translocated</a:t>
            </a:r>
            <a:endParaRPr lang="en-CA" sz="24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798763" y="5049838"/>
            <a:ext cx="4587875" cy="1411287"/>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Rounded Rectangle 1"/>
          <p:cNvSpPr/>
          <p:nvPr/>
        </p:nvSpPr>
        <p:spPr>
          <a:xfrm>
            <a:off x="2579688" y="1028700"/>
            <a:ext cx="7561262" cy="41243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12700" y="5049838"/>
            <a:ext cx="806608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89092" name="TextBox 10"/>
          <p:cNvSpPr txBox="1">
            <a:spLocks noChangeArrowheads="1"/>
          </p:cNvSpPr>
          <p:nvPr/>
        </p:nvSpPr>
        <p:spPr bwMode="auto">
          <a:xfrm>
            <a:off x="1470025" y="5049838"/>
            <a:ext cx="6229350" cy="522287"/>
          </a:xfrm>
          <a:prstGeom prst="rect">
            <a:avLst/>
          </a:prstGeom>
          <a:noFill/>
          <a:ln w="9525">
            <a:noFill/>
            <a:miter lim="800000"/>
            <a:headEnd/>
            <a:tailEnd/>
          </a:ln>
        </p:spPr>
        <p:txBody>
          <a:bodyPr wrap="none">
            <a:spAutoFit/>
          </a:bodyPr>
          <a:lstStyle/>
          <a:p>
            <a:r>
              <a:rPr lang="en-CA" sz="2800">
                <a:solidFill>
                  <a:srgbClr val="FF0000"/>
                </a:solidFill>
              </a:rPr>
              <a:t>AUG                         AAA	           AGA	       </a:t>
            </a:r>
          </a:p>
        </p:txBody>
      </p:sp>
      <p:sp>
        <p:nvSpPr>
          <p:cNvPr id="3" name="Oval 2"/>
          <p:cNvSpPr/>
          <p:nvPr/>
        </p:nvSpPr>
        <p:spPr>
          <a:xfrm>
            <a:off x="1644650" y="1068388"/>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12" name="Freeform 11"/>
          <p:cNvSpPr/>
          <p:nvPr/>
        </p:nvSpPr>
        <p:spPr>
          <a:xfrm>
            <a:off x="2852738" y="1749425"/>
            <a:ext cx="2497137" cy="2767013"/>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 name="Oval 14"/>
          <p:cNvSpPr/>
          <p:nvPr/>
        </p:nvSpPr>
        <p:spPr>
          <a:xfrm>
            <a:off x="4067175" y="1052513"/>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lys</a:t>
            </a:r>
            <a:endParaRPr lang="en-CA" sz="2800" dirty="0"/>
          </a:p>
        </p:txBody>
      </p:sp>
      <p:sp>
        <p:nvSpPr>
          <p:cNvPr id="8" name="TextBox 7"/>
          <p:cNvSpPr txBox="1"/>
          <p:nvPr/>
        </p:nvSpPr>
        <p:spPr>
          <a:xfrm>
            <a:off x="4046538" y="4516438"/>
            <a:ext cx="904875"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UUU</a:t>
            </a:r>
          </a:p>
        </p:txBody>
      </p:sp>
      <p:sp>
        <p:nvSpPr>
          <p:cNvPr id="89097" name="TextBox 4"/>
          <p:cNvSpPr txBox="1">
            <a:spLocks noChangeArrowheads="1"/>
          </p:cNvSpPr>
          <p:nvPr/>
        </p:nvSpPr>
        <p:spPr bwMode="auto">
          <a:xfrm>
            <a:off x="395288" y="238125"/>
            <a:ext cx="2959100" cy="830263"/>
          </a:xfrm>
          <a:prstGeom prst="rect">
            <a:avLst/>
          </a:prstGeom>
          <a:noFill/>
          <a:ln w="9525">
            <a:noFill/>
            <a:miter lim="800000"/>
            <a:headEnd/>
            <a:tailEnd/>
          </a:ln>
        </p:spPr>
        <p:txBody>
          <a:bodyPr wrap="none">
            <a:spAutoFit/>
          </a:bodyPr>
          <a:lstStyle/>
          <a:p>
            <a:r>
              <a:rPr lang="en-CA" sz="4800"/>
              <a:t>Elongation</a:t>
            </a:r>
          </a:p>
        </p:txBody>
      </p:sp>
      <p:cxnSp>
        <p:nvCxnSpPr>
          <p:cNvPr id="14" name="Straight Connector 13"/>
          <p:cNvCxnSpPr/>
          <p:nvPr/>
        </p:nvCxnSpPr>
        <p:spPr>
          <a:xfrm flipH="1">
            <a:off x="2603500" y="1571625"/>
            <a:ext cx="149701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196850"/>
            <a:ext cx="8964612" cy="5940425"/>
          </a:xfrm>
          <a:prstGeom prst="rect">
            <a:avLst/>
          </a:prstGeom>
        </p:spPr>
        <p:txBody>
          <a:bodyPr>
            <a:spAutoFit/>
          </a:bodyPr>
          <a:lstStyle/>
          <a:p>
            <a:pPr marL="457200" indent="-457200" fontAlgn="auto">
              <a:spcBef>
                <a:spcPts val="0"/>
              </a:spcBef>
              <a:spcAft>
                <a:spcPts val="0"/>
              </a:spcAft>
              <a:buFont typeface="Arial" pitchFamily="34" charset="0"/>
              <a:buChar char="•"/>
              <a:defRPr/>
            </a:pPr>
            <a:r>
              <a:rPr lang="en-US" sz="3200" b="1" dirty="0">
                <a:latin typeface="+mn-lt"/>
                <a:ea typeface="+mn-ea"/>
              </a:rPr>
              <a:t>more amino acids are added</a:t>
            </a:r>
            <a:r>
              <a:rPr lang="en-US" sz="3200" dirty="0">
                <a:latin typeface="+mn-lt"/>
                <a:ea typeface="+mn-ea"/>
              </a:rPr>
              <a:t> and connected together to form a </a:t>
            </a:r>
            <a:r>
              <a:rPr lang="en-US" sz="3200" b="1" dirty="0">
                <a:latin typeface="+mn-lt"/>
                <a:ea typeface="+mn-ea"/>
              </a:rPr>
              <a:t>polypeptide</a:t>
            </a:r>
            <a:r>
              <a:rPr lang="en-US" sz="3200" dirty="0">
                <a:latin typeface="+mn-lt"/>
                <a:ea typeface="+mn-ea"/>
              </a:rPr>
              <a:t>, as specified by the mRNA sequence.</a:t>
            </a:r>
          </a:p>
          <a:p>
            <a:pPr lvl="1" fontAlgn="auto">
              <a:spcBef>
                <a:spcPts val="0"/>
              </a:spcBef>
              <a:spcAft>
                <a:spcPts val="0"/>
              </a:spcAft>
              <a:defRPr/>
            </a:pPr>
            <a:endParaRPr lang="en-CA" sz="3200" dirty="0">
              <a:latin typeface="+mn-lt"/>
              <a:ea typeface="+mn-ea"/>
            </a:endParaRPr>
          </a:p>
          <a:p>
            <a:pPr marL="971550" lvl="1" indent="-514350" fontAlgn="auto">
              <a:spcBef>
                <a:spcPts val="0"/>
              </a:spcBef>
              <a:spcAft>
                <a:spcPts val="0"/>
              </a:spcAft>
              <a:buFontTx/>
              <a:buAutoNum type="alphaLcPeriod"/>
              <a:defRPr/>
            </a:pPr>
            <a:r>
              <a:rPr lang="en-US" sz="2800" dirty="0">
                <a:latin typeface="+mn-lt"/>
                <a:ea typeface="+mn-ea"/>
              </a:rPr>
              <a:t>an incoming amino-acyl-</a:t>
            </a:r>
            <a:r>
              <a:rPr lang="en-US" sz="2800" dirty="0" err="1">
                <a:latin typeface="+mn-lt"/>
                <a:ea typeface="+mn-ea"/>
              </a:rPr>
              <a:t>tRNA</a:t>
            </a:r>
            <a:r>
              <a:rPr lang="en-US" sz="2800" dirty="0">
                <a:latin typeface="+mn-lt"/>
                <a:ea typeface="+mn-ea"/>
              </a:rPr>
              <a:t> (lets call this AA</a:t>
            </a:r>
            <a:r>
              <a:rPr lang="en-US" sz="2800" baseline="-25000" dirty="0">
                <a:latin typeface="+mn-lt"/>
                <a:ea typeface="+mn-ea"/>
              </a:rPr>
              <a:t>2</a:t>
            </a:r>
            <a:r>
              <a:rPr lang="en-US" sz="2800" dirty="0">
                <a:latin typeface="+mn-lt"/>
                <a:ea typeface="+mn-ea"/>
              </a:rPr>
              <a:t>-tRNA</a:t>
            </a:r>
            <a:r>
              <a:rPr lang="en-US" sz="2800" baseline="-25000" dirty="0">
                <a:latin typeface="+mn-lt"/>
                <a:ea typeface="+mn-ea"/>
              </a:rPr>
              <a:t>2</a:t>
            </a:r>
            <a:r>
              <a:rPr lang="en-US" sz="2800" dirty="0">
                <a:latin typeface="+mn-lt"/>
                <a:ea typeface="+mn-ea"/>
              </a:rPr>
              <a:t>) recognizes the </a:t>
            </a:r>
            <a:r>
              <a:rPr lang="en-US" sz="2800" dirty="0">
                <a:solidFill>
                  <a:srgbClr val="FFC000"/>
                </a:solidFill>
                <a:latin typeface="+mn-lt"/>
                <a:ea typeface="+mn-ea"/>
              </a:rPr>
              <a:t>codon</a:t>
            </a:r>
            <a:r>
              <a:rPr lang="en-US" sz="2800" dirty="0">
                <a:latin typeface="+mn-lt"/>
                <a:ea typeface="+mn-ea"/>
              </a:rPr>
              <a:t> in the A site and binds there.</a:t>
            </a:r>
          </a:p>
          <a:p>
            <a:pPr marL="971550" lvl="1" indent="-514350" fontAlgn="auto">
              <a:spcBef>
                <a:spcPts val="0"/>
              </a:spcBef>
              <a:spcAft>
                <a:spcPts val="0"/>
              </a:spcAft>
              <a:buFontTx/>
              <a:buAutoNum type="alphaLcPeriod"/>
              <a:defRPr/>
            </a:pPr>
            <a:endParaRPr lang="en-CA" sz="2800" dirty="0">
              <a:latin typeface="+mn-lt"/>
              <a:ea typeface="+mn-ea"/>
            </a:endParaRPr>
          </a:p>
          <a:p>
            <a:pPr marL="971550" lvl="1" indent="-514350" fontAlgn="auto">
              <a:spcBef>
                <a:spcPts val="0"/>
              </a:spcBef>
              <a:spcAft>
                <a:spcPts val="0"/>
              </a:spcAft>
              <a:buFontTx/>
              <a:buAutoNum type="alphaLcPeriod" startAt="2"/>
              <a:defRPr/>
            </a:pPr>
            <a:r>
              <a:rPr lang="en-US" sz="2800" dirty="0">
                <a:latin typeface="+mn-lt"/>
                <a:ea typeface="+mn-ea"/>
              </a:rPr>
              <a:t>a </a:t>
            </a:r>
            <a:r>
              <a:rPr lang="en-US" sz="2800" dirty="0">
                <a:solidFill>
                  <a:srgbClr val="FFC000"/>
                </a:solidFill>
                <a:latin typeface="+mn-lt"/>
                <a:ea typeface="+mn-ea"/>
              </a:rPr>
              <a:t>peptide</a:t>
            </a:r>
            <a:r>
              <a:rPr lang="en-US" sz="2800" dirty="0">
                <a:latin typeface="+mn-lt"/>
                <a:ea typeface="+mn-ea"/>
              </a:rPr>
              <a:t> bond is formed between the new amino acid and the growing </a:t>
            </a:r>
            <a:r>
              <a:rPr lang="en-US" sz="2800" dirty="0">
                <a:solidFill>
                  <a:srgbClr val="FFC000"/>
                </a:solidFill>
                <a:latin typeface="+mn-lt"/>
                <a:ea typeface="+mn-ea"/>
              </a:rPr>
              <a:t>polypeptide</a:t>
            </a:r>
            <a:r>
              <a:rPr lang="en-US" sz="2800" dirty="0">
                <a:latin typeface="+mn-lt"/>
                <a:ea typeface="+mn-ea"/>
              </a:rPr>
              <a:t> chain.</a:t>
            </a:r>
          </a:p>
          <a:p>
            <a:pPr lvl="1" fontAlgn="auto">
              <a:spcBef>
                <a:spcPts val="0"/>
              </a:spcBef>
              <a:spcAft>
                <a:spcPts val="0"/>
              </a:spcAft>
              <a:defRPr/>
            </a:pPr>
            <a:endParaRPr lang="en-CA" sz="2800" dirty="0">
              <a:latin typeface="+mn-lt"/>
              <a:ea typeface="+mn-ea"/>
            </a:endParaRPr>
          </a:p>
          <a:p>
            <a:pPr lvl="1" fontAlgn="auto">
              <a:spcBef>
                <a:spcPts val="0"/>
              </a:spcBef>
              <a:spcAft>
                <a:spcPts val="0"/>
              </a:spcAft>
              <a:defRPr/>
            </a:pPr>
            <a:r>
              <a:rPr lang="en-US" sz="2800" dirty="0">
                <a:latin typeface="+mn-lt"/>
                <a:ea typeface="+mn-ea"/>
              </a:rPr>
              <a:t>c.	the amino acid is removed from tRNA</a:t>
            </a:r>
            <a:r>
              <a:rPr lang="en-US" sz="2800" baseline="-25000" dirty="0">
                <a:latin typeface="+mn-lt"/>
                <a:ea typeface="+mn-ea"/>
              </a:rPr>
              <a:t>1</a:t>
            </a:r>
            <a:r>
              <a:rPr lang="en-US" sz="2800" dirty="0">
                <a:latin typeface="+mn-lt"/>
                <a:ea typeface="+mn-ea"/>
              </a:rPr>
              <a:t> (</a:t>
            </a:r>
            <a:r>
              <a:rPr lang="en-US" sz="2800" dirty="0">
                <a:solidFill>
                  <a:srgbClr val="FFC000"/>
                </a:solidFill>
                <a:latin typeface="+mn-lt"/>
                <a:ea typeface="+mn-ea"/>
              </a:rPr>
              <a:t>bond</a:t>
            </a:r>
            <a:r>
              <a:rPr lang="en-US" sz="2800" dirty="0">
                <a:latin typeface="+mn-lt"/>
                <a:ea typeface="+mn-ea"/>
              </a:rPr>
              <a:t> breaks between aa</a:t>
            </a:r>
            <a:r>
              <a:rPr lang="en-US" sz="2800" baseline="-25000" dirty="0">
                <a:latin typeface="+mn-lt"/>
                <a:ea typeface="+mn-ea"/>
              </a:rPr>
              <a:t>1</a:t>
            </a:r>
            <a:r>
              <a:rPr lang="en-US" sz="2800" dirty="0">
                <a:latin typeface="+mn-lt"/>
                <a:ea typeface="+mn-ea"/>
              </a:rPr>
              <a:t> and tRNA</a:t>
            </a:r>
            <a:r>
              <a:rPr lang="en-US" sz="2800" baseline="-25000" dirty="0">
                <a:latin typeface="+mn-lt"/>
                <a:ea typeface="+mn-ea"/>
              </a:rPr>
              <a:t>1</a:t>
            </a:r>
            <a:r>
              <a:rPr lang="en-US" sz="2800" dirty="0">
                <a:latin typeface="+mn-lt"/>
                <a:ea typeface="+mn-ea"/>
              </a:rPr>
              <a:t>)</a:t>
            </a:r>
            <a:endParaRPr lang="en-CA" sz="2800" dirty="0">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02338"/>
          </a:xfrm>
          <a:prstGeom prst="rect">
            <a:avLst/>
          </a:prstGeom>
        </p:spPr>
        <p:txBody>
          <a:bodyPr>
            <a:spAutoFit/>
          </a:bodyPr>
          <a:lstStyle/>
          <a:p>
            <a:pPr marL="971550" lvl="1" indent="-514350" fontAlgn="auto">
              <a:spcBef>
                <a:spcPts val="0"/>
              </a:spcBef>
              <a:spcAft>
                <a:spcPts val="0"/>
              </a:spcAft>
              <a:buFontTx/>
              <a:buAutoNum type="alphaLcPeriod" startAt="4"/>
              <a:defRPr/>
            </a:pPr>
            <a:r>
              <a:rPr lang="en-US" sz="3200" dirty="0">
                <a:latin typeface="+mn-lt"/>
                <a:ea typeface="+mn-ea"/>
              </a:rPr>
              <a:t>the tRNA</a:t>
            </a:r>
            <a:r>
              <a:rPr lang="en-US" sz="3200" baseline="-25000" dirty="0">
                <a:latin typeface="+mn-lt"/>
                <a:ea typeface="+mn-ea"/>
              </a:rPr>
              <a:t>1</a:t>
            </a:r>
            <a:r>
              <a:rPr lang="en-US" sz="3200" dirty="0">
                <a:latin typeface="+mn-lt"/>
                <a:ea typeface="+mn-ea"/>
              </a:rPr>
              <a:t> that was in the P site is </a:t>
            </a:r>
            <a:r>
              <a:rPr lang="en-US" sz="3200" dirty="0">
                <a:solidFill>
                  <a:srgbClr val="FFC000"/>
                </a:solidFill>
                <a:latin typeface="+mn-lt"/>
                <a:ea typeface="+mn-ea"/>
              </a:rPr>
              <a:t>released</a:t>
            </a:r>
            <a:r>
              <a:rPr lang="en-US" sz="3200" dirty="0">
                <a:latin typeface="+mn-lt"/>
                <a:ea typeface="+mn-ea"/>
              </a:rPr>
              <a:t>, and the </a:t>
            </a:r>
            <a:r>
              <a:rPr lang="en-US" sz="3200" dirty="0" err="1">
                <a:latin typeface="+mn-lt"/>
                <a:ea typeface="+mn-ea"/>
              </a:rPr>
              <a:t>tRNA</a:t>
            </a:r>
            <a:r>
              <a:rPr lang="en-US" sz="3200" dirty="0">
                <a:latin typeface="+mn-lt"/>
                <a:ea typeface="+mn-ea"/>
              </a:rPr>
              <a:t> in the A site is </a:t>
            </a:r>
            <a:r>
              <a:rPr lang="en-US" sz="3200" dirty="0" err="1">
                <a:latin typeface="+mn-lt"/>
                <a:ea typeface="+mn-ea"/>
              </a:rPr>
              <a:t>translocated</a:t>
            </a:r>
            <a:r>
              <a:rPr lang="en-US" sz="3200" dirty="0">
                <a:latin typeface="+mn-lt"/>
                <a:ea typeface="+mn-ea"/>
              </a:rPr>
              <a:t> to the P site.</a:t>
            </a:r>
          </a:p>
          <a:p>
            <a:pPr lvl="1" fontAlgn="auto">
              <a:spcBef>
                <a:spcPts val="0"/>
              </a:spcBef>
              <a:spcAft>
                <a:spcPts val="0"/>
              </a:spcAft>
              <a:defRPr/>
            </a:pPr>
            <a:endParaRPr lang="en-CA" sz="3200" dirty="0">
              <a:latin typeface="+mn-lt"/>
              <a:ea typeface="+mn-ea"/>
            </a:endParaRPr>
          </a:p>
          <a:p>
            <a:pPr marL="971550" lvl="1" indent="-514350" fontAlgn="auto">
              <a:spcBef>
                <a:spcPts val="0"/>
              </a:spcBef>
              <a:spcAft>
                <a:spcPts val="0"/>
              </a:spcAft>
              <a:buFontTx/>
              <a:buAutoNum type="alphaLcPeriod" startAt="5"/>
              <a:defRPr/>
            </a:pPr>
            <a:r>
              <a:rPr lang="en-US" sz="3200" dirty="0">
                <a:latin typeface="+mn-lt"/>
                <a:ea typeface="+mn-ea"/>
              </a:rPr>
              <a:t>the </a:t>
            </a:r>
            <a:r>
              <a:rPr lang="en-US" sz="3200" b="1" u="words" dirty="0">
                <a:latin typeface="+mn-lt"/>
                <a:ea typeface="+mn-ea"/>
              </a:rPr>
              <a:t>ribosome </a:t>
            </a:r>
            <a:r>
              <a:rPr lang="en-US" sz="3200" b="1" u="words" dirty="0">
                <a:solidFill>
                  <a:srgbClr val="FFC000"/>
                </a:solidFill>
                <a:latin typeface="+mn-lt"/>
                <a:ea typeface="+mn-ea"/>
              </a:rPr>
              <a:t>moves</a:t>
            </a:r>
            <a:r>
              <a:rPr lang="en-US" sz="3200" u="words" dirty="0">
                <a:solidFill>
                  <a:srgbClr val="FFC000"/>
                </a:solidFill>
                <a:latin typeface="+mn-lt"/>
                <a:ea typeface="+mn-ea"/>
              </a:rPr>
              <a:t> </a:t>
            </a:r>
            <a:r>
              <a:rPr lang="en-US" sz="3200" b="1" u="words" dirty="0">
                <a:solidFill>
                  <a:srgbClr val="FFC000"/>
                </a:solidFill>
                <a:latin typeface="+mn-lt"/>
                <a:ea typeface="+mn-ea"/>
              </a:rPr>
              <a:t>over </a:t>
            </a:r>
            <a:r>
              <a:rPr lang="en-US" sz="3200" b="1" u="words" dirty="0">
                <a:latin typeface="+mn-lt"/>
                <a:ea typeface="+mn-ea"/>
              </a:rPr>
              <a:t>one codon</a:t>
            </a:r>
            <a:r>
              <a:rPr lang="en-US" sz="3200" dirty="0">
                <a:latin typeface="+mn-lt"/>
                <a:ea typeface="+mn-ea"/>
              </a:rPr>
              <a:t> along the mRNA (to the right in our diagram, or more specifically in the 5' ----&gt; 3' </a:t>
            </a:r>
            <a:r>
              <a:rPr lang="en-US" sz="3200" dirty="0">
                <a:solidFill>
                  <a:srgbClr val="FFC000"/>
                </a:solidFill>
                <a:latin typeface="+mn-lt"/>
                <a:ea typeface="+mn-ea"/>
              </a:rPr>
              <a:t>direction</a:t>
            </a:r>
            <a:r>
              <a:rPr lang="en-US" sz="3200" dirty="0">
                <a:latin typeface="+mn-lt"/>
                <a:ea typeface="+mn-ea"/>
              </a:rPr>
              <a:t>.)</a:t>
            </a:r>
          </a:p>
          <a:p>
            <a:pPr lvl="1" fontAlgn="auto">
              <a:spcBef>
                <a:spcPts val="0"/>
              </a:spcBef>
              <a:spcAft>
                <a:spcPts val="0"/>
              </a:spcAft>
              <a:defRPr/>
            </a:pPr>
            <a:endParaRPr lang="en-CA" sz="3200" dirty="0">
              <a:latin typeface="+mn-lt"/>
              <a:ea typeface="+mn-ea"/>
            </a:endParaRPr>
          </a:p>
          <a:p>
            <a:pPr marL="971550" lvl="1" indent="-514350" fontAlgn="auto">
              <a:spcBef>
                <a:spcPts val="0"/>
              </a:spcBef>
              <a:spcAft>
                <a:spcPts val="0"/>
              </a:spcAft>
              <a:buFontTx/>
              <a:buAutoNum type="alphaLcPeriod" startAt="6"/>
              <a:defRPr/>
            </a:pPr>
            <a:r>
              <a:rPr lang="en-US" sz="3200" dirty="0">
                <a:latin typeface="+mn-lt"/>
                <a:ea typeface="+mn-ea"/>
              </a:rPr>
              <a:t>This movement shifts the tRNA</a:t>
            </a:r>
            <a:r>
              <a:rPr lang="en-US" sz="3200" baseline="-25000" dirty="0">
                <a:latin typeface="+mn-lt"/>
                <a:ea typeface="+mn-ea"/>
              </a:rPr>
              <a:t>2</a:t>
            </a:r>
            <a:r>
              <a:rPr lang="en-US" sz="3200" dirty="0">
                <a:latin typeface="+mn-lt"/>
                <a:ea typeface="+mn-ea"/>
              </a:rPr>
              <a:t> (which is attached to the growing amino acid chain) to the </a:t>
            </a:r>
            <a:r>
              <a:rPr lang="en-US" sz="3200" dirty="0">
                <a:solidFill>
                  <a:srgbClr val="FFC000"/>
                </a:solidFill>
                <a:latin typeface="+mn-lt"/>
                <a:ea typeface="+mn-ea"/>
              </a:rPr>
              <a:t>P</a:t>
            </a:r>
            <a:r>
              <a:rPr lang="en-US" sz="3200" dirty="0">
                <a:latin typeface="+mn-lt"/>
                <a:ea typeface="+mn-ea"/>
              </a:rPr>
              <a:t> site.</a:t>
            </a:r>
          </a:p>
          <a:p>
            <a:pPr marL="514350" indent="-514350" fontAlgn="auto">
              <a:spcBef>
                <a:spcPts val="0"/>
              </a:spcBef>
              <a:spcAft>
                <a:spcPts val="0"/>
              </a:spcAft>
              <a:buFontTx/>
              <a:buAutoNum type="alphaLcPeriod" startAt="6"/>
              <a:defRPr/>
            </a:pPr>
            <a:endParaRPr lang="en-CA" sz="3200" dirty="0">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798763" y="5049838"/>
            <a:ext cx="4587875" cy="1411287"/>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Rounded Rectangle 1"/>
          <p:cNvSpPr/>
          <p:nvPr/>
        </p:nvSpPr>
        <p:spPr>
          <a:xfrm>
            <a:off x="2835275" y="1052513"/>
            <a:ext cx="7561263" cy="412273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12700" y="5049838"/>
            <a:ext cx="806608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2164" name="TextBox 10"/>
          <p:cNvSpPr txBox="1">
            <a:spLocks noChangeArrowheads="1"/>
          </p:cNvSpPr>
          <p:nvPr/>
        </p:nvSpPr>
        <p:spPr bwMode="auto">
          <a:xfrm>
            <a:off x="1470025" y="5049838"/>
            <a:ext cx="7153275" cy="522287"/>
          </a:xfrm>
          <a:prstGeom prst="rect">
            <a:avLst/>
          </a:prstGeom>
          <a:noFill/>
          <a:ln w="9525">
            <a:noFill/>
            <a:miter lim="800000"/>
            <a:headEnd/>
            <a:tailEnd/>
          </a:ln>
        </p:spPr>
        <p:txBody>
          <a:bodyPr wrap="none">
            <a:spAutoFit/>
          </a:bodyPr>
          <a:lstStyle/>
          <a:p>
            <a:r>
              <a:rPr lang="en-CA" sz="2800">
                <a:solidFill>
                  <a:srgbClr val="FF0000"/>
                </a:solidFill>
              </a:rPr>
              <a:t>AUG                         AAA	                   AGA	       </a:t>
            </a:r>
          </a:p>
        </p:txBody>
      </p:sp>
      <p:sp>
        <p:nvSpPr>
          <p:cNvPr id="3" name="Oval 2"/>
          <p:cNvSpPr/>
          <p:nvPr/>
        </p:nvSpPr>
        <p:spPr>
          <a:xfrm>
            <a:off x="1644650" y="1068388"/>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12" name="Freeform 11"/>
          <p:cNvSpPr/>
          <p:nvPr/>
        </p:nvSpPr>
        <p:spPr>
          <a:xfrm>
            <a:off x="5551488" y="1828800"/>
            <a:ext cx="2497137" cy="2768600"/>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 name="Oval 14"/>
          <p:cNvSpPr/>
          <p:nvPr/>
        </p:nvSpPr>
        <p:spPr>
          <a:xfrm>
            <a:off x="4067175" y="1052513"/>
            <a:ext cx="1154113" cy="10810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lys</a:t>
            </a:r>
            <a:endParaRPr lang="en-CA" sz="2800" dirty="0"/>
          </a:p>
        </p:txBody>
      </p:sp>
      <p:sp>
        <p:nvSpPr>
          <p:cNvPr id="8" name="TextBox 7"/>
          <p:cNvSpPr txBox="1"/>
          <p:nvPr/>
        </p:nvSpPr>
        <p:spPr>
          <a:xfrm>
            <a:off x="4046538" y="4516438"/>
            <a:ext cx="904875"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UUU</a:t>
            </a:r>
          </a:p>
        </p:txBody>
      </p:sp>
      <p:sp>
        <p:nvSpPr>
          <p:cNvPr id="92169" name="TextBox 4"/>
          <p:cNvSpPr txBox="1">
            <a:spLocks noChangeArrowheads="1"/>
          </p:cNvSpPr>
          <p:nvPr/>
        </p:nvSpPr>
        <p:spPr bwMode="auto">
          <a:xfrm>
            <a:off x="395288" y="238125"/>
            <a:ext cx="2959100" cy="830263"/>
          </a:xfrm>
          <a:prstGeom prst="rect">
            <a:avLst/>
          </a:prstGeom>
          <a:noFill/>
          <a:ln w="9525">
            <a:noFill/>
            <a:miter lim="800000"/>
            <a:headEnd/>
            <a:tailEnd/>
          </a:ln>
        </p:spPr>
        <p:txBody>
          <a:bodyPr wrap="none">
            <a:spAutoFit/>
          </a:bodyPr>
          <a:lstStyle/>
          <a:p>
            <a:r>
              <a:rPr lang="en-CA" sz="4800"/>
              <a:t>Elongation</a:t>
            </a:r>
          </a:p>
        </p:txBody>
      </p:sp>
      <p:cxnSp>
        <p:nvCxnSpPr>
          <p:cNvPr id="14" name="Straight Connector 13"/>
          <p:cNvCxnSpPr/>
          <p:nvPr/>
        </p:nvCxnSpPr>
        <p:spPr>
          <a:xfrm flipH="1">
            <a:off x="2603500" y="1571625"/>
            <a:ext cx="1497013"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005138" y="1901825"/>
            <a:ext cx="2497137" cy="2767013"/>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4" name="TextBox 3"/>
          <p:cNvSpPr txBox="1"/>
          <p:nvPr/>
        </p:nvSpPr>
        <p:spPr>
          <a:xfrm>
            <a:off x="6508750" y="4516438"/>
            <a:ext cx="877888" cy="523875"/>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UCU</a:t>
            </a:r>
          </a:p>
        </p:txBody>
      </p:sp>
      <p:sp>
        <p:nvSpPr>
          <p:cNvPr id="18" name="Oval 17"/>
          <p:cNvSpPr/>
          <p:nvPr/>
        </p:nvSpPr>
        <p:spPr>
          <a:xfrm>
            <a:off x="6800850" y="1057275"/>
            <a:ext cx="1154113"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ser</a:t>
            </a:r>
            <a:endParaRPr lang="en-CA" sz="2800" dirty="0"/>
          </a:p>
        </p:txBody>
      </p:sp>
      <p:cxnSp>
        <p:nvCxnSpPr>
          <p:cNvPr id="19" name="Straight Connector 18"/>
          <p:cNvCxnSpPr>
            <a:endCxn id="15" idx="6"/>
          </p:cNvCxnSpPr>
          <p:nvPr/>
        </p:nvCxnSpPr>
        <p:spPr>
          <a:xfrm flipH="1" flipV="1">
            <a:off x="5221288" y="1592263"/>
            <a:ext cx="1579562" cy="1587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73238"/>
            <a:ext cx="8893175" cy="3046412"/>
          </a:xfrm>
          <a:prstGeom prst="rect">
            <a:avLst/>
          </a:prstGeom>
        </p:spPr>
        <p:txBody>
          <a:bodyPr>
            <a:spAutoFit/>
          </a:bodyPr>
          <a:lstStyle/>
          <a:p>
            <a:pPr marL="971550" lvl="1" indent="-514350" fontAlgn="auto">
              <a:spcBef>
                <a:spcPts val="0"/>
              </a:spcBef>
              <a:spcAft>
                <a:spcPts val="0"/>
              </a:spcAft>
              <a:buFontTx/>
              <a:buAutoNum type="alphaLcPeriod" startAt="7"/>
              <a:defRPr/>
            </a:pPr>
            <a:r>
              <a:rPr lang="en-US" sz="3200" dirty="0">
                <a:latin typeface="+mn-lt"/>
                <a:ea typeface="+mn-ea"/>
              </a:rPr>
              <a:t>tRNA</a:t>
            </a:r>
            <a:r>
              <a:rPr lang="en-US" sz="3200" baseline="-25000" dirty="0">
                <a:latin typeface="+mn-lt"/>
                <a:ea typeface="+mn-ea"/>
              </a:rPr>
              <a:t>3</a:t>
            </a:r>
            <a:r>
              <a:rPr lang="en-US" sz="3200" dirty="0">
                <a:latin typeface="+mn-lt"/>
                <a:ea typeface="+mn-ea"/>
              </a:rPr>
              <a:t> with aa</a:t>
            </a:r>
            <a:r>
              <a:rPr lang="en-US" sz="3200" baseline="-25000" dirty="0">
                <a:latin typeface="+mn-lt"/>
                <a:ea typeface="+mn-ea"/>
              </a:rPr>
              <a:t>3</a:t>
            </a:r>
            <a:r>
              <a:rPr lang="en-US" sz="3200" dirty="0">
                <a:latin typeface="+mn-lt"/>
                <a:ea typeface="+mn-ea"/>
              </a:rPr>
              <a:t> can now move into </a:t>
            </a:r>
            <a:r>
              <a:rPr lang="en-US" sz="3200" dirty="0">
                <a:solidFill>
                  <a:srgbClr val="FFC000"/>
                </a:solidFill>
                <a:latin typeface="+mn-lt"/>
                <a:ea typeface="+mn-ea"/>
              </a:rPr>
              <a:t>A</a:t>
            </a:r>
            <a:r>
              <a:rPr lang="en-US" sz="3200" dirty="0">
                <a:latin typeface="+mn-lt"/>
                <a:ea typeface="+mn-ea"/>
              </a:rPr>
              <a:t> site and bind with the next codon on mRNA.</a:t>
            </a:r>
          </a:p>
          <a:p>
            <a:pPr marL="971550" lvl="1" indent="-514350" fontAlgn="auto">
              <a:spcBef>
                <a:spcPts val="0"/>
              </a:spcBef>
              <a:spcAft>
                <a:spcPts val="0"/>
              </a:spcAft>
              <a:buFontTx/>
              <a:buAutoNum type="alphaLcPeriod" startAt="7"/>
              <a:defRPr/>
            </a:pPr>
            <a:endParaRPr lang="en-CA" sz="3200" dirty="0">
              <a:latin typeface="+mn-lt"/>
              <a:ea typeface="+mn-ea"/>
            </a:endParaRPr>
          </a:p>
          <a:p>
            <a:pPr lvl="1" fontAlgn="auto">
              <a:spcBef>
                <a:spcPts val="0"/>
              </a:spcBef>
              <a:spcAft>
                <a:spcPts val="0"/>
              </a:spcAft>
              <a:defRPr/>
            </a:pPr>
            <a:r>
              <a:rPr lang="en-US" sz="3200" dirty="0">
                <a:latin typeface="+mn-lt"/>
                <a:ea typeface="+mn-ea"/>
              </a:rPr>
              <a:t>h.	</a:t>
            </a:r>
            <a:r>
              <a:rPr lang="en-US" sz="3200" b="1" dirty="0">
                <a:latin typeface="+mn-lt"/>
                <a:ea typeface="+mn-ea"/>
              </a:rPr>
              <a:t>THIS PROCESS </a:t>
            </a:r>
            <a:r>
              <a:rPr lang="en-US" sz="3200" b="1" u="sng" dirty="0">
                <a:latin typeface="+mn-lt"/>
                <a:ea typeface="+mn-ea"/>
              </a:rPr>
              <a:t>REPEATS</a:t>
            </a:r>
            <a:r>
              <a:rPr lang="en-US" sz="3200" dirty="0">
                <a:latin typeface="+mn-lt"/>
                <a:ea typeface="+mn-ea"/>
              </a:rPr>
              <a:t>, and the CHAIN </a:t>
            </a:r>
            <a:r>
              <a:rPr lang="en-US" sz="3200" b="1" u="sng" dirty="0">
                <a:solidFill>
                  <a:srgbClr val="FFC000"/>
                </a:solidFill>
                <a:latin typeface="+mn-lt"/>
                <a:ea typeface="+mn-ea"/>
              </a:rPr>
              <a:t>ELONGATES</a:t>
            </a:r>
            <a:r>
              <a:rPr lang="en-US" sz="3200" dirty="0">
                <a:latin typeface="+mn-lt"/>
                <a:ea typeface="+mn-ea"/>
              </a:rPr>
              <a:t> as long as there are new codons to read on the mRNA.</a:t>
            </a:r>
            <a:endParaRPr lang="en-CA" sz="3200" dirty="0">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260350"/>
            <a:ext cx="8713788" cy="5694363"/>
          </a:xfrm>
          <a:prstGeom prst="rect">
            <a:avLst/>
          </a:prstGeom>
        </p:spPr>
        <p:txBody>
          <a:bodyPr>
            <a:spAutoFit/>
          </a:bodyPr>
          <a:lstStyle/>
          <a:p>
            <a:pPr marL="514350" indent="-514350" fontAlgn="auto">
              <a:spcBef>
                <a:spcPts val="0"/>
              </a:spcBef>
              <a:spcAft>
                <a:spcPts val="0"/>
              </a:spcAft>
              <a:buFontTx/>
              <a:buAutoNum type="arabicPeriod" startAt="3"/>
              <a:defRPr/>
            </a:pPr>
            <a:r>
              <a:rPr lang="en-US" sz="2800" b="1" u="sng" dirty="0">
                <a:solidFill>
                  <a:srgbClr val="FFC000"/>
                </a:solidFill>
                <a:latin typeface="+mn-lt"/>
                <a:ea typeface="+mn-ea"/>
              </a:rPr>
              <a:t>TERMINATION</a:t>
            </a:r>
            <a:r>
              <a:rPr lang="en-US" sz="2800" dirty="0">
                <a:latin typeface="+mn-lt"/>
                <a:ea typeface="+mn-ea"/>
              </a:rPr>
              <a:t>:  The process above repeats until a special codon, called a</a:t>
            </a:r>
            <a:r>
              <a:rPr lang="en-US" sz="2800" dirty="0">
                <a:solidFill>
                  <a:srgbClr val="FFC000"/>
                </a:solidFill>
                <a:latin typeface="+mn-lt"/>
                <a:ea typeface="+mn-ea"/>
              </a:rPr>
              <a:t> </a:t>
            </a:r>
            <a:r>
              <a:rPr lang="en-US" sz="2800" b="1" dirty="0">
                <a:solidFill>
                  <a:srgbClr val="FFC000"/>
                </a:solidFill>
                <a:latin typeface="+mn-lt"/>
                <a:ea typeface="+mn-ea"/>
              </a:rPr>
              <a:t>STOP </a:t>
            </a:r>
            <a:r>
              <a:rPr lang="en-US" sz="2800" b="1" dirty="0">
                <a:latin typeface="+mn-lt"/>
                <a:ea typeface="+mn-ea"/>
              </a:rPr>
              <a:t>CODON</a:t>
            </a:r>
            <a:r>
              <a:rPr lang="en-US" sz="2800" dirty="0">
                <a:latin typeface="+mn-lt"/>
                <a:ea typeface="+mn-ea"/>
              </a:rPr>
              <a:t>, is reached.  There are 3 Stop codons:  </a:t>
            </a:r>
            <a:r>
              <a:rPr lang="en-US" sz="2800" b="1" u="words" dirty="0">
                <a:latin typeface="+mn-lt"/>
                <a:ea typeface="+mn-ea"/>
              </a:rPr>
              <a:t>UAA</a:t>
            </a:r>
            <a:r>
              <a:rPr lang="en-US" sz="2800" u="words" dirty="0">
                <a:latin typeface="+mn-lt"/>
                <a:ea typeface="+mn-ea"/>
              </a:rPr>
              <a:t>, </a:t>
            </a:r>
            <a:r>
              <a:rPr lang="en-US" sz="2800" b="1" u="words" dirty="0">
                <a:latin typeface="+mn-lt"/>
                <a:ea typeface="+mn-ea"/>
              </a:rPr>
              <a:t>UAG</a:t>
            </a:r>
            <a:r>
              <a:rPr lang="en-US" sz="2800" u="words" dirty="0">
                <a:latin typeface="+mn-lt"/>
                <a:ea typeface="+mn-ea"/>
              </a:rPr>
              <a:t>, </a:t>
            </a:r>
            <a:r>
              <a:rPr lang="en-US" sz="2800" b="1" u="words" dirty="0">
                <a:latin typeface="+mn-lt"/>
                <a:ea typeface="+mn-ea"/>
              </a:rPr>
              <a:t>UGA</a:t>
            </a:r>
            <a:r>
              <a:rPr lang="en-US" sz="2800" dirty="0">
                <a:latin typeface="+mn-lt"/>
                <a:ea typeface="+mn-ea"/>
              </a:rPr>
              <a:t>.</a:t>
            </a:r>
          </a:p>
          <a:p>
            <a:pPr marL="514350" indent="-514350" fontAlgn="auto">
              <a:spcBef>
                <a:spcPts val="0"/>
              </a:spcBef>
              <a:spcAft>
                <a:spcPts val="0"/>
              </a:spcAft>
              <a:buFontTx/>
              <a:buAutoNum type="arabicPeriod" startAt="3"/>
              <a:defRPr/>
            </a:pPr>
            <a:endParaRPr lang="en-CA" sz="2800" dirty="0">
              <a:latin typeface="+mn-lt"/>
              <a:ea typeface="+mn-ea"/>
            </a:endParaRPr>
          </a:p>
          <a:p>
            <a:pPr marL="971550" lvl="1" indent="-514350" fontAlgn="auto">
              <a:spcBef>
                <a:spcPts val="0"/>
              </a:spcBef>
              <a:spcAft>
                <a:spcPts val="0"/>
              </a:spcAft>
              <a:buFontTx/>
              <a:buAutoNum type="alphaLcPeriod"/>
              <a:defRPr/>
            </a:pPr>
            <a:r>
              <a:rPr lang="en-US" sz="2800" dirty="0">
                <a:latin typeface="+mn-lt"/>
                <a:ea typeface="+mn-ea"/>
              </a:rPr>
              <a:t>the stop codons </a:t>
            </a:r>
            <a:r>
              <a:rPr lang="en-US" sz="2800" b="1" u="words" dirty="0">
                <a:solidFill>
                  <a:srgbClr val="FFC000"/>
                </a:solidFill>
                <a:latin typeface="+mn-lt"/>
                <a:ea typeface="+mn-ea"/>
              </a:rPr>
              <a:t>do not </a:t>
            </a:r>
            <a:r>
              <a:rPr lang="en-US" sz="2800" b="1" u="words" dirty="0">
                <a:latin typeface="+mn-lt"/>
                <a:ea typeface="+mn-ea"/>
              </a:rPr>
              <a:t>code for amino acids</a:t>
            </a:r>
            <a:r>
              <a:rPr lang="en-US" sz="2800" dirty="0">
                <a:latin typeface="+mn-lt"/>
                <a:ea typeface="+mn-ea"/>
              </a:rPr>
              <a:t> but instead act as </a:t>
            </a:r>
            <a:r>
              <a:rPr lang="en-US" sz="2800" b="1" dirty="0">
                <a:latin typeface="+mn-lt"/>
                <a:ea typeface="+mn-ea"/>
              </a:rPr>
              <a:t>signals to stop translation</a:t>
            </a:r>
            <a:r>
              <a:rPr lang="en-US" sz="2800" dirty="0">
                <a:latin typeface="+mn-lt"/>
                <a:ea typeface="+mn-ea"/>
              </a:rPr>
              <a:t>.</a:t>
            </a:r>
          </a:p>
          <a:p>
            <a:pPr lvl="1" fontAlgn="auto">
              <a:spcBef>
                <a:spcPts val="0"/>
              </a:spcBef>
              <a:spcAft>
                <a:spcPts val="0"/>
              </a:spcAft>
              <a:defRPr/>
            </a:pPr>
            <a:endParaRPr lang="en-CA" sz="2800" dirty="0">
              <a:latin typeface="+mn-lt"/>
              <a:ea typeface="+mn-ea"/>
            </a:endParaRPr>
          </a:p>
          <a:p>
            <a:pPr lvl="1" fontAlgn="auto">
              <a:spcBef>
                <a:spcPts val="0"/>
              </a:spcBef>
              <a:spcAft>
                <a:spcPts val="0"/>
              </a:spcAft>
              <a:defRPr/>
            </a:pPr>
            <a:r>
              <a:rPr lang="en-US" sz="2800" dirty="0">
                <a:latin typeface="+mn-lt"/>
                <a:ea typeface="+mn-ea"/>
              </a:rPr>
              <a:t>b.	a protein called </a:t>
            </a:r>
            <a:r>
              <a:rPr lang="en-US" sz="2800" b="1" i="1" u="words" dirty="0">
                <a:solidFill>
                  <a:srgbClr val="FFC000"/>
                </a:solidFill>
                <a:latin typeface="+mn-lt"/>
                <a:ea typeface="+mn-ea"/>
              </a:rPr>
              <a:t>release factor</a:t>
            </a:r>
            <a:r>
              <a:rPr lang="en-US" sz="2800" dirty="0">
                <a:solidFill>
                  <a:srgbClr val="FFC000"/>
                </a:solidFill>
                <a:latin typeface="+mn-lt"/>
                <a:ea typeface="+mn-ea"/>
              </a:rPr>
              <a:t> </a:t>
            </a:r>
            <a:r>
              <a:rPr lang="en-US" sz="2800" b="1" dirty="0">
                <a:latin typeface="+mn-lt"/>
                <a:ea typeface="+mn-ea"/>
              </a:rPr>
              <a:t>binds directly to the stop codon</a:t>
            </a:r>
            <a:r>
              <a:rPr lang="en-US" sz="2800" dirty="0">
                <a:latin typeface="+mn-lt"/>
                <a:ea typeface="+mn-ea"/>
              </a:rPr>
              <a:t> in the A site.  The release factor causes a </a:t>
            </a:r>
            <a:r>
              <a:rPr lang="en-US" sz="2800" b="1" dirty="0">
                <a:latin typeface="+mn-lt"/>
                <a:ea typeface="+mn-ea"/>
              </a:rPr>
              <a:t>water molecule</a:t>
            </a:r>
            <a:r>
              <a:rPr lang="en-US" sz="2800" dirty="0">
                <a:latin typeface="+mn-lt"/>
                <a:ea typeface="+mn-ea"/>
              </a:rPr>
              <a:t> to be added to the end of the polypeptide chain, and the </a:t>
            </a:r>
            <a:r>
              <a:rPr lang="en-US" sz="2800" b="1" dirty="0">
                <a:latin typeface="+mn-lt"/>
                <a:ea typeface="+mn-ea"/>
              </a:rPr>
              <a:t>chain then separates from the last </a:t>
            </a:r>
            <a:r>
              <a:rPr lang="en-US" sz="2800" b="1" dirty="0" err="1">
                <a:latin typeface="+mn-lt"/>
                <a:ea typeface="+mn-ea"/>
              </a:rPr>
              <a:t>tRNA</a:t>
            </a:r>
            <a:r>
              <a:rPr lang="en-US" sz="2800" dirty="0">
                <a:latin typeface="+mn-lt"/>
                <a:ea typeface="+mn-ea"/>
              </a:rPr>
              <a:t>.</a:t>
            </a:r>
            <a:endParaRPr lang="en-CA" sz="2800" dirty="0">
              <a:latin typeface="+mn-lt"/>
              <a:ea typeface="+mn-ea"/>
            </a:endParaRPr>
          </a:p>
          <a:p>
            <a:pPr lvl="1" fontAlgn="auto">
              <a:spcBef>
                <a:spcPts val="0"/>
              </a:spcBef>
              <a:spcAft>
                <a:spcPts val="0"/>
              </a:spcAft>
              <a:defRPr/>
            </a:pPr>
            <a:r>
              <a:rPr lang="en-US" sz="2800" dirty="0">
                <a:latin typeface="+mn-lt"/>
                <a:ea typeface="+mn-ea"/>
              </a:rPr>
              <a:t>.</a:t>
            </a:r>
            <a:endParaRPr lang="en-CA" sz="2800" dirty="0">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825" y="404813"/>
            <a:ext cx="7267575" cy="584200"/>
          </a:xfrm>
          <a:prstGeom prst="rect">
            <a:avLst/>
          </a:prstGeom>
        </p:spPr>
        <p:txBody>
          <a:bodyPr wrap="none">
            <a:spAutoFit/>
          </a:bodyPr>
          <a:lstStyle/>
          <a:p>
            <a:r>
              <a:rPr lang="en-CA" sz="3200" b="1">
                <a:effectLst>
                  <a:outerShdw blurRad="38100" dist="38100" dir="2700000" algn="tl">
                    <a:srgbClr val="656162"/>
                  </a:outerShdw>
                </a:effectLst>
              </a:rPr>
              <a:t>3.	ADJACENT NUCLEOTIDES BOND: </a:t>
            </a:r>
          </a:p>
        </p:txBody>
      </p:sp>
      <p:sp>
        <p:nvSpPr>
          <p:cNvPr id="20482" name="Rectangle 2"/>
          <p:cNvSpPr>
            <a:spLocks noChangeArrowheads="1"/>
          </p:cNvSpPr>
          <p:nvPr/>
        </p:nvSpPr>
        <p:spPr bwMode="auto">
          <a:xfrm>
            <a:off x="-33338" y="1052736"/>
            <a:ext cx="9177338" cy="1815882"/>
          </a:xfrm>
          <a:prstGeom prst="rect">
            <a:avLst/>
          </a:prstGeom>
          <a:noFill/>
          <a:ln w="9525">
            <a:noFill/>
            <a:miter lim="800000"/>
            <a:headEnd/>
            <a:tailEnd/>
          </a:ln>
        </p:spPr>
        <p:txBody>
          <a:bodyPr>
            <a:spAutoFit/>
          </a:bodyPr>
          <a:lstStyle/>
          <a:p>
            <a:pPr marL="457200" indent="-457200">
              <a:buFont typeface="Arial" charset="0"/>
              <a:buChar char="•"/>
            </a:pPr>
            <a:r>
              <a:rPr lang="en-CA" sz="2800" dirty="0">
                <a:solidFill>
                  <a:srgbClr val="FFC000"/>
                </a:solidFill>
              </a:rPr>
              <a:t>sugar-phosphate</a:t>
            </a:r>
            <a:r>
              <a:rPr lang="en-CA" sz="2800" dirty="0"/>
              <a:t> bonds form between </a:t>
            </a:r>
            <a:r>
              <a:rPr lang="en-CA" sz="2800" dirty="0">
                <a:solidFill>
                  <a:srgbClr val="FFC000"/>
                </a:solidFill>
              </a:rPr>
              <a:t>adjacent</a:t>
            </a:r>
            <a:r>
              <a:rPr lang="en-CA" sz="2800" dirty="0"/>
              <a:t> nucleotides of the new strand to complete the molecule.  The new molecule winds into a </a:t>
            </a:r>
            <a:r>
              <a:rPr lang="en-CA" sz="2800" dirty="0">
                <a:solidFill>
                  <a:srgbClr val="FFC000"/>
                </a:solidFill>
              </a:rPr>
              <a:t>double helix</a:t>
            </a:r>
            <a:r>
              <a:rPr lang="en-CA" sz="2800" dirty="0" smtClean="0"/>
              <a:t>.</a:t>
            </a:r>
          </a:p>
          <a:p>
            <a:pPr marL="457200" indent="-457200">
              <a:buFont typeface="Arial" charset="0"/>
              <a:buChar char="•"/>
            </a:pPr>
            <a:r>
              <a:rPr lang="en-CA" sz="2800" dirty="0" smtClean="0"/>
              <a:t>Enzyme = DNA ligase</a:t>
            </a:r>
            <a:endParaRPr lang="en-CA" sz="2800" dirty="0"/>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2867025"/>
            <a:ext cx="3871913"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cxnSp>
        <p:nvCxnSpPr>
          <p:cNvPr id="5" name="Straight Arrow Connector 4"/>
          <p:cNvCxnSpPr/>
          <p:nvPr/>
        </p:nvCxnSpPr>
        <p:spPr>
          <a:xfrm flipV="1">
            <a:off x="971550" y="4076700"/>
            <a:ext cx="2232025" cy="1008063"/>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098550" y="4760913"/>
            <a:ext cx="2233613" cy="32385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71550" y="5138738"/>
            <a:ext cx="2913063" cy="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1228725"/>
            <a:ext cx="8964612" cy="2678113"/>
          </a:xfrm>
          <a:prstGeom prst="rect">
            <a:avLst/>
          </a:prstGeom>
        </p:spPr>
        <p:txBody>
          <a:bodyPr>
            <a:spAutoFit/>
          </a:bodyPr>
          <a:lstStyle/>
          <a:p>
            <a:pPr marL="971550" lvl="1" indent="-514350" fontAlgn="auto">
              <a:spcBef>
                <a:spcPts val="0"/>
              </a:spcBef>
              <a:spcAft>
                <a:spcPts val="0"/>
              </a:spcAft>
              <a:buFontTx/>
              <a:buAutoNum type="alphaLcPeriod" startAt="3"/>
              <a:defRPr/>
            </a:pPr>
            <a:r>
              <a:rPr lang="en-US" sz="2800" b="1" u="words" dirty="0">
                <a:latin typeface="+mn-lt"/>
                <a:ea typeface="+mn-ea"/>
              </a:rPr>
              <a:t>the protein is now complete</a:t>
            </a:r>
            <a:r>
              <a:rPr lang="en-US" sz="2800" dirty="0">
                <a:latin typeface="+mn-lt"/>
                <a:ea typeface="+mn-ea"/>
              </a:rPr>
              <a:t>.  The </a:t>
            </a:r>
            <a:r>
              <a:rPr lang="en-US" sz="2800" b="1" dirty="0">
                <a:latin typeface="+mn-lt"/>
                <a:ea typeface="+mn-ea"/>
              </a:rPr>
              <a:t>mRNA is now usually </a:t>
            </a:r>
            <a:r>
              <a:rPr lang="en-US" sz="2800" b="1" dirty="0">
                <a:solidFill>
                  <a:srgbClr val="FFC000"/>
                </a:solidFill>
                <a:latin typeface="+mn-lt"/>
                <a:ea typeface="+mn-ea"/>
              </a:rPr>
              <a:t>broken down</a:t>
            </a:r>
            <a:r>
              <a:rPr lang="en-US" sz="2800" dirty="0">
                <a:latin typeface="+mn-lt"/>
                <a:ea typeface="+mn-ea"/>
              </a:rPr>
              <a:t>, and the ribosome splits into its large and small subunits.</a:t>
            </a:r>
          </a:p>
          <a:p>
            <a:pPr marL="971550" lvl="1" indent="-514350" fontAlgn="auto">
              <a:spcBef>
                <a:spcPts val="0"/>
              </a:spcBef>
              <a:spcAft>
                <a:spcPts val="0"/>
              </a:spcAft>
              <a:buFontTx/>
              <a:buAutoNum type="alphaLcPeriod" startAt="3"/>
              <a:defRPr/>
            </a:pPr>
            <a:endParaRPr lang="en-CA" sz="2800" dirty="0">
              <a:latin typeface="+mn-lt"/>
              <a:ea typeface="+mn-ea"/>
            </a:endParaRPr>
          </a:p>
          <a:p>
            <a:pPr lvl="1" fontAlgn="auto">
              <a:spcBef>
                <a:spcPts val="0"/>
              </a:spcBef>
              <a:spcAft>
                <a:spcPts val="0"/>
              </a:spcAft>
              <a:defRPr/>
            </a:pPr>
            <a:r>
              <a:rPr lang="en-US" sz="2800" dirty="0">
                <a:latin typeface="+mn-lt"/>
                <a:ea typeface="+mn-ea"/>
              </a:rPr>
              <a:t>d.	the new protein is sent for </a:t>
            </a:r>
            <a:r>
              <a:rPr lang="en-US" sz="2800" b="1" u="words" dirty="0">
                <a:latin typeface="+mn-lt"/>
                <a:ea typeface="+mn-ea"/>
              </a:rPr>
              <a:t>final processing</a:t>
            </a:r>
            <a:r>
              <a:rPr lang="en-US" sz="2800" dirty="0">
                <a:latin typeface="+mn-lt"/>
                <a:ea typeface="+mn-ea"/>
              </a:rPr>
              <a:t> into the </a:t>
            </a:r>
            <a:r>
              <a:rPr lang="en-US" sz="2800" b="1" u="words" dirty="0">
                <a:solidFill>
                  <a:srgbClr val="FFC000"/>
                </a:solidFill>
                <a:latin typeface="+mn-lt"/>
                <a:ea typeface="+mn-ea"/>
              </a:rPr>
              <a:t>endoplasmic</a:t>
            </a:r>
            <a:r>
              <a:rPr lang="en-US" sz="2800" u="words" dirty="0">
                <a:solidFill>
                  <a:srgbClr val="FFC000"/>
                </a:solidFill>
                <a:latin typeface="+mn-lt"/>
                <a:ea typeface="+mn-ea"/>
              </a:rPr>
              <a:t> </a:t>
            </a:r>
            <a:r>
              <a:rPr lang="en-US" sz="2800" b="1" u="words" dirty="0">
                <a:solidFill>
                  <a:srgbClr val="FFC000"/>
                </a:solidFill>
                <a:latin typeface="+mn-lt"/>
                <a:ea typeface="+mn-ea"/>
              </a:rPr>
              <a:t>reticulum</a:t>
            </a:r>
            <a:r>
              <a:rPr lang="en-US" sz="2800" dirty="0">
                <a:solidFill>
                  <a:srgbClr val="FFC000"/>
                </a:solidFill>
                <a:latin typeface="+mn-lt"/>
                <a:ea typeface="+mn-ea"/>
              </a:rPr>
              <a:t> </a:t>
            </a:r>
            <a:r>
              <a:rPr lang="en-US" sz="2800" dirty="0">
                <a:latin typeface="+mn-lt"/>
                <a:ea typeface="+mn-ea"/>
              </a:rPr>
              <a:t>and </a:t>
            </a:r>
            <a:r>
              <a:rPr lang="en-US" sz="2800" b="1" u="words" dirty="0" err="1">
                <a:solidFill>
                  <a:srgbClr val="FFC000"/>
                </a:solidFill>
                <a:latin typeface="+mn-lt"/>
                <a:ea typeface="+mn-ea"/>
              </a:rPr>
              <a:t>golgi</a:t>
            </a:r>
            <a:r>
              <a:rPr lang="en-US" sz="2800" u="words" dirty="0">
                <a:solidFill>
                  <a:srgbClr val="FFC000"/>
                </a:solidFill>
                <a:latin typeface="+mn-lt"/>
                <a:ea typeface="+mn-ea"/>
              </a:rPr>
              <a:t> </a:t>
            </a:r>
            <a:r>
              <a:rPr lang="en-US" sz="2800" b="1" u="words" dirty="0">
                <a:solidFill>
                  <a:srgbClr val="FFC000"/>
                </a:solidFill>
                <a:latin typeface="+mn-lt"/>
                <a:ea typeface="+mn-ea"/>
              </a:rPr>
              <a:t>apparatus</a:t>
            </a:r>
            <a:endParaRPr lang="en-CA" dirty="0">
              <a:solidFill>
                <a:srgbClr val="FFC000"/>
              </a:solidFill>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367088" y="5029200"/>
            <a:ext cx="4587875" cy="1411288"/>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Rounded Rectangle 1"/>
          <p:cNvSpPr/>
          <p:nvPr/>
        </p:nvSpPr>
        <p:spPr>
          <a:xfrm>
            <a:off x="3206750" y="904875"/>
            <a:ext cx="5937250" cy="412432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109538" y="5049838"/>
            <a:ext cx="806450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6260" name="TextBox 10"/>
          <p:cNvSpPr txBox="1">
            <a:spLocks noChangeArrowheads="1"/>
          </p:cNvSpPr>
          <p:nvPr/>
        </p:nvSpPr>
        <p:spPr bwMode="auto">
          <a:xfrm>
            <a:off x="107950" y="5032375"/>
            <a:ext cx="8999538" cy="523875"/>
          </a:xfrm>
          <a:prstGeom prst="rect">
            <a:avLst/>
          </a:prstGeom>
          <a:noFill/>
          <a:ln w="9525">
            <a:noFill/>
            <a:miter lim="800000"/>
            <a:headEnd/>
            <a:tailEnd/>
          </a:ln>
        </p:spPr>
        <p:txBody>
          <a:bodyPr wrap="none">
            <a:spAutoFit/>
          </a:bodyPr>
          <a:lstStyle/>
          <a:p>
            <a:r>
              <a:rPr lang="en-CA" sz="2800">
                <a:solidFill>
                  <a:srgbClr val="FF0000"/>
                </a:solidFill>
              </a:rPr>
              <a:t>AUG                         AAA	                   AGA                 UGA	       </a:t>
            </a:r>
          </a:p>
        </p:txBody>
      </p:sp>
      <p:sp>
        <p:nvSpPr>
          <p:cNvPr id="3" name="Oval 2"/>
          <p:cNvSpPr/>
          <p:nvPr/>
        </p:nvSpPr>
        <p:spPr>
          <a:xfrm>
            <a:off x="-103188" y="966788"/>
            <a:ext cx="1154113"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12" name="Freeform 11"/>
          <p:cNvSpPr/>
          <p:nvPr/>
        </p:nvSpPr>
        <p:spPr>
          <a:xfrm>
            <a:off x="3938588" y="1828800"/>
            <a:ext cx="2495550" cy="2768600"/>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 name="Oval 14"/>
          <p:cNvSpPr/>
          <p:nvPr/>
        </p:nvSpPr>
        <p:spPr>
          <a:xfrm>
            <a:off x="2665413" y="1000125"/>
            <a:ext cx="1154112"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lys</a:t>
            </a:r>
            <a:endParaRPr lang="en-CA" sz="2800" dirty="0"/>
          </a:p>
        </p:txBody>
      </p:sp>
      <p:sp>
        <p:nvSpPr>
          <p:cNvPr id="96264" name="TextBox 4"/>
          <p:cNvSpPr txBox="1">
            <a:spLocks noChangeArrowheads="1"/>
          </p:cNvSpPr>
          <p:nvPr/>
        </p:nvSpPr>
        <p:spPr bwMode="auto">
          <a:xfrm>
            <a:off x="395288" y="238125"/>
            <a:ext cx="3289300" cy="830263"/>
          </a:xfrm>
          <a:prstGeom prst="rect">
            <a:avLst/>
          </a:prstGeom>
          <a:noFill/>
          <a:ln w="9525">
            <a:noFill/>
            <a:miter lim="800000"/>
            <a:headEnd/>
            <a:tailEnd/>
          </a:ln>
        </p:spPr>
        <p:txBody>
          <a:bodyPr wrap="none">
            <a:spAutoFit/>
          </a:bodyPr>
          <a:lstStyle/>
          <a:p>
            <a:r>
              <a:rPr lang="en-CA" sz="4800"/>
              <a:t>Termination</a:t>
            </a:r>
          </a:p>
        </p:txBody>
      </p:sp>
      <p:cxnSp>
        <p:nvCxnSpPr>
          <p:cNvPr id="14" name="Straight Connector 13"/>
          <p:cNvCxnSpPr/>
          <p:nvPr/>
        </p:nvCxnSpPr>
        <p:spPr>
          <a:xfrm flipH="1">
            <a:off x="1050925" y="1539875"/>
            <a:ext cx="14986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59363" y="4510088"/>
            <a:ext cx="877887" cy="522287"/>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UCU</a:t>
            </a:r>
          </a:p>
        </p:txBody>
      </p:sp>
      <p:sp>
        <p:nvSpPr>
          <p:cNvPr id="18" name="Oval 17"/>
          <p:cNvSpPr/>
          <p:nvPr/>
        </p:nvSpPr>
        <p:spPr>
          <a:xfrm>
            <a:off x="5256213" y="966788"/>
            <a:ext cx="1154112"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ser</a:t>
            </a:r>
            <a:endParaRPr lang="en-CA" sz="2800" dirty="0"/>
          </a:p>
        </p:txBody>
      </p:sp>
      <p:cxnSp>
        <p:nvCxnSpPr>
          <p:cNvPr id="19" name="Straight Connector 18"/>
          <p:cNvCxnSpPr>
            <a:endCxn id="15" idx="6"/>
          </p:cNvCxnSpPr>
          <p:nvPr/>
        </p:nvCxnSpPr>
        <p:spPr>
          <a:xfrm flipH="1" flipV="1">
            <a:off x="3819525" y="1539875"/>
            <a:ext cx="1579563" cy="1587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472238" y="2632075"/>
            <a:ext cx="1809750" cy="23558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Release </a:t>
            </a:r>
          </a:p>
          <a:p>
            <a:pPr algn="ctr" fontAlgn="auto">
              <a:spcBef>
                <a:spcPts val="0"/>
              </a:spcBef>
              <a:spcAft>
                <a:spcPts val="0"/>
              </a:spcAft>
              <a:defRPr/>
            </a:pPr>
            <a:r>
              <a:rPr lang="en-CA" sz="2800" dirty="0"/>
              <a:t>Factor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2"/>
          <p:cNvSpPr>
            <a:spLocks noGrp="1"/>
          </p:cNvSpPr>
          <p:nvPr>
            <p:ph type="title"/>
          </p:nvPr>
        </p:nvSpPr>
        <p:spPr/>
        <p:txBody>
          <a:bodyPr/>
          <a:lstStyle/>
          <a:p>
            <a:pPr eaLnBrk="1" hangingPunct="1"/>
            <a:r>
              <a:rPr lang="en-CA" sz="4400" smtClean="0">
                <a:ea typeface="ＭＳ Ｐゴシック" charset="-128"/>
              </a:rPr>
              <a:t>The release factor</a:t>
            </a:r>
          </a:p>
        </p:txBody>
      </p:sp>
      <p:sp>
        <p:nvSpPr>
          <p:cNvPr id="4" name="Content Placeholder 3"/>
          <p:cNvSpPr>
            <a:spLocks noGrp="1"/>
          </p:cNvSpPr>
          <p:nvPr>
            <p:ph sz="quarter" idx="13"/>
          </p:nvPr>
        </p:nvSpPr>
        <p:spPr>
          <a:xfrm>
            <a:off x="352425" y="1463675"/>
            <a:ext cx="7680325" cy="4724400"/>
          </a:xfrm>
        </p:spPr>
        <p:txBody>
          <a:bodyPr/>
          <a:lstStyle/>
          <a:p>
            <a:pPr marL="457200" indent="-457200" eaLnBrk="1" fontAlgn="auto" hangingPunct="1">
              <a:spcAft>
                <a:spcPts val="0"/>
              </a:spcAft>
              <a:buClr>
                <a:schemeClr val="accent5"/>
              </a:buClr>
              <a:buFont typeface="Arial" pitchFamily="34" charset="0"/>
              <a:buChar char="•"/>
              <a:defRPr/>
            </a:pPr>
            <a:r>
              <a:rPr lang="en-CA" sz="3200" dirty="0" smtClean="0">
                <a:ea typeface="+mn-ea"/>
              </a:rPr>
              <a:t>Comes to a stop codon on the mRNA and binds to the site</a:t>
            </a:r>
          </a:p>
          <a:p>
            <a:pPr marL="457200" indent="-457200" eaLnBrk="1" fontAlgn="auto" hangingPunct="1">
              <a:spcAft>
                <a:spcPts val="0"/>
              </a:spcAft>
              <a:buClr>
                <a:schemeClr val="accent5"/>
              </a:buClr>
              <a:buFont typeface="Arial" pitchFamily="34" charset="0"/>
              <a:buChar char="•"/>
              <a:defRPr/>
            </a:pPr>
            <a:endParaRPr lang="en-CA" sz="3200" dirty="0" smtClean="0">
              <a:ea typeface="+mn-ea"/>
            </a:endParaRPr>
          </a:p>
          <a:p>
            <a:pPr marL="457200" indent="-457200" eaLnBrk="1" fontAlgn="auto" hangingPunct="1">
              <a:spcAft>
                <a:spcPts val="0"/>
              </a:spcAft>
              <a:buClr>
                <a:schemeClr val="accent5"/>
              </a:buClr>
              <a:buFont typeface="Arial" pitchFamily="34" charset="0"/>
              <a:buChar char="•"/>
              <a:defRPr/>
            </a:pPr>
            <a:r>
              <a:rPr lang="en-CA" sz="3200" dirty="0" smtClean="0">
                <a:ea typeface="+mn-ea"/>
              </a:rPr>
              <a:t>Hydrolyzes the bond between the last </a:t>
            </a:r>
            <a:r>
              <a:rPr lang="en-CA" sz="3200" dirty="0" err="1" smtClean="0">
                <a:ea typeface="+mn-ea"/>
              </a:rPr>
              <a:t>tRNA</a:t>
            </a:r>
            <a:r>
              <a:rPr lang="en-CA" sz="3200" dirty="0" smtClean="0">
                <a:ea typeface="+mn-ea"/>
              </a:rPr>
              <a:t> at the P site and the polypeptide.  This releases them</a:t>
            </a:r>
          </a:p>
          <a:p>
            <a:pPr marL="457200" indent="-457200" eaLnBrk="1" fontAlgn="auto" hangingPunct="1">
              <a:spcAft>
                <a:spcPts val="0"/>
              </a:spcAft>
              <a:buClr>
                <a:schemeClr val="accent5"/>
              </a:buClr>
              <a:buFont typeface="Arial" pitchFamily="34" charset="0"/>
              <a:buChar char="•"/>
              <a:defRPr/>
            </a:pPr>
            <a:r>
              <a:rPr lang="en-CA" sz="3200" dirty="0" smtClean="0">
                <a:ea typeface="+mn-ea"/>
              </a:rPr>
              <a:t>The ribosomal subunits dissociate</a:t>
            </a:r>
            <a:endParaRPr lang="en-CA" sz="3200"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367088" y="5037138"/>
            <a:ext cx="4587875" cy="1411287"/>
          </a:xfrm>
          <a:prstGeom prst="roundRect">
            <a:avLst/>
          </a:prstGeom>
          <a:solidFill>
            <a:srgbClr val="00B0F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 name="Rounded Rectangle 1"/>
          <p:cNvSpPr/>
          <p:nvPr/>
        </p:nvSpPr>
        <p:spPr>
          <a:xfrm>
            <a:off x="2938463" y="1349375"/>
            <a:ext cx="5935662" cy="4122738"/>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6" name="Straight Connector 5"/>
          <p:cNvCxnSpPr/>
          <p:nvPr/>
        </p:nvCxnSpPr>
        <p:spPr>
          <a:xfrm>
            <a:off x="395288" y="4987925"/>
            <a:ext cx="80645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90488" y="4906963"/>
            <a:ext cx="8999537" cy="523875"/>
          </a:xfrm>
          <a:prstGeom prst="rect">
            <a:avLst/>
          </a:prstGeom>
          <a:noFill/>
          <a:ln w="9525">
            <a:noFill/>
            <a:miter lim="800000"/>
            <a:headEnd/>
            <a:tailEnd/>
          </a:ln>
        </p:spPr>
        <p:txBody>
          <a:bodyPr wrap="none">
            <a:spAutoFit/>
          </a:bodyPr>
          <a:lstStyle/>
          <a:p>
            <a:r>
              <a:rPr lang="en-CA" sz="2800">
                <a:solidFill>
                  <a:srgbClr val="FF0000"/>
                </a:solidFill>
              </a:rPr>
              <a:t>AUG                         AAA	                   AGA                 UGA	       </a:t>
            </a:r>
          </a:p>
        </p:txBody>
      </p:sp>
      <p:sp>
        <p:nvSpPr>
          <p:cNvPr id="3" name="Oval 2"/>
          <p:cNvSpPr/>
          <p:nvPr/>
        </p:nvSpPr>
        <p:spPr>
          <a:xfrm>
            <a:off x="-103188" y="966788"/>
            <a:ext cx="1154113"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met</a:t>
            </a:r>
          </a:p>
        </p:txBody>
      </p:sp>
      <p:sp>
        <p:nvSpPr>
          <p:cNvPr id="12" name="Freeform 11"/>
          <p:cNvSpPr/>
          <p:nvPr/>
        </p:nvSpPr>
        <p:spPr>
          <a:xfrm>
            <a:off x="3938588" y="1828800"/>
            <a:ext cx="2495550" cy="2768600"/>
          </a:xfrm>
          <a:custGeom>
            <a:avLst/>
            <a:gdLst>
              <a:gd name="connsiteX0" fmla="*/ 1074847 w 2496771"/>
              <a:gd name="connsiteY0" fmla="*/ 0 h 2767263"/>
              <a:gd name="connsiteX1" fmla="*/ 1098910 w 2496771"/>
              <a:gd name="connsiteY1" fmla="*/ 745958 h 2767263"/>
              <a:gd name="connsiteX2" fmla="*/ 1050783 w 2496771"/>
              <a:gd name="connsiteY2" fmla="*/ 1106906 h 2767263"/>
              <a:gd name="connsiteX3" fmla="*/ 906404 w 2496771"/>
              <a:gd name="connsiteY3" fmla="*/ 1155032 h 2767263"/>
              <a:gd name="connsiteX4" fmla="*/ 689836 w 2496771"/>
              <a:gd name="connsiteY4" fmla="*/ 1130969 h 2767263"/>
              <a:gd name="connsiteX5" fmla="*/ 617647 w 2496771"/>
              <a:gd name="connsiteY5" fmla="*/ 1010653 h 2767263"/>
              <a:gd name="connsiteX6" fmla="*/ 449204 w 2496771"/>
              <a:gd name="connsiteY6" fmla="*/ 890337 h 2767263"/>
              <a:gd name="connsiteX7" fmla="*/ 160447 w 2496771"/>
              <a:gd name="connsiteY7" fmla="*/ 1058779 h 2767263"/>
              <a:gd name="connsiteX8" fmla="*/ 112320 w 2496771"/>
              <a:gd name="connsiteY8" fmla="*/ 1130969 h 2767263"/>
              <a:gd name="connsiteX9" fmla="*/ 64194 w 2496771"/>
              <a:gd name="connsiteY9" fmla="*/ 1203158 h 2767263"/>
              <a:gd name="connsiteX10" fmla="*/ 40131 w 2496771"/>
              <a:gd name="connsiteY10" fmla="*/ 1852863 h 2767263"/>
              <a:gd name="connsiteX11" fmla="*/ 112320 w 2496771"/>
              <a:gd name="connsiteY11" fmla="*/ 1997242 h 2767263"/>
              <a:gd name="connsiteX12" fmla="*/ 232636 w 2496771"/>
              <a:gd name="connsiteY12" fmla="*/ 2093495 h 2767263"/>
              <a:gd name="connsiteX13" fmla="*/ 737962 w 2496771"/>
              <a:gd name="connsiteY13" fmla="*/ 1997242 h 2767263"/>
              <a:gd name="connsiteX14" fmla="*/ 786089 w 2496771"/>
              <a:gd name="connsiteY14" fmla="*/ 1949116 h 2767263"/>
              <a:gd name="connsiteX15" fmla="*/ 834215 w 2496771"/>
              <a:gd name="connsiteY15" fmla="*/ 1804737 h 2767263"/>
              <a:gd name="connsiteX16" fmla="*/ 906404 w 2496771"/>
              <a:gd name="connsiteY16" fmla="*/ 1660358 h 2767263"/>
              <a:gd name="connsiteX17" fmla="*/ 954531 w 2496771"/>
              <a:gd name="connsiteY17" fmla="*/ 1612232 h 2767263"/>
              <a:gd name="connsiteX18" fmla="*/ 1122973 w 2496771"/>
              <a:gd name="connsiteY18" fmla="*/ 1636295 h 2767263"/>
              <a:gd name="connsiteX19" fmla="*/ 1147036 w 2496771"/>
              <a:gd name="connsiteY19" fmla="*/ 1708485 h 2767263"/>
              <a:gd name="connsiteX20" fmla="*/ 1171099 w 2496771"/>
              <a:gd name="connsiteY20" fmla="*/ 1852863 h 2767263"/>
              <a:gd name="connsiteX21" fmla="*/ 1147036 w 2496771"/>
              <a:gd name="connsiteY21" fmla="*/ 2069432 h 2767263"/>
              <a:gd name="connsiteX22" fmla="*/ 1026720 w 2496771"/>
              <a:gd name="connsiteY22" fmla="*/ 2213811 h 2767263"/>
              <a:gd name="connsiteX23" fmla="*/ 978594 w 2496771"/>
              <a:gd name="connsiteY23" fmla="*/ 2286000 h 2767263"/>
              <a:gd name="connsiteX24" fmla="*/ 954531 w 2496771"/>
              <a:gd name="connsiteY24" fmla="*/ 2358190 h 2767263"/>
              <a:gd name="connsiteX25" fmla="*/ 978594 w 2496771"/>
              <a:gd name="connsiteY25" fmla="*/ 2695074 h 2767263"/>
              <a:gd name="connsiteX26" fmla="*/ 1122973 w 2496771"/>
              <a:gd name="connsiteY26" fmla="*/ 2743200 h 2767263"/>
              <a:gd name="connsiteX27" fmla="*/ 1435794 w 2496771"/>
              <a:gd name="connsiteY27" fmla="*/ 2767263 h 2767263"/>
              <a:gd name="connsiteX28" fmla="*/ 1989247 w 2496771"/>
              <a:gd name="connsiteY28" fmla="*/ 2719137 h 2767263"/>
              <a:gd name="connsiteX29" fmla="*/ 2013310 w 2496771"/>
              <a:gd name="connsiteY29" fmla="*/ 2646948 h 2767263"/>
              <a:gd name="connsiteX30" fmla="*/ 1989247 w 2496771"/>
              <a:gd name="connsiteY30" fmla="*/ 2358190 h 2767263"/>
              <a:gd name="connsiteX31" fmla="*/ 1868931 w 2496771"/>
              <a:gd name="connsiteY31" fmla="*/ 2141621 h 2767263"/>
              <a:gd name="connsiteX32" fmla="*/ 1772678 w 2496771"/>
              <a:gd name="connsiteY32" fmla="*/ 2117558 h 2767263"/>
              <a:gd name="connsiteX33" fmla="*/ 1700489 w 2496771"/>
              <a:gd name="connsiteY33" fmla="*/ 2069432 h 2767263"/>
              <a:gd name="connsiteX34" fmla="*/ 1604236 w 2496771"/>
              <a:gd name="connsiteY34" fmla="*/ 1973179 h 2767263"/>
              <a:gd name="connsiteX35" fmla="*/ 1580173 w 2496771"/>
              <a:gd name="connsiteY35" fmla="*/ 1852863 h 2767263"/>
              <a:gd name="connsiteX36" fmla="*/ 1941120 w 2496771"/>
              <a:gd name="connsiteY36" fmla="*/ 1660358 h 2767263"/>
              <a:gd name="connsiteX37" fmla="*/ 2085499 w 2496771"/>
              <a:gd name="connsiteY37" fmla="*/ 1852863 h 2767263"/>
              <a:gd name="connsiteX38" fmla="*/ 2133625 w 2496771"/>
              <a:gd name="connsiteY38" fmla="*/ 1925053 h 2767263"/>
              <a:gd name="connsiteX39" fmla="*/ 2181752 w 2496771"/>
              <a:gd name="connsiteY39" fmla="*/ 1973179 h 2767263"/>
              <a:gd name="connsiteX40" fmla="*/ 2446447 w 2496771"/>
              <a:gd name="connsiteY40" fmla="*/ 1949116 h 2767263"/>
              <a:gd name="connsiteX41" fmla="*/ 2494573 w 2496771"/>
              <a:gd name="connsiteY41" fmla="*/ 1876927 h 2767263"/>
              <a:gd name="connsiteX42" fmla="*/ 2470510 w 2496771"/>
              <a:gd name="connsiteY42" fmla="*/ 1179095 h 2767263"/>
              <a:gd name="connsiteX43" fmla="*/ 2350194 w 2496771"/>
              <a:gd name="connsiteY43" fmla="*/ 986590 h 2767263"/>
              <a:gd name="connsiteX44" fmla="*/ 2133625 w 2496771"/>
              <a:gd name="connsiteY44" fmla="*/ 866274 h 2767263"/>
              <a:gd name="connsiteX45" fmla="*/ 1820804 w 2496771"/>
              <a:gd name="connsiteY45" fmla="*/ 890337 h 2767263"/>
              <a:gd name="connsiteX46" fmla="*/ 1748615 w 2496771"/>
              <a:gd name="connsiteY46" fmla="*/ 914400 h 2767263"/>
              <a:gd name="connsiteX47" fmla="*/ 1652362 w 2496771"/>
              <a:gd name="connsiteY47" fmla="*/ 1010653 h 2767263"/>
              <a:gd name="connsiteX48" fmla="*/ 1580173 w 2496771"/>
              <a:gd name="connsiteY48" fmla="*/ 1058779 h 2767263"/>
              <a:gd name="connsiteX49" fmla="*/ 1459857 w 2496771"/>
              <a:gd name="connsiteY49" fmla="*/ 1034716 h 2767263"/>
              <a:gd name="connsiteX50" fmla="*/ 1435794 w 2496771"/>
              <a:gd name="connsiteY50" fmla="*/ 962527 h 2767263"/>
              <a:gd name="connsiteX51" fmla="*/ 1411731 w 2496771"/>
              <a:gd name="connsiteY51" fmla="*/ 842211 h 2767263"/>
              <a:gd name="connsiteX52" fmla="*/ 1459857 w 2496771"/>
              <a:gd name="connsiteY52" fmla="*/ 385011 h 2767263"/>
              <a:gd name="connsiteX53" fmla="*/ 1507983 w 2496771"/>
              <a:gd name="connsiteY53" fmla="*/ 312821 h 2767263"/>
              <a:gd name="connsiteX54" fmla="*/ 1532047 w 2496771"/>
              <a:gd name="connsiteY54" fmla="*/ 240632 h 2767263"/>
              <a:gd name="connsiteX55" fmla="*/ 1580173 w 2496771"/>
              <a:gd name="connsiteY55" fmla="*/ 168442 h 27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96771" h="2767263">
                <a:moveTo>
                  <a:pt x="1074847" y="0"/>
                </a:moveTo>
                <a:cubicBezTo>
                  <a:pt x="1082868" y="248653"/>
                  <a:pt x="1104317" y="497235"/>
                  <a:pt x="1098910" y="745958"/>
                </a:cubicBezTo>
                <a:cubicBezTo>
                  <a:pt x="1096272" y="867310"/>
                  <a:pt x="1102467" y="997078"/>
                  <a:pt x="1050783" y="1106906"/>
                </a:cubicBezTo>
                <a:cubicBezTo>
                  <a:pt x="1029182" y="1152807"/>
                  <a:pt x="906404" y="1155032"/>
                  <a:pt x="906404" y="1155032"/>
                </a:cubicBezTo>
                <a:cubicBezTo>
                  <a:pt x="834215" y="1147011"/>
                  <a:pt x="759910" y="1150080"/>
                  <a:pt x="689836" y="1130969"/>
                </a:cubicBezTo>
                <a:cubicBezTo>
                  <a:pt x="626739" y="1113761"/>
                  <a:pt x="645570" y="1049745"/>
                  <a:pt x="617647" y="1010653"/>
                </a:cubicBezTo>
                <a:cubicBezTo>
                  <a:pt x="546279" y="910738"/>
                  <a:pt x="540502" y="920769"/>
                  <a:pt x="449204" y="890337"/>
                </a:cubicBezTo>
                <a:cubicBezTo>
                  <a:pt x="199304" y="921574"/>
                  <a:pt x="292571" y="860593"/>
                  <a:pt x="160447" y="1058779"/>
                </a:cubicBezTo>
                <a:lnTo>
                  <a:pt x="112320" y="1130969"/>
                </a:lnTo>
                <a:lnTo>
                  <a:pt x="64194" y="1203158"/>
                </a:lnTo>
                <a:cubicBezTo>
                  <a:pt x="-32479" y="1493180"/>
                  <a:pt x="-2230" y="1344522"/>
                  <a:pt x="40131" y="1852863"/>
                </a:cubicBezTo>
                <a:cubicBezTo>
                  <a:pt x="44268" y="1902513"/>
                  <a:pt x="83269" y="1960929"/>
                  <a:pt x="112320" y="1997242"/>
                </a:cubicBezTo>
                <a:cubicBezTo>
                  <a:pt x="151507" y="2046225"/>
                  <a:pt x="179034" y="2057760"/>
                  <a:pt x="232636" y="2093495"/>
                </a:cubicBezTo>
                <a:cubicBezTo>
                  <a:pt x="865023" y="2060212"/>
                  <a:pt x="577458" y="2197872"/>
                  <a:pt x="737962" y="1997242"/>
                </a:cubicBezTo>
                <a:cubicBezTo>
                  <a:pt x="752135" y="1979526"/>
                  <a:pt x="770047" y="1965158"/>
                  <a:pt x="786089" y="1949116"/>
                </a:cubicBezTo>
                <a:lnTo>
                  <a:pt x="834215" y="1804737"/>
                </a:lnTo>
                <a:cubicBezTo>
                  <a:pt x="859630" y="1728492"/>
                  <a:pt x="853095" y="1726995"/>
                  <a:pt x="906404" y="1660358"/>
                </a:cubicBezTo>
                <a:cubicBezTo>
                  <a:pt x="920577" y="1642642"/>
                  <a:pt x="938489" y="1628274"/>
                  <a:pt x="954531" y="1612232"/>
                </a:cubicBezTo>
                <a:cubicBezTo>
                  <a:pt x="1010678" y="1620253"/>
                  <a:pt x="1072243" y="1610930"/>
                  <a:pt x="1122973" y="1636295"/>
                </a:cubicBezTo>
                <a:cubicBezTo>
                  <a:pt x="1145660" y="1647639"/>
                  <a:pt x="1141534" y="1683724"/>
                  <a:pt x="1147036" y="1708485"/>
                </a:cubicBezTo>
                <a:cubicBezTo>
                  <a:pt x="1157620" y="1756113"/>
                  <a:pt x="1163078" y="1804737"/>
                  <a:pt x="1171099" y="1852863"/>
                </a:cubicBezTo>
                <a:cubicBezTo>
                  <a:pt x="1163078" y="1925053"/>
                  <a:pt x="1168396" y="2000010"/>
                  <a:pt x="1147036" y="2069432"/>
                </a:cubicBezTo>
                <a:cubicBezTo>
                  <a:pt x="1126559" y="2135984"/>
                  <a:pt x="1066253" y="2164395"/>
                  <a:pt x="1026720" y="2213811"/>
                </a:cubicBezTo>
                <a:cubicBezTo>
                  <a:pt x="1008654" y="2236394"/>
                  <a:pt x="994636" y="2261937"/>
                  <a:pt x="978594" y="2286000"/>
                </a:cubicBezTo>
                <a:cubicBezTo>
                  <a:pt x="970573" y="2310063"/>
                  <a:pt x="954531" y="2332825"/>
                  <a:pt x="954531" y="2358190"/>
                </a:cubicBezTo>
                <a:cubicBezTo>
                  <a:pt x="954531" y="2470771"/>
                  <a:pt x="933469" y="2591932"/>
                  <a:pt x="978594" y="2695074"/>
                </a:cubicBezTo>
                <a:cubicBezTo>
                  <a:pt x="998927" y="2741550"/>
                  <a:pt x="1072393" y="2739309"/>
                  <a:pt x="1122973" y="2743200"/>
                </a:cubicBezTo>
                <a:lnTo>
                  <a:pt x="1435794" y="2767263"/>
                </a:lnTo>
                <a:cubicBezTo>
                  <a:pt x="1620278" y="2751221"/>
                  <a:pt x="1807959" y="2756905"/>
                  <a:pt x="1989247" y="2719137"/>
                </a:cubicBezTo>
                <a:cubicBezTo>
                  <a:pt x="2014078" y="2713964"/>
                  <a:pt x="2013310" y="2672313"/>
                  <a:pt x="2013310" y="2646948"/>
                </a:cubicBezTo>
                <a:cubicBezTo>
                  <a:pt x="2013310" y="2550362"/>
                  <a:pt x="2002012" y="2453929"/>
                  <a:pt x="1989247" y="2358190"/>
                </a:cubicBezTo>
                <a:cubicBezTo>
                  <a:pt x="1981523" y="2300261"/>
                  <a:pt x="1900282" y="2149459"/>
                  <a:pt x="1868931" y="2141621"/>
                </a:cubicBezTo>
                <a:lnTo>
                  <a:pt x="1772678" y="2117558"/>
                </a:lnTo>
                <a:cubicBezTo>
                  <a:pt x="1748615" y="2101516"/>
                  <a:pt x="1722447" y="2088253"/>
                  <a:pt x="1700489" y="2069432"/>
                </a:cubicBezTo>
                <a:cubicBezTo>
                  <a:pt x="1666038" y="2039903"/>
                  <a:pt x="1604236" y="1973179"/>
                  <a:pt x="1604236" y="1973179"/>
                </a:cubicBezTo>
                <a:cubicBezTo>
                  <a:pt x="1596215" y="1933074"/>
                  <a:pt x="1580173" y="1893763"/>
                  <a:pt x="1580173" y="1852863"/>
                </a:cubicBezTo>
                <a:cubicBezTo>
                  <a:pt x="1580173" y="1521796"/>
                  <a:pt x="1588354" y="1635161"/>
                  <a:pt x="1941120" y="1660358"/>
                </a:cubicBezTo>
                <a:cubicBezTo>
                  <a:pt x="2030146" y="1749384"/>
                  <a:pt x="1976664" y="1689610"/>
                  <a:pt x="2085499" y="1852863"/>
                </a:cubicBezTo>
                <a:cubicBezTo>
                  <a:pt x="2101541" y="1876926"/>
                  <a:pt x="2113175" y="1904603"/>
                  <a:pt x="2133625" y="1925053"/>
                </a:cubicBezTo>
                <a:lnTo>
                  <a:pt x="2181752" y="1973179"/>
                </a:lnTo>
                <a:cubicBezTo>
                  <a:pt x="2269984" y="1965158"/>
                  <a:pt x="2361769" y="1975171"/>
                  <a:pt x="2446447" y="1949116"/>
                </a:cubicBezTo>
                <a:cubicBezTo>
                  <a:pt x="2474088" y="1940611"/>
                  <a:pt x="2493670" y="1905833"/>
                  <a:pt x="2494573" y="1876927"/>
                </a:cubicBezTo>
                <a:cubicBezTo>
                  <a:pt x="2501843" y="1644292"/>
                  <a:pt x="2490387" y="1410994"/>
                  <a:pt x="2470510" y="1179095"/>
                </a:cubicBezTo>
                <a:cubicBezTo>
                  <a:pt x="2455620" y="1005385"/>
                  <a:pt x="2440431" y="1063936"/>
                  <a:pt x="2350194" y="986590"/>
                </a:cubicBezTo>
                <a:cubicBezTo>
                  <a:pt x="2197809" y="855974"/>
                  <a:pt x="2322962" y="904141"/>
                  <a:pt x="2133625" y="866274"/>
                </a:cubicBezTo>
                <a:cubicBezTo>
                  <a:pt x="2029351" y="874295"/>
                  <a:pt x="1924578" y="877365"/>
                  <a:pt x="1820804" y="890337"/>
                </a:cubicBezTo>
                <a:cubicBezTo>
                  <a:pt x="1795635" y="893483"/>
                  <a:pt x="1769255" y="899657"/>
                  <a:pt x="1748615" y="914400"/>
                </a:cubicBezTo>
                <a:cubicBezTo>
                  <a:pt x="1711693" y="940773"/>
                  <a:pt x="1690116" y="985484"/>
                  <a:pt x="1652362" y="1010653"/>
                </a:cubicBezTo>
                <a:lnTo>
                  <a:pt x="1580173" y="1058779"/>
                </a:lnTo>
                <a:cubicBezTo>
                  <a:pt x="1540068" y="1050758"/>
                  <a:pt x="1493888" y="1057403"/>
                  <a:pt x="1459857" y="1034716"/>
                </a:cubicBezTo>
                <a:cubicBezTo>
                  <a:pt x="1438752" y="1020646"/>
                  <a:pt x="1441946" y="987134"/>
                  <a:pt x="1435794" y="962527"/>
                </a:cubicBezTo>
                <a:cubicBezTo>
                  <a:pt x="1425874" y="922849"/>
                  <a:pt x="1419752" y="882316"/>
                  <a:pt x="1411731" y="842211"/>
                </a:cubicBezTo>
                <a:cubicBezTo>
                  <a:pt x="1413939" y="806887"/>
                  <a:pt x="1399754" y="505217"/>
                  <a:pt x="1459857" y="385011"/>
                </a:cubicBezTo>
                <a:cubicBezTo>
                  <a:pt x="1472791" y="359144"/>
                  <a:pt x="1495049" y="338688"/>
                  <a:pt x="1507983" y="312821"/>
                </a:cubicBezTo>
                <a:cubicBezTo>
                  <a:pt x="1519327" y="290134"/>
                  <a:pt x="1520703" y="263319"/>
                  <a:pt x="1532047" y="240632"/>
                </a:cubicBezTo>
                <a:cubicBezTo>
                  <a:pt x="1544981" y="214765"/>
                  <a:pt x="1580173" y="168442"/>
                  <a:pt x="1580173" y="168442"/>
                </a:cubicBezTo>
              </a:path>
            </a:pathLst>
          </a:cu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CA"/>
          </a:p>
        </p:txBody>
      </p:sp>
      <p:sp>
        <p:nvSpPr>
          <p:cNvPr id="15" name="Oval 14"/>
          <p:cNvSpPr/>
          <p:nvPr/>
        </p:nvSpPr>
        <p:spPr>
          <a:xfrm>
            <a:off x="2665413" y="1000125"/>
            <a:ext cx="1154112"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lys</a:t>
            </a:r>
            <a:endParaRPr lang="en-CA" sz="2800" dirty="0"/>
          </a:p>
        </p:txBody>
      </p:sp>
      <p:sp>
        <p:nvSpPr>
          <p:cNvPr id="98312" name="TextBox 4"/>
          <p:cNvSpPr txBox="1">
            <a:spLocks noChangeArrowheads="1"/>
          </p:cNvSpPr>
          <p:nvPr/>
        </p:nvSpPr>
        <p:spPr bwMode="auto">
          <a:xfrm>
            <a:off x="395288" y="238125"/>
            <a:ext cx="3289300" cy="830263"/>
          </a:xfrm>
          <a:prstGeom prst="rect">
            <a:avLst/>
          </a:prstGeom>
          <a:noFill/>
          <a:ln w="9525">
            <a:noFill/>
            <a:miter lim="800000"/>
            <a:headEnd/>
            <a:tailEnd/>
          </a:ln>
        </p:spPr>
        <p:txBody>
          <a:bodyPr wrap="none">
            <a:spAutoFit/>
          </a:bodyPr>
          <a:lstStyle/>
          <a:p>
            <a:r>
              <a:rPr lang="en-CA" sz="4800"/>
              <a:t>Termination</a:t>
            </a:r>
          </a:p>
        </p:txBody>
      </p:sp>
      <p:cxnSp>
        <p:nvCxnSpPr>
          <p:cNvPr id="14" name="Straight Connector 13"/>
          <p:cNvCxnSpPr/>
          <p:nvPr/>
        </p:nvCxnSpPr>
        <p:spPr>
          <a:xfrm flipH="1">
            <a:off x="1050925" y="1539875"/>
            <a:ext cx="14986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059363" y="4510088"/>
            <a:ext cx="877887" cy="522287"/>
          </a:xfrm>
          <a:prstGeom prst="rect">
            <a:avLst/>
          </a:prstGeom>
          <a:noFill/>
        </p:spPr>
        <p:txBody>
          <a:bodyPr wrap="none">
            <a:spAutoFit/>
          </a:bodyPr>
          <a:lstStyle/>
          <a:p>
            <a:pPr fontAlgn="auto">
              <a:spcBef>
                <a:spcPts val="0"/>
              </a:spcBef>
              <a:spcAft>
                <a:spcPts val="0"/>
              </a:spcAft>
              <a:defRPr/>
            </a:pPr>
            <a:r>
              <a:rPr lang="en-CA" sz="2800" dirty="0">
                <a:solidFill>
                  <a:schemeClr val="accent3"/>
                </a:solidFill>
                <a:latin typeface="+mn-lt"/>
                <a:ea typeface="+mn-ea"/>
              </a:rPr>
              <a:t>UCU</a:t>
            </a:r>
          </a:p>
        </p:txBody>
      </p:sp>
      <p:sp>
        <p:nvSpPr>
          <p:cNvPr id="18" name="Oval 17"/>
          <p:cNvSpPr/>
          <p:nvPr/>
        </p:nvSpPr>
        <p:spPr>
          <a:xfrm>
            <a:off x="5256213" y="966788"/>
            <a:ext cx="1154112" cy="1079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err="1"/>
              <a:t>ser</a:t>
            </a:r>
            <a:endParaRPr lang="en-CA" sz="2800" dirty="0"/>
          </a:p>
        </p:txBody>
      </p:sp>
      <p:cxnSp>
        <p:nvCxnSpPr>
          <p:cNvPr id="19" name="Straight Connector 18"/>
          <p:cNvCxnSpPr/>
          <p:nvPr/>
        </p:nvCxnSpPr>
        <p:spPr>
          <a:xfrm flipH="1" flipV="1">
            <a:off x="3744913" y="1490663"/>
            <a:ext cx="1579562" cy="1587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472238" y="2632075"/>
            <a:ext cx="1809750" cy="235585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dirty="0"/>
              <a:t>Release </a:t>
            </a:r>
          </a:p>
          <a:p>
            <a:pPr algn="ctr" fontAlgn="auto">
              <a:spcBef>
                <a:spcPts val="0"/>
              </a:spcBef>
              <a:spcAft>
                <a:spcPts val="0"/>
              </a:spcAft>
              <a:defRPr/>
            </a:pPr>
            <a:r>
              <a:rPr lang="en-CA" sz="2800" dirty="0"/>
              <a:t>Factor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style.rotation</p:attrName>
                                        </p:attrNameLst>
                                      </p:cBhvr>
                                      <p:tavLst>
                                        <p:tav tm="0">
                                          <p:val>
                                            <p:fltVal val="0"/>
                                          </p:val>
                                        </p:tav>
                                        <p:tav tm="100000">
                                          <p:val>
                                            <p:fltVal val="720"/>
                                          </p:val>
                                        </p:tav>
                                      </p:tavLst>
                                    </p:anim>
                                    <p:anim calcmode="lin" valueType="num">
                                      <p:cBhvr>
                                        <p:cTn id="8" dur="2000"/>
                                        <p:tgtEl>
                                          <p:spTgt spid="2"/>
                                        </p:tgtEl>
                                        <p:attrNameLst>
                                          <p:attrName>ppt_h</p:attrName>
                                        </p:attrNameLst>
                                      </p:cBhvr>
                                      <p:tavLst>
                                        <p:tav tm="0">
                                          <p:val>
                                            <p:strVal val="ppt_h"/>
                                          </p:val>
                                        </p:tav>
                                        <p:tav tm="100000">
                                          <p:val>
                                            <p:fltVal val="0"/>
                                          </p:val>
                                        </p:tav>
                                      </p:tavLst>
                                    </p:anim>
                                    <p:anim calcmode="lin" valueType="num">
                                      <p:cBhvr>
                                        <p:cTn id="9" dur="2000"/>
                                        <p:tgtEl>
                                          <p:spTgt spid="2"/>
                                        </p:tgtEl>
                                        <p:attrNameLst>
                                          <p:attrName>ppt_w</p:attrName>
                                        </p:attrNameLst>
                                      </p:cBhvr>
                                      <p:tavLst>
                                        <p:tav tm="0">
                                          <p:val>
                                            <p:strVal val="ppt_w"/>
                                          </p:val>
                                        </p:tav>
                                        <p:tav tm="100000">
                                          <p:val>
                                            <p:fltVal val="0"/>
                                          </p:val>
                                        </p:tav>
                                      </p:tavLst>
                                    </p:anim>
                                    <p:set>
                                      <p:cBhvr>
                                        <p:cTn id="10" dur="1" fill="hold">
                                          <p:stCondLst>
                                            <p:cond delay="1999"/>
                                          </p:stCondLst>
                                        </p:cTn>
                                        <p:tgtEl>
                                          <p:spTgt spid="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xit" presetSubtype="0" fill="hold" grpId="0" nodeType="clickEffect">
                                  <p:stCondLst>
                                    <p:cond delay="0"/>
                                  </p:stCondLst>
                                  <p:childTnLst>
                                    <p:animEffect transition="out" filter="fade">
                                      <p:cBhvr>
                                        <p:cTn id="14" dur="2000"/>
                                        <p:tgtEl>
                                          <p:spTgt spid="13"/>
                                        </p:tgtEl>
                                      </p:cBhvr>
                                    </p:animEffect>
                                    <p:anim calcmode="lin" valueType="num">
                                      <p:cBhvr>
                                        <p:cTn id="15" dur="2000"/>
                                        <p:tgtEl>
                                          <p:spTgt spid="13"/>
                                        </p:tgtEl>
                                        <p:attrNameLst>
                                          <p:attrName>style.rotation</p:attrName>
                                        </p:attrNameLst>
                                      </p:cBhvr>
                                      <p:tavLst>
                                        <p:tav tm="0">
                                          <p:val>
                                            <p:fltVal val="0"/>
                                          </p:val>
                                        </p:tav>
                                        <p:tav tm="100000">
                                          <p:val>
                                            <p:fltVal val="720"/>
                                          </p:val>
                                        </p:tav>
                                      </p:tavLst>
                                    </p:anim>
                                    <p:anim calcmode="lin" valueType="num">
                                      <p:cBhvr>
                                        <p:cTn id="16" dur="2000"/>
                                        <p:tgtEl>
                                          <p:spTgt spid="13"/>
                                        </p:tgtEl>
                                        <p:attrNameLst>
                                          <p:attrName>ppt_h</p:attrName>
                                        </p:attrNameLst>
                                      </p:cBhvr>
                                      <p:tavLst>
                                        <p:tav tm="0">
                                          <p:val>
                                            <p:strVal val="ppt_h"/>
                                          </p:val>
                                        </p:tav>
                                        <p:tav tm="100000">
                                          <p:val>
                                            <p:fltVal val="0"/>
                                          </p:val>
                                        </p:tav>
                                      </p:tavLst>
                                    </p:anim>
                                    <p:anim calcmode="lin" valueType="num">
                                      <p:cBhvr>
                                        <p:cTn id="17" dur="2000"/>
                                        <p:tgtEl>
                                          <p:spTgt spid="13"/>
                                        </p:tgtEl>
                                        <p:attrNameLst>
                                          <p:attrName>ppt_w</p:attrName>
                                        </p:attrNameLst>
                                      </p:cBhvr>
                                      <p:tavLst>
                                        <p:tav tm="0">
                                          <p:val>
                                            <p:strVal val="ppt_w"/>
                                          </p:val>
                                        </p:tav>
                                        <p:tav tm="100000">
                                          <p:val>
                                            <p:fltVal val="0"/>
                                          </p:val>
                                        </p:tav>
                                      </p:tavLst>
                                    </p:anim>
                                    <p:set>
                                      <p:cBhvr>
                                        <p:cTn id="18" dur="1" fill="hold">
                                          <p:stCondLst>
                                            <p:cond delay="1999"/>
                                          </p:stCondLst>
                                        </p:cTn>
                                        <p:tgtEl>
                                          <p:spTgt spid="1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xit" presetSubtype="0" fill="hold" grpId="0" nodeType="clickEffect">
                                  <p:stCondLst>
                                    <p:cond delay="0"/>
                                  </p:stCondLst>
                                  <p:childTnLst>
                                    <p:anim calcmode="lin" valueType="num">
                                      <p:cBhvr>
                                        <p:cTn id="22" dur="1000"/>
                                        <p:tgtEl>
                                          <p:spTgt spid="7"/>
                                        </p:tgtEl>
                                        <p:attrNameLst>
                                          <p:attrName>ppt_w</p:attrName>
                                        </p:attrNameLst>
                                      </p:cBhvr>
                                      <p:tavLst>
                                        <p:tav tm="0">
                                          <p:val>
                                            <p:strVal val="ppt_w"/>
                                          </p:val>
                                        </p:tav>
                                        <p:tav tm="100000">
                                          <p:val>
                                            <p:fltVal val="0"/>
                                          </p:val>
                                        </p:tav>
                                      </p:tavLst>
                                    </p:anim>
                                    <p:anim calcmode="lin" valueType="num">
                                      <p:cBhvr>
                                        <p:cTn id="23" dur="1000"/>
                                        <p:tgtEl>
                                          <p:spTgt spid="7"/>
                                        </p:tgtEl>
                                        <p:attrNameLst>
                                          <p:attrName>ppt_h</p:attrName>
                                        </p:attrNameLst>
                                      </p:cBhvr>
                                      <p:tavLst>
                                        <p:tav tm="0">
                                          <p:val>
                                            <p:strVal val="ppt_h"/>
                                          </p:val>
                                        </p:tav>
                                        <p:tav tm="100000">
                                          <p:val>
                                            <p:fltVal val="0"/>
                                          </p:val>
                                        </p:tav>
                                      </p:tavLst>
                                    </p:anim>
                                    <p:anim calcmode="lin" valueType="num">
                                      <p:cBhvr>
                                        <p:cTn id="24"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5"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6" dur="1" fill="hold">
                                          <p:stCondLst>
                                            <p:cond delay="999"/>
                                          </p:stCondLst>
                                        </p:cTn>
                                        <p:tgtEl>
                                          <p:spTgt spid="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6" presetClass="exit" presetSubtype="0" fill="hold" nodeType="clickEffect">
                                  <p:stCondLst>
                                    <p:cond delay="0"/>
                                  </p:stCondLst>
                                  <p:childTnLst>
                                    <p:animEffect transition="out" filter="wipe(down)">
                                      <p:cBhvr>
                                        <p:cTn id="30" dur="180" accel="50000">
                                          <p:stCondLst>
                                            <p:cond delay="1820"/>
                                          </p:stCondLst>
                                        </p:cTn>
                                        <p:tgtEl>
                                          <p:spTgt spid="6"/>
                                        </p:tgtEl>
                                      </p:cBhvr>
                                    </p:animEffect>
                                    <p:anim calcmode="lin" valueType="num">
                                      <p:cBhvr>
                                        <p:cTn id="31"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32"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33"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7"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38" dur="26">
                                          <p:stCondLst>
                                            <p:cond delay="620"/>
                                          </p:stCondLst>
                                        </p:cTn>
                                        <p:tgtEl>
                                          <p:spTgt spid="6"/>
                                        </p:tgtEl>
                                      </p:cBhvr>
                                      <p:to x="100000" y="60000"/>
                                    </p:animScale>
                                    <p:animScale>
                                      <p:cBhvr>
                                        <p:cTn id="39" dur="166" decel="50000">
                                          <p:stCondLst>
                                            <p:cond delay="646"/>
                                          </p:stCondLst>
                                        </p:cTn>
                                        <p:tgtEl>
                                          <p:spTgt spid="6"/>
                                        </p:tgtEl>
                                      </p:cBhvr>
                                      <p:to x="100000" y="100000"/>
                                    </p:animScale>
                                    <p:animScale>
                                      <p:cBhvr>
                                        <p:cTn id="40" dur="26">
                                          <p:stCondLst>
                                            <p:cond delay="1312"/>
                                          </p:stCondLst>
                                        </p:cTn>
                                        <p:tgtEl>
                                          <p:spTgt spid="6"/>
                                        </p:tgtEl>
                                      </p:cBhvr>
                                      <p:to x="100000" y="80000"/>
                                    </p:animScale>
                                    <p:animScale>
                                      <p:cBhvr>
                                        <p:cTn id="41" dur="166" decel="50000">
                                          <p:stCondLst>
                                            <p:cond delay="1338"/>
                                          </p:stCondLst>
                                        </p:cTn>
                                        <p:tgtEl>
                                          <p:spTgt spid="6"/>
                                        </p:tgtEl>
                                      </p:cBhvr>
                                      <p:to x="100000" y="100000"/>
                                    </p:animScale>
                                    <p:animScale>
                                      <p:cBhvr>
                                        <p:cTn id="42" dur="26">
                                          <p:stCondLst>
                                            <p:cond delay="1642"/>
                                          </p:stCondLst>
                                        </p:cTn>
                                        <p:tgtEl>
                                          <p:spTgt spid="6"/>
                                        </p:tgtEl>
                                      </p:cBhvr>
                                      <p:to x="100000" y="90000"/>
                                    </p:animScale>
                                    <p:animScale>
                                      <p:cBhvr>
                                        <p:cTn id="43" dur="166" decel="50000">
                                          <p:stCondLst>
                                            <p:cond delay="1668"/>
                                          </p:stCondLst>
                                        </p:cTn>
                                        <p:tgtEl>
                                          <p:spTgt spid="6"/>
                                        </p:tgtEl>
                                      </p:cBhvr>
                                      <p:to x="100000" y="100000"/>
                                    </p:animScale>
                                    <p:animScale>
                                      <p:cBhvr>
                                        <p:cTn id="44" dur="26">
                                          <p:stCondLst>
                                            <p:cond delay="1808"/>
                                          </p:stCondLst>
                                        </p:cTn>
                                        <p:tgtEl>
                                          <p:spTgt spid="6"/>
                                        </p:tgtEl>
                                      </p:cBhvr>
                                      <p:to x="100000" y="95000"/>
                                    </p:animScale>
                                    <p:animScale>
                                      <p:cBhvr>
                                        <p:cTn id="45" dur="166" decel="50000">
                                          <p:stCondLst>
                                            <p:cond delay="1834"/>
                                          </p:stCondLst>
                                        </p:cTn>
                                        <p:tgtEl>
                                          <p:spTgt spid="6"/>
                                        </p:tgtEl>
                                      </p:cBhvr>
                                      <p:to x="100000" y="100000"/>
                                    </p:animScale>
                                    <p:set>
                                      <p:cBhvr>
                                        <p:cTn id="46" dur="1" fill="hold">
                                          <p:stCondLst>
                                            <p:cond delay="1999"/>
                                          </p:stCondLst>
                                        </p:cTn>
                                        <p:tgtEl>
                                          <p:spTgt spid="6"/>
                                        </p:tgtEl>
                                        <p:attrNameLst>
                                          <p:attrName>style.visibility</p:attrName>
                                        </p:attrNameLst>
                                      </p:cBhvr>
                                      <p:to>
                                        <p:strVal val="hidden"/>
                                      </p:to>
                                    </p:set>
                                  </p:childTnLst>
                                </p:cTn>
                              </p:par>
                              <p:par>
                                <p:cTn id="47" presetID="26" presetClass="exit" presetSubtype="0" fill="hold" grpId="0" nodeType="withEffect">
                                  <p:stCondLst>
                                    <p:cond delay="0"/>
                                  </p:stCondLst>
                                  <p:childTnLst>
                                    <p:animEffect transition="out" filter="wipe(down)">
                                      <p:cBhvr>
                                        <p:cTn id="48" dur="180" accel="50000">
                                          <p:stCondLst>
                                            <p:cond delay="1820"/>
                                          </p:stCondLst>
                                        </p:cTn>
                                        <p:tgtEl>
                                          <p:spTgt spid="11"/>
                                        </p:tgtEl>
                                      </p:cBhvr>
                                    </p:animEffect>
                                    <p:anim calcmode="lin" valueType="num">
                                      <p:cBhvr>
                                        <p:cTn id="49" dur="1822" tmFilter="0,0; 0.14,0.31; 0.43,0.73; 0.71,0.91; 1.0,1.0">
                                          <p:stCondLst>
                                            <p:cond delay="0"/>
                                          </p:stCondLst>
                                        </p:cTn>
                                        <p:tgtEl>
                                          <p:spTgt spid="11"/>
                                        </p:tgtEl>
                                        <p:attrNameLst>
                                          <p:attrName>ppt_x</p:attrName>
                                        </p:attrNameLst>
                                      </p:cBhvr>
                                      <p:tavLst>
                                        <p:tav tm="0">
                                          <p:val>
                                            <p:strVal val="ppt_x"/>
                                          </p:val>
                                        </p:tav>
                                        <p:tav tm="100000">
                                          <p:val>
                                            <p:strVal val="#ppt_x+0.25"/>
                                          </p:val>
                                        </p:tav>
                                      </p:tavLst>
                                    </p:anim>
                                    <p:anim calcmode="lin" valueType="num">
                                      <p:cBhvr>
                                        <p:cTn id="50" dur="178">
                                          <p:stCondLst>
                                            <p:cond delay="1822"/>
                                          </p:stCondLst>
                                        </p:cTn>
                                        <p:tgtEl>
                                          <p:spTgt spid="11"/>
                                        </p:tgtEl>
                                        <p:attrNameLst>
                                          <p:attrName>ppt_x</p:attrName>
                                        </p:attrNameLst>
                                      </p:cBhvr>
                                      <p:tavLst>
                                        <p:tav tm="0">
                                          <p:val>
                                            <p:strVal val="ppt_x"/>
                                          </p:val>
                                        </p:tav>
                                        <p:tav tm="100000">
                                          <p:val>
                                            <p:strVal val="ppt_x"/>
                                          </p:val>
                                        </p:tav>
                                      </p:tavLst>
                                    </p:anim>
                                    <p:anim calcmode="lin" valueType="num">
                                      <p:cBhvr>
                                        <p:cTn id="51" dur="664" tmFilter="0.0,0.0;0.25,0.07;0.50,0.2;0.75,0.467;1.0,1.0">
                                          <p:stCondLst>
                                            <p:cond delay="0"/>
                                          </p:stCondLst>
                                        </p:cTn>
                                        <p:tgtEl>
                                          <p:spTgt spid="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2" dur="664" tmFilter="0, 0; 0.125,0.2665; 0.25,0.4; 0.375,0.465; 0.5,0.5;  0.625,0.535; 0.75,0.6; 0.875,0.7335; 1,1">
                                          <p:stCondLst>
                                            <p:cond delay="664"/>
                                          </p:stCondLst>
                                        </p:cTn>
                                        <p:tgtEl>
                                          <p:spTgt spid="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3" dur="332" tmFilter="0, 0; 0.125,0.2665; 0.25,0.4; 0.375,0.465; 0.5,0.5;  0.625,0.535; 0.75,0.6; 0.875,0.7335; 1,1">
                                          <p:stCondLst>
                                            <p:cond delay="1324"/>
                                          </p:stCondLst>
                                        </p:cTn>
                                        <p:tgtEl>
                                          <p:spTgt spid="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4" dur="164" tmFilter="0, 0; 0.125,0.2665; 0.25,0.4; 0.375,0.465; 0.5,0.5;  0.625,0.535; 0.75,0.6; 0.875,0.7335; 1,1">
                                          <p:stCondLst>
                                            <p:cond delay="1656"/>
                                          </p:stCondLst>
                                        </p:cTn>
                                        <p:tgtEl>
                                          <p:spTgt spid="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5" dur="180" accel="50000">
                                          <p:stCondLst>
                                            <p:cond delay="1820"/>
                                          </p:stCondLst>
                                        </p:cTn>
                                        <p:tgtEl>
                                          <p:spTgt spid="11"/>
                                        </p:tgtEl>
                                        <p:attrNameLst>
                                          <p:attrName>ppt_y</p:attrName>
                                        </p:attrNameLst>
                                      </p:cBhvr>
                                      <p:tavLst>
                                        <p:tav tm="0">
                                          <p:val>
                                            <p:strVal val="ppt_y"/>
                                          </p:val>
                                        </p:tav>
                                        <p:tav tm="100000">
                                          <p:val>
                                            <p:strVal val="ppt_y+ppt_h"/>
                                          </p:val>
                                        </p:tav>
                                      </p:tavLst>
                                    </p:anim>
                                    <p:animScale>
                                      <p:cBhvr>
                                        <p:cTn id="56" dur="26">
                                          <p:stCondLst>
                                            <p:cond delay="620"/>
                                          </p:stCondLst>
                                        </p:cTn>
                                        <p:tgtEl>
                                          <p:spTgt spid="11"/>
                                        </p:tgtEl>
                                      </p:cBhvr>
                                      <p:to x="100000" y="60000"/>
                                    </p:animScale>
                                    <p:animScale>
                                      <p:cBhvr>
                                        <p:cTn id="57" dur="166" decel="50000">
                                          <p:stCondLst>
                                            <p:cond delay="646"/>
                                          </p:stCondLst>
                                        </p:cTn>
                                        <p:tgtEl>
                                          <p:spTgt spid="11"/>
                                        </p:tgtEl>
                                      </p:cBhvr>
                                      <p:to x="100000" y="100000"/>
                                    </p:animScale>
                                    <p:animScale>
                                      <p:cBhvr>
                                        <p:cTn id="58" dur="26">
                                          <p:stCondLst>
                                            <p:cond delay="1312"/>
                                          </p:stCondLst>
                                        </p:cTn>
                                        <p:tgtEl>
                                          <p:spTgt spid="11"/>
                                        </p:tgtEl>
                                      </p:cBhvr>
                                      <p:to x="100000" y="80000"/>
                                    </p:animScale>
                                    <p:animScale>
                                      <p:cBhvr>
                                        <p:cTn id="59" dur="166" decel="50000">
                                          <p:stCondLst>
                                            <p:cond delay="1338"/>
                                          </p:stCondLst>
                                        </p:cTn>
                                        <p:tgtEl>
                                          <p:spTgt spid="11"/>
                                        </p:tgtEl>
                                      </p:cBhvr>
                                      <p:to x="100000" y="100000"/>
                                    </p:animScale>
                                    <p:animScale>
                                      <p:cBhvr>
                                        <p:cTn id="60" dur="26">
                                          <p:stCondLst>
                                            <p:cond delay="1642"/>
                                          </p:stCondLst>
                                        </p:cTn>
                                        <p:tgtEl>
                                          <p:spTgt spid="11"/>
                                        </p:tgtEl>
                                      </p:cBhvr>
                                      <p:to x="100000" y="90000"/>
                                    </p:animScale>
                                    <p:animScale>
                                      <p:cBhvr>
                                        <p:cTn id="61" dur="166" decel="50000">
                                          <p:stCondLst>
                                            <p:cond delay="1668"/>
                                          </p:stCondLst>
                                        </p:cTn>
                                        <p:tgtEl>
                                          <p:spTgt spid="11"/>
                                        </p:tgtEl>
                                      </p:cBhvr>
                                      <p:to x="100000" y="100000"/>
                                    </p:animScale>
                                    <p:animScale>
                                      <p:cBhvr>
                                        <p:cTn id="62" dur="26">
                                          <p:stCondLst>
                                            <p:cond delay="1808"/>
                                          </p:stCondLst>
                                        </p:cTn>
                                        <p:tgtEl>
                                          <p:spTgt spid="11"/>
                                        </p:tgtEl>
                                      </p:cBhvr>
                                      <p:to x="100000" y="95000"/>
                                    </p:animScale>
                                    <p:animScale>
                                      <p:cBhvr>
                                        <p:cTn id="63" dur="166" decel="50000">
                                          <p:stCondLst>
                                            <p:cond delay="1834"/>
                                          </p:stCondLst>
                                        </p:cTn>
                                        <p:tgtEl>
                                          <p:spTgt spid="11"/>
                                        </p:tgtEl>
                                      </p:cBhvr>
                                      <p:to x="100000" y="100000"/>
                                    </p:animScale>
                                    <p:set>
                                      <p:cBhvr>
                                        <p:cTn id="64" dur="1" fill="hold">
                                          <p:stCondLst>
                                            <p:cond delay="1999"/>
                                          </p:stCondLst>
                                        </p:cTn>
                                        <p:tgtEl>
                                          <p:spTgt spid="11"/>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9" presetClass="exit" presetSubtype="10" fill="hold" nodeType="clickEffect">
                                  <p:stCondLst>
                                    <p:cond delay="0"/>
                                  </p:stCondLst>
                                  <p:childTnLst>
                                    <p:anim calcmode="lin" valueType="num">
                                      <p:cBhvr>
                                        <p:cTn id="68" dur="5000"/>
                                        <p:tgtEl>
                                          <p:spTgt spid="12"/>
                                        </p:tgtEl>
                                        <p:attrNameLst>
                                          <p:attrName>ppt_h</p:attrName>
                                        </p:attrNameLst>
                                      </p:cBhvr>
                                      <p:tavLst>
                                        <p:tav tm="0">
                                          <p:val>
                                            <p:strVal val="ppt_h"/>
                                          </p:val>
                                        </p:tav>
                                        <p:tav tm="100000">
                                          <p:val>
                                            <p:strVal val="ppt_h"/>
                                          </p:val>
                                        </p:tav>
                                      </p:tavLst>
                                    </p:anim>
                                    <p:anim calcmode="lin" valueType="num">
                                      <p:cBhvr>
                                        <p:cTn id="69" dur="5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0" dur="1" fill="hold">
                                          <p:stCondLst>
                                            <p:cond delay="4999"/>
                                          </p:stCondLst>
                                        </p:cTn>
                                        <p:tgtEl>
                                          <p:spTgt spid="12"/>
                                        </p:tgtEl>
                                        <p:attrNameLst>
                                          <p:attrName>style.visibility</p:attrName>
                                        </p:attrNameLst>
                                      </p:cBhvr>
                                      <p:to>
                                        <p:strVal val="hidden"/>
                                      </p:to>
                                    </p:set>
                                  </p:childTnLst>
                                </p:cTn>
                              </p:par>
                              <p:par>
                                <p:cTn id="71" presetID="19" presetClass="exit" presetSubtype="10" fill="hold" grpId="0" nodeType="withEffect">
                                  <p:stCondLst>
                                    <p:cond delay="0"/>
                                  </p:stCondLst>
                                  <p:childTnLst>
                                    <p:anim calcmode="lin" valueType="num">
                                      <p:cBhvr>
                                        <p:cTn id="72" dur="5000"/>
                                        <p:tgtEl>
                                          <p:spTgt spid="4"/>
                                        </p:tgtEl>
                                        <p:attrNameLst>
                                          <p:attrName>ppt_h</p:attrName>
                                        </p:attrNameLst>
                                      </p:cBhvr>
                                      <p:tavLst>
                                        <p:tav tm="0">
                                          <p:val>
                                            <p:strVal val="ppt_h"/>
                                          </p:val>
                                        </p:tav>
                                        <p:tav tm="100000">
                                          <p:val>
                                            <p:strVal val="ppt_h"/>
                                          </p:val>
                                        </p:tav>
                                      </p:tavLst>
                                    </p:anim>
                                    <p:anim calcmode="lin" valueType="num">
                                      <p:cBhvr>
                                        <p:cTn id="73" dur="5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74"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11" grpId="0"/>
      <p:bldP spid="4" grpId="0"/>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descr="0300"/>
          <p:cNvPicPr>
            <a:picLocks noChangeAspect="1" noChangeArrowheads="1"/>
          </p:cNvPicPr>
          <p:nvPr/>
        </p:nvPicPr>
        <p:blipFill>
          <a:blip r:embed="rId2"/>
          <a:srcRect t="21330" b="10959"/>
          <a:stretch>
            <a:fillRect/>
          </a:stretch>
        </p:blipFill>
        <p:spPr bwMode="auto">
          <a:xfrm>
            <a:off x="539750" y="333375"/>
            <a:ext cx="8066088" cy="41036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468313" y="765175"/>
            <a:ext cx="7991475" cy="2554288"/>
          </a:xfrm>
          <a:prstGeom prst="rect">
            <a:avLst/>
          </a:prstGeom>
          <a:noFill/>
          <a:ln w="9525">
            <a:noFill/>
            <a:miter lim="800000"/>
            <a:headEnd/>
            <a:tailEnd/>
          </a:ln>
        </p:spPr>
        <p:txBody>
          <a:bodyPr>
            <a:spAutoFit/>
          </a:bodyPr>
          <a:lstStyle/>
          <a:p>
            <a:r>
              <a:rPr lang="en-US" sz="3200" dirty="0"/>
              <a:t>Often, </a:t>
            </a:r>
            <a:r>
              <a:rPr lang="en-US" sz="3200" b="1" dirty="0"/>
              <a:t>many ribosomes</a:t>
            </a:r>
            <a:r>
              <a:rPr lang="en-US" sz="3200" dirty="0"/>
              <a:t> will</a:t>
            </a:r>
            <a:r>
              <a:rPr lang="en-US" sz="3200" dirty="0">
                <a:solidFill>
                  <a:srgbClr val="FFC000"/>
                </a:solidFill>
              </a:rPr>
              <a:t> </a:t>
            </a:r>
            <a:r>
              <a:rPr lang="en-US" sz="3200" b="1" u="sng" dirty="0">
                <a:solidFill>
                  <a:srgbClr val="FFC000"/>
                </a:solidFill>
              </a:rPr>
              <a:t>simultaneously</a:t>
            </a:r>
            <a:r>
              <a:rPr lang="en-US" sz="3200" dirty="0">
                <a:solidFill>
                  <a:srgbClr val="FFC000"/>
                </a:solidFill>
              </a:rPr>
              <a:t> </a:t>
            </a:r>
            <a:r>
              <a:rPr lang="en-US" sz="3200" b="1" dirty="0"/>
              <a:t>transcribe</a:t>
            </a:r>
            <a:r>
              <a:rPr lang="en-US" sz="3200" dirty="0"/>
              <a:t> the </a:t>
            </a:r>
            <a:r>
              <a:rPr lang="en-US" sz="3200" b="1" dirty="0"/>
              <a:t>same mRNA</a:t>
            </a:r>
            <a:r>
              <a:rPr lang="en-US" sz="3200" dirty="0"/>
              <a:t>.  In this way, </a:t>
            </a:r>
            <a:r>
              <a:rPr lang="en-US" sz="3200" b="1" dirty="0"/>
              <a:t>many copies</a:t>
            </a:r>
            <a:r>
              <a:rPr lang="en-US" sz="3200" dirty="0"/>
              <a:t> of the same protein can be made </a:t>
            </a:r>
            <a:r>
              <a:rPr lang="en-US" sz="3200" dirty="0">
                <a:solidFill>
                  <a:srgbClr val="FFC000"/>
                </a:solidFill>
              </a:rPr>
              <a:t>quickly</a:t>
            </a:r>
            <a:r>
              <a:rPr lang="en-US" sz="3200" dirty="0"/>
              <a:t>.  These clusters of ribosomes are called </a:t>
            </a:r>
            <a:r>
              <a:rPr lang="en-US" sz="3200" b="1" dirty="0" err="1">
                <a:solidFill>
                  <a:srgbClr val="FFC000"/>
                </a:solidFill>
              </a:rPr>
              <a:t>polysomes</a:t>
            </a:r>
            <a:r>
              <a:rPr lang="en-US" sz="3200" dirty="0"/>
              <a:t>.</a:t>
            </a:r>
            <a:endParaRPr lang="en-CA" sz="3200" dirty="0"/>
          </a:p>
        </p:txBody>
      </p:sp>
      <p:pic>
        <p:nvPicPr>
          <p:cNvPr id="100354" name="Picture 2" descr="http://home.earthlink.net/~dayvdanls/polysome.GIF"/>
          <p:cNvPicPr>
            <a:picLocks noChangeAspect="1" noChangeArrowheads="1"/>
          </p:cNvPicPr>
          <p:nvPr/>
        </p:nvPicPr>
        <p:blipFill>
          <a:blip r:embed="rId2"/>
          <a:srcRect/>
          <a:stretch>
            <a:fillRect/>
          </a:stretch>
        </p:blipFill>
        <p:spPr bwMode="auto">
          <a:xfrm>
            <a:off x="439738" y="4059238"/>
            <a:ext cx="6940550" cy="1244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CA" smtClean="0">
                <a:ea typeface="ＭＳ Ｐゴシック" charset="-128"/>
              </a:rPr>
              <a:t>Working Example!</a:t>
            </a:r>
          </a:p>
        </p:txBody>
      </p:sp>
      <p:sp>
        <p:nvSpPr>
          <p:cNvPr id="3" name="Content Placeholder 2"/>
          <p:cNvSpPr>
            <a:spLocks noGrp="1"/>
          </p:cNvSpPr>
          <p:nvPr>
            <p:ph sz="quarter" idx="13"/>
          </p:nvPr>
        </p:nvSpPr>
        <p:spPr>
          <a:xfrm>
            <a:off x="352425" y="1463675"/>
            <a:ext cx="8791575" cy="5394325"/>
          </a:xfrm>
        </p:spPr>
        <p:txBody>
          <a:bodyPr wrap="square" numCol="1" anchor="t" anchorCtr="0" compatLnSpc="1">
            <a:prstTxWarp prst="textNoShape">
              <a:avLst/>
            </a:prstTxWarp>
          </a:bodyPr>
          <a:lstStyle/>
          <a:p>
            <a:pPr marL="0" indent="0" eaLnBrk="1" hangingPunct="1"/>
            <a:r>
              <a:rPr lang="en-CA" sz="3200" u="sng" dirty="0" smtClean="0">
                <a:ea typeface="ＭＳ Ｐゴシック" charset="-128"/>
              </a:rPr>
              <a:t>Translating DNA into proteins</a:t>
            </a:r>
          </a:p>
          <a:p>
            <a:pPr marL="0" indent="0" eaLnBrk="1" hangingPunct="1"/>
            <a:endParaRPr lang="en-CA" sz="3200" u="sng" dirty="0" smtClean="0">
              <a:ea typeface="ＭＳ Ｐゴシック" charset="-128"/>
            </a:endParaRPr>
          </a:p>
          <a:p>
            <a:pPr marL="0" indent="0" eaLnBrk="1" hangingPunct="1"/>
            <a:r>
              <a:rPr lang="en-US" sz="3200" dirty="0" smtClean="0">
                <a:ea typeface="ＭＳ Ｐゴシック" charset="-128"/>
              </a:rPr>
              <a:t>Given the following DNA nucleotide sequence:</a:t>
            </a:r>
            <a:endParaRPr lang="en-CA" sz="3200" dirty="0" smtClean="0">
              <a:ea typeface="ＭＳ Ｐゴシック" charset="-128"/>
            </a:endParaRPr>
          </a:p>
          <a:p>
            <a:pPr marL="0" indent="0" eaLnBrk="1" hangingPunct="1"/>
            <a:r>
              <a:rPr lang="en-US" sz="3200" b="1" dirty="0" smtClean="0">
                <a:ea typeface="ＭＳ Ｐゴシック" charset="-128"/>
              </a:rPr>
              <a:t> 		TGTCAACGTACTG</a:t>
            </a:r>
          </a:p>
          <a:p>
            <a:pPr marL="0" indent="0" eaLnBrk="1" hangingPunct="1"/>
            <a:endParaRPr lang="en-US" sz="3000" dirty="0" smtClean="0">
              <a:ea typeface="ＭＳ Ｐゴシック" charset="-128"/>
            </a:endParaRPr>
          </a:p>
          <a:p>
            <a:pPr marL="0" indent="0" eaLnBrk="1" hangingPunct="1">
              <a:buFont typeface="Arial" charset="0"/>
              <a:buAutoNum type="arabicPeriod"/>
            </a:pPr>
            <a:r>
              <a:rPr lang="en-US" sz="3000" dirty="0" smtClean="0">
                <a:ea typeface="ＭＳ Ｐゴシック" charset="-128"/>
              </a:rPr>
              <a:t>Give the mRNA sequence that would be transcribed from it!</a:t>
            </a:r>
          </a:p>
          <a:p>
            <a:pPr marL="0" indent="0" eaLnBrk="1" hangingPunct="1"/>
            <a:r>
              <a:rPr lang="en-US" sz="3000" dirty="0" smtClean="0">
                <a:ea typeface="ＭＳ Ｐゴシック" charset="-128"/>
              </a:rPr>
              <a:t>	</a:t>
            </a:r>
            <a:endParaRPr lang="en-CA" sz="3000" dirty="0" smtClean="0">
              <a:ea typeface="ＭＳ Ｐゴシック" charset="-128"/>
            </a:endParaRPr>
          </a:p>
          <a:p>
            <a:pPr marL="0" indent="0" eaLnBrk="1" hangingPunct="1"/>
            <a:endParaRPr lang="en-CA" sz="3200" b="1" dirty="0" smtClean="0">
              <a:ea typeface="ＭＳ Ｐゴシック" charset="-128"/>
            </a:endParaRPr>
          </a:p>
          <a:p>
            <a:pPr marL="0" indent="0" eaLnBrk="1" hangingPunct="1"/>
            <a:endParaRPr lang="en-CA" sz="3200" u="sng" dirty="0" smtClean="0">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pPr eaLnBrk="1" hangingPunct="1"/>
            <a:r>
              <a:rPr lang="en-CA" smtClean="0">
                <a:ea typeface="ＭＳ Ｐゴシック" charset="-128"/>
              </a:rPr>
              <a:t>Working Example!</a:t>
            </a:r>
          </a:p>
        </p:txBody>
      </p:sp>
      <p:sp>
        <p:nvSpPr>
          <p:cNvPr id="3" name="Content Placeholder 2"/>
          <p:cNvSpPr>
            <a:spLocks noGrp="1"/>
          </p:cNvSpPr>
          <p:nvPr>
            <p:ph sz="quarter" idx="13"/>
          </p:nvPr>
        </p:nvSpPr>
        <p:spPr>
          <a:xfrm>
            <a:off x="352425" y="1463675"/>
            <a:ext cx="8791575" cy="5394325"/>
          </a:xfrm>
        </p:spPr>
        <p:txBody>
          <a:bodyPr wrap="square" numCol="1" anchor="t" anchorCtr="0" compatLnSpc="1">
            <a:prstTxWarp prst="textNoShape">
              <a:avLst/>
            </a:prstTxWarp>
          </a:bodyPr>
          <a:lstStyle/>
          <a:p>
            <a:pPr marL="0" indent="0" eaLnBrk="1" hangingPunct="1"/>
            <a:r>
              <a:rPr lang="en-CA" sz="3200" u="sng" dirty="0" smtClean="0">
                <a:ea typeface="ＭＳ Ｐゴシック" charset="-128"/>
              </a:rPr>
              <a:t>Translating DNA into proteins</a:t>
            </a:r>
          </a:p>
          <a:p>
            <a:pPr marL="0" indent="0" eaLnBrk="1" hangingPunct="1"/>
            <a:endParaRPr lang="en-CA" sz="3200" u="sng" dirty="0" smtClean="0">
              <a:ea typeface="ＭＳ Ｐゴシック" charset="-128"/>
            </a:endParaRPr>
          </a:p>
          <a:p>
            <a:pPr marL="0" indent="0" eaLnBrk="1" hangingPunct="1"/>
            <a:r>
              <a:rPr lang="en-US" sz="3200" dirty="0" smtClean="0">
                <a:ea typeface="ＭＳ Ｐゴシック" charset="-128"/>
              </a:rPr>
              <a:t>Given the following DNA nucleotide sequence:</a:t>
            </a:r>
            <a:endParaRPr lang="en-CA" sz="3200" dirty="0" smtClean="0">
              <a:ea typeface="ＭＳ Ｐゴシック" charset="-128"/>
            </a:endParaRPr>
          </a:p>
          <a:p>
            <a:pPr marL="0" indent="0" eaLnBrk="1" hangingPunct="1"/>
            <a:r>
              <a:rPr lang="en-US" sz="3200" b="1" dirty="0" smtClean="0">
                <a:ea typeface="ＭＳ Ｐゴシック" charset="-128"/>
              </a:rPr>
              <a:t> 		TGTCAACGTACTG</a:t>
            </a:r>
          </a:p>
          <a:p>
            <a:pPr marL="0" indent="0" eaLnBrk="1" hangingPunct="1"/>
            <a:endParaRPr lang="en-US" sz="3000" dirty="0" smtClean="0">
              <a:ea typeface="ＭＳ Ｐゴシック" charset="-128"/>
            </a:endParaRPr>
          </a:p>
          <a:p>
            <a:pPr marL="0" indent="0" eaLnBrk="1" hangingPunct="1">
              <a:buFont typeface="Arial" charset="0"/>
              <a:buAutoNum type="arabicPeriod"/>
            </a:pPr>
            <a:r>
              <a:rPr lang="en-US" sz="3000" dirty="0" smtClean="0">
                <a:ea typeface="ＭＳ Ｐゴシック" charset="-128"/>
              </a:rPr>
              <a:t>Give the mRNA sequence that would be transcribed from it!</a:t>
            </a:r>
          </a:p>
          <a:p>
            <a:pPr marL="0" indent="0" eaLnBrk="1" hangingPunct="1"/>
            <a:r>
              <a:rPr lang="en-US" sz="3000" dirty="0" smtClean="0">
                <a:ea typeface="ＭＳ Ｐゴシック" charset="-128"/>
              </a:rPr>
              <a:t>	            </a:t>
            </a:r>
            <a:r>
              <a:rPr lang="en-US" sz="3000" dirty="0" smtClean="0">
                <a:solidFill>
                  <a:srgbClr val="FFC000"/>
                </a:solidFill>
                <a:ea typeface="ＭＳ Ｐゴシック" charset="-128"/>
              </a:rPr>
              <a:t>ACAGUUGCAUGAC</a:t>
            </a:r>
          </a:p>
          <a:p>
            <a:pPr marL="0" indent="0" eaLnBrk="1" hangingPunct="1"/>
            <a:endParaRPr lang="en-CA" sz="3000" dirty="0" smtClean="0">
              <a:ea typeface="ＭＳ Ｐゴシック" charset="-128"/>
            </a:endParaRPr>
          </a:p>
          <a:p>
            <a:pPr marL="0" indent="0" eaLnBrk="1" hangingPunct="1"/>
            <a:endParaRPr lang="en-CA" sz="3200" b="1" dirty="0" smtClean="0">
              <a:ea typeface="ＭＳ Ｐゴシック" charset="-128"/>
            </a:endParaRPr>
          </a:p>
          <a:p>
            <a:pPr marL="0" indent="0" eaLnBrk="1" hangingPunct="1"/>
            <a:endParaRPr lang="en-CA" sz="3200" u="sng" dirty="0" smtClean="0">
              <a:ea typeface="ＭＳ Ｐゴシック" charset="-128"/>
            </a:endParaRPr>
          </a:p>
        </p:txBody>
      </p:sp>
    </p:spTree>
    <p:extLst>
      <p:ext uri="{BB962C8B-B14F-4D97-AF65-F5344CB8AC3E}">
        <p14:creationId xmlns:p14="http://schemas.microsoft.com/office/powerpoint/2010/main" val="76313320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a:lstStyle/>
          <a:p>
            <a:pPr marL="514350" indent="-514350" eaLnBrk="1" fontAlgn="auto" hangingPunct="1">
              <a:spcAft>
                <a:spcPts val="0"/>
              </a:spcAft>
              <a:buClr>
                <a:schemeClr val="accent5"/>
              </a:buClr>
              <a:buFont typeface="Arial" pitchFamily="34" charset="0"/>
              <a:buAutoNum type="arabicPeriod" startAt="2"/>
              <a:defRPr/>
            </a:pPr>
            <a:r>
              <a:rPr lang="en-US" sz="3200" b="1" dirty="0" smtClean="0">
                <a:ea typeface="+mn-ea"/>
              </a:rPr>
              <a:t>Give </a:t>
            </a:r>
            <a:r>
              <a:rPr lang="en-US" sz="3200" b="1" dirty="0">
                <a:ea typeface="+mn-ea"/>
              </a:rPr>
              <a:t>the mRNA </a:t>
            </a:r>
            <a:r>
              <a:rPr lang="en-US" sz="3200" b="1" dirty="0" smtClean="0">
                <a:ea typeface="+mn-ea"/>
              </a:rPr>
              <a:t>codons</a:t>
            </a:r>
          </a:p>
          <a:p>
            <a:pPr marL="0" indent="0" eaLnBrk="1" fontAlgn="auto" hangingPunct="1">
              <a:spcAft>
                <a:spcPts val="0"/>
              </a:spcAft>
              <a:buClr>
                <a:schemeClr val="accent5"/>
              </a:buClr>
              <a:buFont typeface="Arial" pitchFamily="34" charset="0"/>
              <a:buNone/>
              <a:defRPr/>
            </a:pPr>
            <a:endParaRPr lang="en-US" sz="3200" b="1" dirty="0">
              <a:ea typeface="+mn-ea"/>
            </a:endParaRPr>
          </a:p>
          <a:p>
            <a:pPr marL="0" indent="0" eaLnBrk="1" fontAlgn="auto" hangingPunct="1">
              <a:spcAft>
                <a:spcPts val="0"/>
              </a:spcAft>
              <a:buClr>
                <a:schemeClr val="accent5"/>
              </a:buClr>
              <a:buFont typeface="Arial" pitchFamily="34" charset="0"/>
              <a:buNone/>
              <a:defRPr/>
            </a:pPr>
            <a:r>
              <a:rPr lang="en-US" sz="3200" dirty="0" smtClean="0">
                <a:ea typeface="+mn-ea"/>
              </a:rPr>
              <a:t>	</a:t>
            </a:r>
            <a:endParaRPr lang="en-US" sz="3200" dirty="0">
              <a:ea typeface="+mn-ea"/>
            </a:endParaRPr>
          </a:p>
          <a:p>
            <a:pPr marL="514350" indent="-514350" eaLnBrk="1" fontAlgn="auto" hangingPunct="1">
              <a:spcAft>
                <a:spcPts val="0"/>
              </a:spcAft>
              <a:buClr>
                <a:schemeClr val="accent5"/>
              </a:buClr>
              <a:buFont typeface="Arial" pitchFamily="34" charset="0"/>
              <a:buAutoNum type="arabicPeriod" startAt="3"/>
              <a:defRPr/>
            </a:pPr>
            <a:r>
              <a:rPr lang="en-CA" sz="3200" dirty="0" smtClean="0">
                <a:ea typeface="+mn-ea"/>
              </a:rPr>
              <a:t>Give the </a:t>
            </a:r>
            <a:r>
              <a:rPr lang="en-CA" sz="3200" dirty="0" err="1" smtClean="0">
                <a:ea typeface="+mn-ea"/>
              </a:rPr>
              <a:t>tRNA</a:t>
            </a:r>
            <a:r>
              <a:rPr lang="en-CA" sz="3200" dirty="0" smtClean="0">
                <a:ea typeface="+mn-ea"/>
              </a:rPr>
              <a:t> anticodons</a:t>
            </a:r>
          </a:p>
          <a:p>
            <a:pPr lvl="1" indent="0" eaLnBrk="1" fontAlgn="auto" hangingPunct="1">
              <a:spcAft>
                <a:spcPts val="0"/>
              </a:spcAft>
              <a:buFont typeface="Arial" pitchFamily="34" charset="0"/>
              <a:buNone/>
              <a:defRPr/>
            </a:pPr>
            <a:r>
              <a:rPr lang="en-CA" sz="3000" dirty="0">
                <a:ea typeface="+mn-ea"/>
              </a:rPr>
              <a:t> </a:t>
            </a:r>
            <a:endParaRPr lang="en-CA" sz="3000" dirty="0" smtClean="0">
              <a:ea typeface="+mn-ea"/>
            </a:endParaRPr>
          </a:p>
          <a:p>
            <a:pPr lvl="1" indent="0" eaLnBrk="1" fontAlgn="auto" hangingPunct="1">
              <a:spcAft>
                <a:spcPts val="0"/>
              </a:spcAft>
              <a:buFont typeface="Arial" pitchFamily="34" charset="0"/>
              <a:buNone/>
              <a:defRPr/>
            </a:pPr>
            <a:r>
              <a:rPr lang="en-US" sz="2800" b="1" dirty="0" smtClean="0">
                <a:solidFill>
                  <a:srgbClr val="FFFF00"/>
                </a:solidFill>
                <a:effectLst>
                  <a:outerShdw blurRad="38100" dist="38100" dir="2700000" algn="tl">
                    <a:srgbClr val="000000">
                      <a:alpha val="43137"/>
                    </a:srgbClr>
                  </a:outerShdw>
                </a:effectLst>
                <a:ea typeface="+mn-ea"/>
              </a:rPr>
              <a:t>	</a:t>
            </a:r>
            <a:endParaRPr lang="en-CA" sz="3000" dirty="0">
              <a:ea typeface="+mn-ea"/>
            </a:endParaRPr>
          </a:p>
        </p:txBody>
      </p:sp>
      <p:sp>
        <p:nvSpPr>
          <p:cNvPr id="102403" name="Rectangle 3"/>
          <p:cNvSpPr>
            <a:spLocks noChangeArrowheads="1"/>
          </p:cNvSpPr>
          <p:nvPr/>
        </p:nvSpPr>
        <p:spPr bwMode="auto">
          <a:xfrm>
            <a:off x="1476375" y="6165850"/>
            <a:ext cx="1106488" cy="368300"/>
          </a:xfrm>
          <a:prstGeom prst="rect">
            <a:avLst/>
          </a:prstGeom>
          <a:noFill/>
          <a:ln w="9525">
            <a:noFill/>
            <a:miter lim="800000"/>
            <a:headEnd/>
            <a:tailEnd/>
          </a:ln>
        </p:spPr>
        <p:txBody>
          <a:bodyPr wrap="none">
            <a:spAutoFit/>
          </a:bodyPr>
          <a:lstStyle/>
          <a:p>
            <a:r>
              <a:rPr lang="en-US" b="1"/>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a:lstStyle/>
          <a:p>
            <a:pPr marL="514350" indent="-514350" eaLnBrk="1" fontAlgn="auto" hangingPunct="1">
              <a:spcAft>
                <a:spcPts val="0"/>
              </a:spcAft>
              <a:buClr>
                <a:schemeClr val="accent5"/>
              </a:buClr>
              <a:buFont typeface="Arial" pitchFamily="34" charset="0"/>
              <a:buAutoNum type="arabicPeriod" startAt="2"/>
              <a:defRPr/>
            </a:pPr>
            <a:r>
              <a:rPr lang="en-US" sz="3200" b="1" dirty="0" smtClean="0">
                <a:ea typeface="+mn-ea"/>
              </a:rPr>
              <a:t>Give </a:t>
            </a:r>
            <a:r>
              <a:rPr lang="en-US" sz="3200" b="1" dirty="0">
                <a:ea typeface="+mn-ea"/>
              </a:rPr>
              <a:t>the mRNA </a:t>
            </a:r>
            <a:r>
              <a:rPr lang="en-US" sz="3200" b="1" dirty="0" smtClean="0">
                <a:ea typeface="+mn-ea"/>
              </a:rPr>
              <a:t>codons</a:t>
            </a:r>
          </a:p>
          <a:p>
            <a:pPr marL="0" indent="0" eaLnBrk="1" fontAlgn="auto" hangingPunct="1">
              <a:spcAft>
                <a:spcPts val="0"/>
              </a:spcAft>
              <a:buClr>
                <a:schemeClr val="accent5"/>
              </a:buClr>
              <a:buFont typeface="Arial" pitchFamily="34" charset="0"/>
              <a:buNone/>
              <a:defRPr/>
            </a:pPr>
            <a:endParaRPr lang="en-US" sz="3200" b="1" dirty="0">
              <a:ea typeface="+mn-ea"/>
            </a:endParaRPr>
          </a:p>
          <a:p>
            <a:pPr marL="0" indent="0" eaLnBrk="1" fontAlgn="auto" hangingPunct="1">
              <a:spcAft>
                <a:spcPts val="0"/>
              </a:spcAft>
              <a:buClr>
                <a:schemeClr val="accent5"/>
              </a:buClr>
              <a:buFont typeface="Arial" pitchFamily="34" charset="0"/>
              <a:buNone/>
              <a:defRPr/>
            </a:pPr>
            <a:r>
              <a:rPr lang="en-US" sz="3200" dirty="0" smtClean="0">
                <a:ea typeface="+mn-ea"/>
              </a:rPr>
              <a:t>	</a:t>
            </a:r>
            <a:r>
              <a:rPr lang="en-US" sz="3200" b="1" dirty="0" smtClean="0">
                <a:solidFill>
                  <a:srgbClr val="FFFF00"/>
                </a:solidFill>
                <a:effectLst>
                  <a:outerShdw blurRad="38100" dist="38100" dir="2700000" algn="tl">
                    <a:srgbClr val="000000">
                      <a:alpha val="43137"/>
                    </a:srgbClr>
                  </a:outerShdw>
                </a:effectLst>
                <a:ea typeface="+mn-ea"/>
              </a:rPr>
              <a:t>ACA    GUU   GCA   UGA   C</a:t>
            </a:r>
          </a:p>
          <a:p>
            <a:pPr marL="0" indent="0" eaLnBrk="1" fontAlgn="auto" hangingPunct="1">
              <a:spcAft>
                <a:spcPts val="0"/>
              </a:spcAft>
              <a:buClr>
                <a:schemeClr val="accent5"/>
              </a:buClr>
              <a:buFont typeface="Arial" pitchFamily="34" charset="0"/>
              <a:buNone/>
              <a:defRPr/>
            </a:pPr>
            <a:endParaRPr lang="en-US" sz="3200" dirty="0">
              <a:ea typeface="+mn-ea"/>
            </a:endParaRPr>
          </a:p>
          <a:p>
            <a:pPr marL="514350" indent="-514350" eaLnBrk="1" fontAlgn="auto" hangingPunct="1">
              <a:spcAft>
                <a:spcPts val="0"/>
              </a:spcAft>
              <a:buClr>
                <a:schemeClr val="accent5"/>
              </a:buClr>
              <a:buFont typeface="Arial" pitchFamily="34" charset="0"/>
              <a:buAutoNum type="arabicPeriod" startAt="3"/>
              <a:defRPr/>
            </a:pPr>
            <a:r>
              <a:rPr lang="en-CA" sz="3200" dirty="0" smtClean="0">
                <a:ea typeface="+mn-ea"/>
              </a:rPr>
              <a:t>Give the </a:t>
            </a:r>
            <a:r>
              <a:rPr lang="en-CA" sz="3200" dirty="0" err="1" smtClean="0">
                <a:ea typeface="+mn-ea"/>
              </a:rPr>
              <a:t>tRNA</a:t>
            </a:r>
            <a:r>
              <a:rPr lang="en-CA" sz="3200" dirty="0" smtClean="0">
                <a:ea typeface="+mn-ea"/>
              </a:rPr>
              <a:t> anticodons</a:t>
            </a:r>
          </a:p>
          <a:p>
            <a:pPr lvl="1" indent="0" eaLnBrk="1" fontAlgn="auto" hangingPunct="1">
              <a:spcAft>
                <a:spcPts val="0"/>
              </a:spcAft>
              <a:buFont typeface="Arial" pitchFamily="34" charset="0"/>
              <a:buNone/>
              <a:defRPr/>
            </a:pPr>
            <a:r>
              <a:rPr lang="en-CA" sz="3000" dirty="0">
                <a:ea typeface="+mn-ea"/>
              </a:rPr>
              <a:t> </a:t>
            </a:r>
            <a:endParaRPr lang="en-CA" sz="3000" dirty="0" smtClean="0">
              <a:ea typeface="+mn-ea"/>
            </a:endParaRPr>
          </a:p>
          <a:p>
            <a:pPr lvl="1" indent="0" eaLnBrk="1" fontAlgn="auto" hangingPunct="1">
              <a:spcAft>
                <a:spcPts val="0"/>
              </a:spcAft>
              <a:buFont typeface="Arial" pitchFamily="34" charset="0"/>
              <a:buNone/>
              <a:defRPr/>
            </a:pPr>
            <a:r>
              <a:rPr lang="en-US" sz="2800" b="1" dirty="0" smtClean="0">
                <a:solidFill>
                  <a:srgbClr val="FFFF00"/>
                </a:solidFill>
                <a:effectLst>
                  <a:outerShdw blurRad="38100" dist="38100" dir="2700000" algn="tl">
                    <a:srgbClr val="000000">
                      <a:alpha val="43137"/>
                    </a:srgbClr>
                  </a:outerShdw>
                </a:effectLst>
                <a:ea typeface="+mn-ea"/>
              </a:rPr>
              <a:t>	</a:t>
            </a:r>
            <a:endParaRPr lang="en-CA" sz="3000" dirty="0">
              <a:ea typeface="+mn-ea"/>
            </a:endParaRPr>
          </a:p>
        </p:txBody>
      </p:sp>
      <p:sp>
        <p:nvSpPr>
          <p:cNvPr id="102403" name="Rectangle 3"/>
          <p:cNvSpPr>
            <a:spLocks noChangeArrowheads="1"/>
          </p:cNvSpPr>
          <p:nvPr/>
        </p:nvSpPr>
        <p:spPr bwMode="auto">
          <a:xfrm>
            <a:off x="1476375" y="6165850"/>
            <a:ext cx="1106488" cy="368300"/>
          </a:xfrm>
          <a:prstGeom prst="rect">
            <a:avLst/>
          </a:prstGeom>
          <a:noFill/>
          <a:ln w="9525">
            <a:noFill/>
            <a:miter lim="800000"/>
            <a:headEnd/>
            <a:tailEnd/>
          </a:ln>
        </p:spPr>
        <p:txBody>
          <a:bodyPr wrap="none">
            <a:spAutoFit/>
          </a:bodyPr>
          <a:lstStyle/>
          <a:p>
            <a:r>
              <a:rPr lang="en-US" b="1"/>
              <a:t>	</a:t>
            </a:r>
          </a:p>
        </p:txBody>
      </p:sp>
    </p:spTree>
    <p:extLst>
      <p:ext uri="{BB962C8B-B14F-4D97-AF65-F5344CB8AC3E}">
        <p14:creationId xmlns:p14="http://schemas.microsoft.com/office/powerpoint/2010/main" val="681891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95288" y="620713"/>
            <a:ext cx="8424862" cy="5694362"/>
          </a:xfrm>
          <a:prstGeom prst="rect">
            <a:avLst/>
          </a:prstGeom>
          <a:noFill/>
          <a:ln w="9525">
            <a:noFill/>
            <a:miter lim="800000"/>
            <a:headEnd/>
            <a:tailEnd/>
          </a:ln>
        </p:spPr>
        <p:txBody>
          <a:bodyPr>
            <a:spAutoFit/>
          </a:bodyPr>
          <a:lstStyle/>
          <a:p>
            <a:r>
              <a:rPr lang="en-CA" sz="2800" dirty="0"/>
              <a:t>•  each new strand of DNA produced contains one "</a:t>
            </a:r>
            <a:r>
              <a:rPr lang="en-CA" sz="2800" dirty="0">
                <a:solidFill>
                  <a:srgbClr val="FFC000"/>
                </a:solidFill>
              </a:rPr>
              <a:t>old</a:t>
            </a:r>
            <a:r>
              <a:rPr lang="en-CA" sz="2800" dirty="0"/>
              <a:t>" strand (the template) and one </a:t>
            </a:r>
            <a:r>
              <a:rPr lang="en-CA" sz="2800" dirty="0">
                <a:solidFill>
                  <a:srgbClr val="FFC000"/>
                </a:solidFill>
              </a:rPr>
              <a:t>new</a:t>
            </a:r>
            <a:r>
              <a:rPr lang="en-CA" sz="2800" dirty="0"/>
              <a:t> strand.  This is known as "</a:t>
            </a:r>
            <a:r>
              <a:rPr lang="en-CA" sz="2800" dirty="0">
                <a:solidFill>
                  <a:srgbClr val="FFC000"/>
                </a:solidFill>
              </a:rPr>
              <a:t>SEMI-CONSERVATIVE</a:t>
            </a:r>
            <a:r>
              <a:rPr lang="en-CA" sz="2800" dirty="0"/>
              <a:t>" replication.  Since half of the original molecule is conserved in each of the new molecules, this ensures that there will be very, very </a:t>
            </a:r>
            <a:r>
              <a:rPr lang="en-CA" sz="2800" dirty="0">
                <a:solidFill>
                  <a:srgbClr val="FFC000"/>
                </a:solidFill>
              </a:rPr>
              <a:t>accurate</a:t>
            </a:r>
            <a:r>
              <a:rPr lang="en-CA" sz="2800" dirty="0"/>
              <a:t> replication of the parent molecule.</a:t>
            </a:r>
          </a:p>
          <a:p>
            <a:r>
              <a:rPr lang="en-CA" sz="2800" dirty="0"/>
              <a:t>•   this process proceeds by the action of several very specific </a:t>
            </a:r>
            <a:r>
              <a:rPr lang="en-CA" sz="2800" dirty="0">
                <a:solidFill>
                  <a:srgbClr val="FFC000"/>
                </a:solidFill>
              </a:rPr>
              <a:t>enzymes</a:t>
            </a:r>
            <a:r>
              <a:rPr lang="en-CA" sz="2800" dirty="0"/>
              <a:t> (e.g. DNA Polymerases, </a:t>
            </a:r>
            <a:r>
              <a:rPr lang="en-CA" sz="2800" dirty="0" err="1"/>
              <a:t>gyrase</a:t>
            </a:r>
            <a:r>
              <a:rPr lang="en-CA" sz="2800" dirty="0"/>
              <a:t>, helicase)</a:t>
            </a:r>
          </a:p>
          <a:p>
            <a:r>
              <a:rPr lang="en-CA" sz="2800" dirty="0"/>
              <a:t>•  </a:t>
            </a:r>
            <a:r>
              <a:rPr lang="en-CA" sz="2800" dirty="0">
                <a:solidFill>
                  <a:srgbClr val="FFC000"/>
                </a:solidFill>
              </a:rPr>
              <a:t>product</a:t>
            </a:r>
            <a:r>
              <a:rPr lang="en-CA" sz="2800" dirty="0"/>
              <a:t> of replication by </a:t>
            </a:r>
            <a:r>
              <a:rPr lang="en-CA" sz="2800" dirty="0" smtClean="0">
                <a:solidFill>
                  <a:srgbClr val="FFC000"/>
                </a:solidFill>
              </a:rPr>
              <a:t>one</a:t>
            </a:r>
            <a:r>
              <a:rPr lang="en-CA" sz="2800" dirty="0" smtClean="0"/>
              <a:t> </a:t>
            </a:r>
            <a:r>
              <a:rPr lang="en-CA" sz="2800" dirty="0"/>
              <a:t>DNA molecule is </a:t>
            </a:r>
            <a:r>
              <a:rPr lang="en-CA" sz="2800" dirty="0">
                <a:solidFill>
                  <a:srgbClr val="FFC000"/>
                </a:solidFill>
              </a:rPr>
              <a:t>two</a:t>
            </a:r>
            <a:r>
              <a:rPr lang="en-CA" sz="2800" dirty="0"/>
              <a:t> complete double-stranded DNA molecules, each with one new strand and one original stand that acted as a </a:t>
            </a:r>
            <a:r>
              <a:rPr lang="en-CA" sz="2800" dirty="0">
                <a:solidFill>
                  <a:srgbClr val="FFC000"/>
                </a:solidFill>
              </a:rPr>
              <a:t>template</a:t>
            </a:r>
            <a:r>
              <a:rPr lang="en-CA" sz="2800" dirty="0"/>
              <a:t> for replication</a:t>
            </a:r>
            <a:r>
              <a:rPr lang="en-CA" sz="2800" dirty="0" smtClean="0"/>
              <a:t>. </a:t>
            </a:r>
            <a:r>
              <a:rPr lang="en-CA" sz="2800" dirty="0" smtClean="0">
                <a:hlinkClick r:id="rId3"/>
              </a:rPr>
              <a:t>ANIMATION</a:t>
            </a:r>
            <a:endParaRPr lang="en-CA" sz="28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a:lstStyle/>
          <a:p>
            <a:pPr marL="514350" indent="-514350" eaLnBrk="1" fontAlgn="auto" hangingPunct="1">
              <a:spcAft>
                <a:spcPts val="0"/>
              </a:spcAft>
              <a:buClr>
                <a:schemeClr val="accent5"/>
              </a:buClr>
              <a:buFont typeface="Arial" pitchFamily="34" charset="0"/>
              <a:buAutoNum type="arabicPeriod" startAt="2"/>
              <a:defRPr/>
            </a:pPr>
            <a:r>
              <a:rPr lang="en-US" sz="3200" b="1" dirty="0" smtClean="0">
                <a:ea typeface="+mn-ea"/>
              </a:rPr>
              <a:t>Give </a:t>
            </a:r>
            <a:r>
              <a:rPr lang="en-US" sz="3200" b="1" dirty="0">
                <a:ea typeface="+mn-ea"/>
              </a:rPr>
              <a:t>the mRNA </a:t>
            </a:r>
            <a:r>
              <a:rPr lang="en-US" sz="3200" b="1" dirty="0" smtClean="0">
                <a:ea typeface="+mn-ea"/>
              </a:rPr>
              <a:t>codons</a:t>
            </a:r>
          </a:p>
          <a:p>
            <a:pPr marL="0" indent="0" eaLnBrk="1" fontAlgn="auto" hangingPunct="1">
              <a:spcAft>
                <a:spcPts val="0"/>
              </a:spcAft>
              <a:buClr>
                <a:schemeClr val="accent5"/>
              </a:buClr>
              <a:buFont typeface="Arial" pitchFamily="34" charset="0"/>
              <a:buNone/>
              <a:defRPr/>
            </a:pPr>
            <a:endParaRPr lang="en-US" sz="3200" b="1" dirty="0">
              <a:ea typeface="+mn-ea"/>
            </a:endParaRPr>
          </a:p>
          <a:p>
            <a:pPr marL="0" indent="0" eaLnBrk="1" fontAlgn="auto" hangingPunct="1">
              <a:spcAft>
                <a:spcPts val="0"/>
              </a:spcAft>
              <a:buClr>
                <a:schemeClr val="accent5"/>
              </a:buClr>
              <a:buFont typeface="Arial" pitchFamily="34" charset="0"/>
              <a:buNone/>
              <a:defRPr/>
            </a:pPr>
            <a:r>
              <a:rPr lang="en-US" sz="3200" dirty="0" smtClean="0">
                <a:ea typeface="+mn-ea"/>
              </a:rPr>
              <a:t>	</a:t>
            </a:r>
            <a:r>
              <a:rPr lang="en-US" sz="3200" b="1" dirty="0" smtClean="0">
                <a:solidFill>
                  <a:srgbClr val="FFFF00"/>
                </a:solidFill>
                <a:effectLst>
                  <a:outerShdw blurRad="38100" dist="38100" dir="2700000" algn="tl">
                    <a:srgbClr val="000000">
                      <a:alpha val="43137"/>
                    </a:srgbClr>
                  </a:outerShdw>
                </a:effectLst>
                <a:ea typeface="+mn-ea"/>
              </a:rPr>
              <a:t>ACA    GUU   GCA   UGA   C</a:t>
            </a:r>
          </a:p>
          <a:p>
            <a:pPr marL="0" indent="0" eaLnBrk="1" fontAlgn="auto" hangingPunct="1">
              <a:spcAft>
                <a:spcPts val="0"/>
              </a:spcAft>
              <a:buClr>
                <a:schemeClr val="accent5"/>
              </a:buClr>
              <a:buFont typeface="Arial" pitchFamily="34" charset="0"/>
              <a:buNone/>
              <a:defRPr/>
            </a:pPr>
            <a:endParaRPr lang="en-US" sz="3200" dirty="0">
              <a:ea typeface="+mn-ea"/>
            </a:endParaRPr>
          </a:p>
          <a:p>
            <a:pPr marL="514350" indent="-514350" eaLnBrk="1" fontAlgn="auto" hangingPunct="1">
              <a:spcAft>
                <a:spcPts val="0"/>
              </a:spcAft>
              <a:buClr>
                <a:schemeClr val="accent5"/>
              </a:buClr>
              <a:buFont typeface="Arial" pitchFamily="34" charset="0"/>
              <a:buAutoNum type="arabicPeriod" startAt="3"/>
              <a:defRPr/>
            </a:pPr>
            <a:r>
              <a:rPr lang="en-CA" sz="3200" dirty="0" smtClean="0">
                <a:ea typeface="+mn-ea"/>
              </a:rPr>
              <a:t>Give the </a:t>
            </a:r>
            <a:r>
              <a:rPr lang="en-CA" sz="3200" dirty="0" err="1" smtClean="0">
                <a:ea typeface="+mn-ea"/>
              </a:rPr>
              <a:t>tRNA</a:t>
            </a:r>
            <a:r>
              <a:rPr lang="en-CA" sz="3200" dirty="0" smtClean="0">
                <a:ea typeface="+mn-ea"/>
              </a:rPr>
              <a:t> anticodons</a:t>
            </a:r>
          </a:p>
          <a:p>
            <a:pPr lvl="1" indent="0" eaLnBrk="1" fontAlgn="auto" hangingPunct="1">
              <a:spcAft>
                <a:spcPts val="0"/>
              </a:spcAft>
              <a:buFont typeface="Arial" pitchFamily="34" charset="0"/>
              <a:buNone/>
              <a:defRPr/>
            </a:pPr>
            <a:r>
              <a:rPr lang="en-CA" sz="3000" dirty="0">
                <a:ea typeface="+mn-ea"/>
              </a:rPr>
              <a:t> </a:t>
            </a:r>
            <a:endParaRPr lang="en-CA" sz="3000" dirty="0" smtClean="0">
              <a:ea typeface="+mn-ea"/>
            </a:endParaRPr>
          </a:p>
          <a:p>
            <a:pPr lvl="1" indent="0" eaLnBrk="1" fontAlgn="auto" hangingPunct="1">
              <a:spcAft>
                <a:spcPts val="0"/>
              </a:spcAft>
              <a:buFont typeface="Arial" pitchFamily="34" charset="0"/>
              <a:buNone/>
              <a:defRPr/>
            </a:pPr>
            <a:r>
              <a:rPr lang="en-US" sz="2800" b="1" dirty="0" smtClean="0">
                <a:solidFill>
                  <a:srgbClr val="FFFF00"/>
                </a:solidFill>
                <a:effectLst>
                  <a:outerShdw blurRad="38100" dist="38100" dir="2700000" algn="tl">
                    <a:srgbClr val="000000">
                      <a:alpha val="43137"/>
                    </a:srgbClr>
                  </a:outerShdw>
                </a:effectLst>
                <a:ea typeface="+mn-ea"/>
              </a:rPr>
              <a:t>	UGU  	    CAA     CGU     ACU      G</a:t>
            </a:r>
            <a:endParaRPr lang="en-CA" sz="3000" dirty="0">
              <a:ea typeface="+mn-ea"/>
            </a:endParaRPr>
          </a:p>
        </p:txBody>
      </p:sp>
      <p:sp>
        <p:nvSpPr>
          <p:cNvPr id="102403" name="Rectangle 3"/>
          <p:cNvSpPr>
            <a:spLocks noChangeArrowheads="1"/>
          </p:cNvSpPr>
          <p:nvPr/>
        </p:nvSpPr>
        <p:spPr bwMode="auto">
          <a:xfrm>
            <a:off x="1476375" y="6165850"/>
            <a:ext cx="1106488" cy="368300"/>
          </a:xfrm>
          <a:prstGeom prst="rect">
            <a:avLst/>
          </a:prstGeom>
          <a:noFill/>
          <a:ln w="9525">
            <a:noFill/>
            <a:miter lim="800000"/>
            <a:headEnd/>
            <a:tailEnd/>
          </a:ln>
        </p:spPr>
        <p:txBody>
          <a:bodyPr wrap="none">
            <a:spAutoFit/>
          </a:bodyPr>
          <a:lstStyle/>
          <a:p>
            <a:r>
              <a:rPr lang="en-US" b="1"/>
              <a:t>	</a:t>
            </a:r>
          </a:p>
        </p:txBody>
      </p:sp>
    </p:spTree>
    <p:extLst>
      <p:ext uri="{BB962C8B-B14F-4D97-AF65-F5344CB8AC3E}">
        <p14:creationId xmlns:p14="http://schemas.microsoft.com/office/powerpoint/2010/main" val="681891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 calcmode="lin" valueType="num">
                                      <p:cBhvr additive="base">
                                        <p:cTn id="1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692150"/>
            <a:ext cx="7680325" cy="5495925"/>
          </a:xfrm>
        </p:spPr>
        <p:txBody>
          <a:bodyPr wrap="square" numCol="1" anchor="t" anchorCtr="0" compatLnSpc="1">
            <a:prstTxWarp prst="textNoShape">
              <a:avLst/>
            </a:prstTxWarp>
          </a:bodyPr>
          <a:lstStyle/>
          <a:p>
            <a:pPr marL="0" indent="0" eaLnBrk="1" hangingPunct="1">
              <a:lnSpc>
                <a:spcPct val="90000"/>
              </a:lnSpc>
            </a:pPr>
            <a:r>
              <a:rPr lang="en-US" sz="3200" b="1" dirty="0" smtClean="0">
                <a:ea typeface="ＭＳ Ｐゴシック" charset="-128"/>
              </a:rPr>
              <a:t>4.   Give the amino acid sequence that would be translated from it.</a:t>
            </a:r>
          </a:p>
          <a:p>
            <a:pPr marL="0" indent="0" eaLnBrk="1" hangingPunct="1">
              <a:lnSpc>
                <a:spcPct val="90000"/>
              </a:lnSpc>
            </a:pPr>
            <a:endParaRPr lang="en-US" sz="3200" b="1" dirty="0" smtClean="0">
              <a:ea typeface="ＭＳ Ｐゴシック" charset="-128"/>
            </a:endParaRPr>
          </a:p>
          <a:p>
            <a:pPr marL="0" indent="0" eaLnBrk="1" hangingPunct="1">
              <a:lnSpc>
                <a:spcPct val="90000"/>
              </a:lnSpc>
            </a:pPr>
            <a:r>
              <a:rPr lang="en-US" sz="3200" b="1" dirty="0" smtClean="0">
                <a:ea typeface="ＭＳ Ｐゴシック" charset="-128"/>
              </a:rPr>
              <a:t>	a.  Take your mRNA codons</a:t>
            </a:r>
          </a:p>
          <a:p>
            <a:pPr marL="0" indent="0" eaLnBrk="1" hangingPunct="1">
              <a:lnSpc>
                <a:spcPct val="90000"/>
              </a:lnSpc>
            </a:pPr>
            <a:r>
              <a:rPr lang="en-US" sz="3200" dirty="0" smtClean="0">
                <a:ea typeface="ＭＳ Ｐゴシック" charset="-128"/>
              </a:rPr>
              <a:t>	</a:t>
            </a:r>
            <a:r>
              <a:rPr lang="en-US" sz="3200" b="1" dirty="0" smtClean="0">
                <a:solidFill>
                  <a:srgbClr val="FFFF00"/>
                </a:solidFill>
                <a:effectLst>
                  <a:outerShdw blurRad="38100" dist="38100" dir="2700000" algn="tl">
                    <a:srgbClr val="FFFFFF"/>
                  </a:outerShdw>
                </a:effectLst>
                <a:ea typeface="ＭＳ Ｐゴシック" charset="-128"/>
              </a:rPr>
              <a:t>ACA    GUU   GCA   UGA   C</a:t>
            </a:r>
          </a:p>
          <a:p>
            <a:pPr marL="0" indent="0" eaLnBrk="1" hangingPunct="1">
              <a:lnSpc>
                <a:spcPct val="90000"/>
              </a:lnSpc>
            </a:pPr>
            <a:endParaRPr lang="en-US" sz="3200" dirty="0" smtClean="0">
              <a:ea typeface="ＭＳ Ｐゴシック" charset="-128"/>
            </a:endParaRPr>
          </a:p>
          <a:p>
            <a:pPr marL="0" indent="0" eaLnBrk="1" hangingPunct="1">
              <a:lnSpc>
                <a:spcPct val="90000"/>
              </a:lnSpc>
            </a:pPr>
            <a:r>
              <a:rPr lang="en-US" sz="3200" b="1" dirty="0" smtClean="0">
                <a:ea typeface="ＭＳ Ｐゴシック" charset="-128"/>
              </a:rPr>
              <a:t>	b.  Refer to Fig. 24.8 p 492</a:t>
            </a:r>
          </a:p>
          <a:p>
            <a:pPr marL="0" indent="0" eaLnBrk="1" hangingPunct="1">
              <a:lnSpc>
                <a:spcPct val="90000"/>
              </a:lnSpc>
            </a:pPr>
            <a:endParaRPr lang="en-US" sz="3200" b="1" dirty="0" smtClean="0">
              <a:ea typeface="ＭＳ Ｐゴシック" charset="-128"/>
            </a:endParaRPr>
          </a:p>
          <a:p>
            <a:pPr marL="0" indent="0" eaLnBrk="1" hangingPunct="1">
              <a:lnSpc>
                <a:spcPct val="90000"/>
              </a:lnSpc>
            </a:pPr>
            <a:endParaRPr lang="en-CA" sz="3200" dirty="0" smtClean="0">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692150"/>
            <a:ext cx="7680325" cy="5495925"/>
          </a:xfrm>
        </p:spPr>
        <p:txBody>
          <a:bodyPr wrap="square" numCol="1" anchor="t" anchorCtr="0" compatLnSpc="1">
            <a:prstTxWarp prst="textNoShape">
              <a:avLst/>
            </a:prstTxWarp>
          </a:bodyPr>
          <a:lstStyle/>
          <a:p>
            <a:pPr marL="0" indent="0" eaLnBrk="1" hangingPunct="1">
              <a:lnSpc>
                <a:spcPct val="90000"/>
              </a:lnSpc>
            </a:pPr>
            <a:r>
              <a:rPr lang="en-US" sz="3200" b="1" dirty="0" smtClean="0">
                <a:ea typeface="ＭＳ Ｐゴシック" charset="-128"/>
              </a:rPr>
              <a:t>4.   Give the amino acid sequence that would be translated from it.</a:t>
            </a:r>
          </a:p>
          <a:p>
            <a:pPr marL="0" indent="0" eaLnBrk="1" hangingPunct="1">
              <a:lnSpc>
                <a:spcPct val="90000"/>
              </a:lnSpc>
            </a:pPr>
            <a:endParaRPr lang="en-US" sz="3200" b="1" dirty="0" smtClean="0">
              <a:ea typeface="ＭＳ Ｐゴシック" charset="-128"/>
            </a:endParaRPr>
          </a:p>
          <a:p>
            <a:pPr marL="0" indent="0" eaLnBrk="1" hangingPunct="1">
              <a:lnSpc>
                <a:spcPct val="90000"/>
              </a:lnSpc>
            </a:pPr>
            <a:r>
              <a:rPr lang="en-US" sz="3200" b="1" dirty="0" smtClean="0">
                <a:ea typeface="ＭＳ Ｐゴシック" charset="-128"/>
              </a:rPr>
              <a:t>	a.  Take your mRNA codons</a:t>
            </a:r>
          </a:p>
          <a:p>
            <a:pPr marL="0" indent="0" eaLnBrk="1" hangingPunct="1">
              <a:lnSpc>
                <a:spcPct val="90000"/>
              </a:lnSpc>
            </a:pPr>
            <a:r>
              <a:rPr lang="en-US" sz="3200" dirty="0" smtClean="0">
                <a:ea typeface="ＭＳ Ｐゴシック" charset="-128"/>
              </a:rPr>
              <a:t>	</a:t>
            </a:r>
            <a:r>
              <a:rPr lang="en-US" sz="3200" b="1" dirty="0" smtClean="0">
                <a:solidFill>
                  <a:srgbClr val="FFFF00"/>
                </a:solidFill>
                <a:effectLst>
                  <a:outerShdw blurRad="38100" dist="38100" dir="2700000" algn="tl">
                    <a:srgbClr val="FFFFFF"/>
                  </a:outerShdw>
                </a:effectLst>
                <a:ea typeface="ＭＳ Ｐゴシック" charset="-128"/>
              </a:rPr>
              <a:t>ACA    GUU   GCA   UGA   C</a:t>
            </a:r>
          </a:p>
          <a:p>
            <a:pPr marL="0" indent="0" eaLnBrk="1" hangingPunct="1">
              <a:lnSpc>
                <a:spcPct val="90000"/>
              </a:lnSpc>
            </a:pPr>
            <a:endParaRPr lang="en-US" sz="3200" dirty="0" smtClean="0">
              <a:ea typeface="ＭＳ Ｐゴシック" charset="-128"/>
            </a:endParaRPr>
          </a:p>
          <a:p>
            <a:pPr marL="0" indent="0" eaLnBrk="1" hangingPunct="1">
              <a:lnSpc>
                <a:spcPct val="90000"/>
              </a:lnSpc>
            </a:pPr>
            <a:r>
              <a:rPr lang="en-US" sz="3200" b="1" dirty="0" smtClean="0">
                <a:ea typeface="ＭＳ Ｐゴシック" charset="-128"/>
              </a:rPr>
              <a:t>	b.  Refer to Fig. 24.8 p 492</a:t>
            </a:r>
          </a:p>
          <a:p>
            <a:pPr marL="0" indent="0" eaLnBrk="1" hangingPunct="1">
              <a:lnSpc>
                <a:spcPct val="90000"/>
              </a:lnSpc>
            </a:pPr>
            <a:endParaRPr lang="en-US" sz="3200" b="1" dirty="0" smtClean="0">
              <a:ea typeface="ＭＳ Ｐゴシック" charset="-128"/>
            </a:endParaRPr>
          </a:p>
          <a:p>
            <a:pPr marL="0" indent="0" eaLnBrk="1" hangingPunct="1">
              <a:lnSpc>
                <a:spcPct val="90000"/>
              </a:lnSpc>
            </a:pPr>
            <a:r>
              <a:rPr lang="en-US" sz="3200" b="1" dirty="0" smtClean="0">
                <a:solidFill>
                  <a:srgbClr val="FFC000"/>
                </a:solidFill>
                <a:ea typeface="ＭＳ Ｐゴシック" charset="-128"/>
              </a:rPr>
              <a:t>Threonine – Valine – Alanine - Stop</a:t>
            </a:r>
          </a:p>
          <a:p>
            <a:pPr marL="0" indent="0" eaLnBrk="1" hangingPunct="1">
              <a:lnSpc>
                <a:spcPct val="90000"/>
              </a:lnSpc>
            </a:pPr>
            <a:endParaRPr lang="en-CA" sz="3200" dirty="0" smtClean="0">
              <a:ea typeface="ＭＳ Ｐゴシック" charset="-128"/>
            </a:endParaRPr>
          </a:p>
        </p:txBody>
      </p:sp>
    </p:spTree>
    <p:extLst>
      <p:ext uri="{BB962C8B-B14F-4D97-AF65-F5344CB8AC3E}">
        <p14:creationId xmlns:p14="http://schemas.microsoft.com/office/powerpoint/2010/main" val="305608656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8396288" cy="4724400"/>
          </a:xfrm>
        </p:spPr>
        <p:txBody>
          <a:bodyPr/>
          <a:lstStyle/>
          <a:p>
            <a:pPr marL="0" indent="0" eaLnBrk="1" fontAlgn="auto" hangingPunct="1">
              <a:spcAft>
                <a:spcPts val="0"/>
              </a:spcAft>
              <a:buClr>
                <a:schemeClr val="accent5"/>
              </a:buClr>
              <a:buFont typeface="Arial" pitchFamily="34" charset="0"/>
              <a:buNone/>
              <a:defRPr/>
            </a:pPr>
            <a:r>
              <a:rPr lang="en-US" sz="2800" b="1" dirty="0">
                <a:ea typeface="+mn-ea"/>
              </a:rPr>
              <a:t>Given the following amino acid sequence, give a possible DNA sequence that could code for the sequence</a:t>
            </a:r>
            <a:r>
              <a:rPr lang="en-US" sz="2800" b="1" dirty="0" smtClean="0">
                <a:ea typeface="+mn-ea"/>
              </a:rPr>
              <a:t>:</a:t>
            </a:r>
          </a:p>
          <a:p>
            <a:pPr marL="0" indent="0" eaLnBrk="1" fontAlgn="auto" hangingPunct="1">
              <a:spcAft>
                <a:spcPts val="0"/>
              </a:spcAft>
              <a:buClr>
                <a:schemeClr val="accent5"/>
              </a:buClr>
              <a:buFont typeface="Arial" pitchFamily="34" charset="0"/>
              <a:buNone/>
              <a:defRPr/>
            </a:pPr>
            <a:endParaRPr lang="en-US" sz="2800" b="1" dirty="0">
              <a:ea typeface="+mn-ea"/>
            </a:endParaRPr>
          </a:p>
          <a:p>
            <a:pPr marL="0" indent="0" eaLnBrk="1" fontAlgn="auto" hangingPunct="1">
              <a:spcAft>
                <a:spcPts val="0"/>
              </a:spcAft>
              <a:buClr>
                <a:schemeClr val="accent5"/>
              </a:buClr>
              <a:buFont typeface="Arial" pitchFamily="34" charset="0"/>
              <a:buNone/>
              <a:defRPr/>
            </a:pPr>
            <a:r>
              <a:rPr lang="en-US" sz="2800" b="1" dirty="0">
                <a:ea typeface="+mn-ea"/>
              </a:rPr>
              <a:t>Lysine, </a:t>
            </a:r>
            <a:r>
              <a:rPr lang="en-US" sz="2800" b="1" dirty="0" err="1" smtClean="0">
                <a:ea typeface="+mn-ea"/>
              </a:rPr>
              <a:t>Asparanine</a:t>
            </a:r>
            <a:r>
              <a:rPr lang="en-US" sz="2800" b="1" dirty="0">
                <a:ea typeface="+mn-ea"/>
              </a:rPr>
              <a:t>, Methionine, </a:t>
            </a:r>
            <a:r>
              <a:rPr lang="en-US" sz="2800" b="1" dirty="0" smtClean="0">
                <a:ea typeface="+mn-ea"/>
              </a:rPr>
              <a:t>Glutamic Acid, </a:t>
            </a:r>
            <a:r>
              <a:rPr lang="en-US" sz="2800" b="1" dirty="0">
                <a:ea typeface="+mn-ea"/>
              </a:rPr>
              <a:t>Alanine, Stop.</a:t>
            </a:r>
            <a:endParaRPr lang="en-CA" sz="2800" dirty="0">
              <a:ea typeface="+mn-ea"/>
            </a:endParaRPr>
          </a:p>
          <a:p>
            <a:pPr marL="0" indent="0" eaLnBrk="1" fontAlgn="auto" hangingPunct="1">
              <a:spcAft>
                <a:spcPts val="0"/>
              </a:spcAft>
              <a:buClr>
                <a:schemeClr val="accent5"/>
              </a:buClr>
              <a:buFont typeface="Arial" pitchFamily="34" charset="0"/>
              <a:buNone/>
              <a:defRPr/>
            </a:pPr>
            <a:endParaRPr lang="en-CA" sz="28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b="1" dirty="0">
                <a:ea typeface="+mj-ea"/>
              </a:rPr>
              <a:t>II.  </a:t>
            </a:r>
            <a:r>
              <a:rPr lang="en-US" b="1" u="sng" dirty="0">
                <a:ea typeface="+mj-ea"/>
              </a:rPr>
              <a:t>Determining DNA sequences from </a:t>
            </a:r>
            <a:r>
              <a:rPr lang="en-US" b="1" u="sng" dirty="0" smtClean="0">
                <a:ea typeface="+mj-ea"/>
              </a:rPr>
              <a:t>Proteins</a:t>
            </a:r>
            <a:endParaRPr lang="en-CA" dirty="0">
              <a:ea typeface="+mj-ea"/>
            </a:endParaRP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8323263" cy="4724400"/>
          </a:xfrm>
        </p:spPr>
        <p:txBody>
          <a:bodyPr wrap="square" numCol="1" anchor="t" anchorCtr="0" compatLnSpc="1">
            <a:prstTxWarp prst="textNoShape">
              <a:avLst/>
            </a:prstTxWarp>
          </a:bodyPr>
          <a:lstStyle/>
          <a:p>
            <a:pPr marL="0" indent="0" eaLnBrk="1" hangingPunct="1">
              <a:lnSpc>
                <a:spcPct val="90000"/>
              </a:lnSpc>
            </a:pPr>
            <a:r>
              <a:rPr lang="en-CA" sz="3200" dirty="0" smtClean="0">
                <a:ea typeface="ＭＳ Ｐゴシック" charset="-128"/>
              </a:rPr>
              <a:t>Step 1</a:t>
            </a:r>
          </a:p>
          <a:p>
            <a:pPr marL="0" indent="0" eaLnBrk="1" hangingPunct="1">
              <a:lnSpc>
                <a:spcPct val="90000"/>
              </a:lnSpc>
            </a:pPr>
            <a:r>
              <a:rPr lang="en-CA" sz="3200" dirty="0" smtClean="0">
                <a:ea typeface="ＭＳ Ｐゴシック" charset="-128"/>
              </a:rPr>
              <a:t>Look up codons on fig. 24.8</a:t>
            </a:r>
          </a:p>
          <a:p>
            <a:pPr marL="0" indent="0" eaLnBrk="1" hangingPunct="1">
              <a:lnSpc>
                <a:spcPct val="90000"/>
              </a:lnSpc>
            </a:pPr>
            <a:endParaRPr lang="en-CA" sz="2800" dirty="0" smtClean="0">
              <a:ea typeface="ＭＳ Ｐゴシック" charset="-128"/>
            </a:endParaRPr>
          </a:p>
          <a:p>
            <a:pPr marL="0" indent="0" eaLnBrk="1" hangingPunct="1">
              <a:lnSpc>
                <a:spcPct val="90000"/>
              </a:lnSpc>
            </a:pPr>
            <a:r>
              <a:rPr lang="en-CA" sz="3200" dirty="0" smtClean="0">
                <a:ea typeface="ＭＳ Ｐゴシック" charset="-128"/>
              </a:rPr>
              <a:t>Lys – Asp - Met - </a:t>
            </a:r>
            <a:r>
              <a:rPr lang="en-CA" sz="3200" dirty="0" err="1" smtClean="0">
                <a:ea typeface="ＭＳ Ｐゴシック" charset="-128"/>
              </a:rPr>
              <a:t>Glu</a:t>
            </a:r>
            <a:r>
              <a:rPr lang="en-CA" sz="3200" dirty="0" smtClean="0">
                <a:ea typeface="ＭＳ Ｐゴシック" charset="-128"/>
              </a:rPr>
              <a:t> -  </a:t>
            </a:r>
            <a:r>
              <a:rPr lang="en-CA" sz="3200" dirty="0" err="1" smtClean="0">
                <a:ea typeface="ＭＳ Ｐゴシック" charset="-128"/>
              </a:rPr>
              <a:t>Ala</a:t>
            </a:r>
            <a:r>
              <a:rPr lang="en-CA" sz="3200" dirty="0" smtClean="0">
                <a:ea typeface="ＭＳ Ｐゴシック" charset="-128"/>
              </a:rPr>
              <a:t> – Stop</a:t>
            </a:r>
          </a:p>
          <a:p>
            <a:pPr marL="0" indent="0" eaLnBrk="1" hangingPunct="1">
              <a:lnSpc>
                <a:spcPct val="90000"/>
              </a:lnSpc>
            </a:pPr>
            <a:r>
              <a:rPr lang="en-CA" sz="2800" dirty="0" smtClean="0">
                <a:ea typeface="ＭＳ Ｐゴシック" charset="-128"/>
              </a:rPr>
              <a:t>AAA – AAU – AUG – GAA – GCU - UAA</a:t>
            </a:r>
          </a:p>
          <a:p>
            <a:pPr marL="0" indent="0" eaLnBrk="1" hangingPunct="1">
              <a:lnSpc>
                <a:spcPct val="90000"/>
              </a:lnSpc>
            </a:pPr>
            <a:r>
              <a:rPr lang="en-CA" sz="2800" dirty="0" smtClean="0">
                <a:ea typeface="ＭＳ Ｐゴシック" charset="-128"/>
              </a:rPr>
              <a:t>AAG    AAC                   GAG     GCC   -  UAG</a:t>
            </a:r>
          </a:p>
          <a:p>
            <a:pPr marL="0" indent="0" eaLnBrk="1" hangingPunct="1">
              <a:lnSpc>
                <a:spcPct val="90000"/>
              </a:lnSpc>
            </a:pPr>
            <a:r>
              <a:rPr lang="en-CA" sz="2800" dirty="0" smtClean="0">
                <a:ea typeface="ＭＳ Ｐゴシック" charset="-128"/>
              </a:rPr>
              <a:t>				      GCA      UGA</a:t>
            </a:r>
          </a:p>
          <a:p>
            <a:pPr marL="0" indent="0" eaLnBrk="1" hangingPunct="1">
              <a:lnSpc>
                <a:spcPct val="90000"/>
              </a:lnSpc>
            </a:pPr>
            <a:r>
              <a:rPr lang="en-CA" sz="2800" dirty="0" smtClean="0">
                <a:ea typeface="ＭＳ Ｐゴシック" charset="-128"/>
              </a:rPr>
              <a:t>				      GCG</a:t>
            </a:r>
          </a:p>
        </p:txBody>
      </p:sp>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b="1" dirty="0">
                <a:ea typeface="+mj-ea"/>
              </a:rPr>
              <a:t>Lysine, </a:t>
            </a:r>
            <a:r>
              <a:rPr lang="en-US" b="1" dirty="0" smtClean="0">
                <a:ea typeface="+mj-ea"/>
              </a:rPr>
              <a:t>Asparagine</a:t>
            </a:r>
            <a:r>
              <a:rPr lang="en-US" b="1" dirty="0">
                <a:ea typeface="+mj-ea"/>
              </a:rPr>
              <a:t>, Methionine, </a:t>
            </a:r>
            <a:r>
              <a:rPr lang="en-US" b="1" dirty="0" smtClean="0">
                <a:ea typeface="+mj-ea"/>
              </a:rPr>
              <a:t>Glutamic Acid, </a:t>
            </a:r>
            <a:r>
              <a:rPr lang="en-US" b="1" dirty="0">
                <a:ea typeface="+mj-ea"/>
              </a:rPr>
              <a:t>Alanine, Stop</a:t>
            </a:r>
            <a:r>
              <a:rPr lang="en-US" b="1" dirty="0" smtClean="0">
                <a:ea typeface="+mj-ea"/>
              </a:rPr>
              <a:t>.</a:t>
            </a:r>
            <a:endParaRPr lang="en-CA" dirty="0">
              <a:ea typeface="+mj-ea"/>
            </a:endParaRPr>
          </a:p>
        </p:txBody>
      </p:sp>
      <p:sp>
        <p:nvSpPr>
          <p:cNvPr id="4" name="TextBox 3"/>
          <p:cNvSpPr txBox="1">
            <a:spLocks noChangeArrowheads="1"/>
          </p:cNvSpPr>
          <p:nvPr/>
        </p:nvSpPr>
        <p:spPr bwMode="auto">
          <a:xfrm>
            <a:off x="6516688" y="4149725"/>
            <a:ext cx="2627312" cy="1938338"/>
          </a:xfrm>
          <a:prstGeom prst="rect">
            <a:avLst/>
          </a:prstGeom>
          <a:noFill/>
          <a:ln w="9525">
            <a:noFill/>
            <a:miter lim="800000"/>
            <a:headEnd/>
            <a:tailEnd/>
          </a:ln>
        </p:spPr>
        <p:txBody>
          <a:bodyPr>
            <a:spAutoFit/>
          </a:bodyPr>
          <a:lstStyle/>
          <a:p>
            <a:r>
              <a:rPr lang="en-CA">
                <a:solidFill>
                  <a:srgbClr val="FFFF00"/>
                </a:solidFill>
              </a:rPr>
              <a:t>  </a:t>
            </a:r>
            <a:r>
              <a:rPr lang="en-CA" sz="2400">
                <a:solidFill>
                  <a:srgbClr val="FFFF00"/>
                </a:solidFill>
              </a:rPr>
              <a:t>There are multiple codons for Asparagine, Glutamate , Alanine and stop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a:lstStyle/>
          <a:p>
            <a:pPr marL="0" indent="0" eaLnBrk="1" fontAlgn="auto" hangingPunct="1">
              <a:spcAft>
                <a:spcPts val="0"/>
              </a:spcAft>
              <a:buClr>
                <a:schemeClr val="accent5"/>
              </a:buClr>
              <a:buFont typeface="Arial" pitchFamily="34" charset="0"/>
              <a:buNone/>
              <a:defRPr/>
            </a:pPr>
            <a:r>
              <a:rPr lang="en-CA" sz="3200" dirty="0" smtClean="0">
                <a:ea typeface="+mn-ea"/>
              </a:rPr>
              <a:t>Find the complementary base pairs and remember that Uracil is not a base in DNA.</a:t>
            </a:r>
          </a:p>
          <a:p>
            <a:pPr marL="0" indent="0" eaLnBrk="1" fontAlgn="auto" hangingPunct="1">
              <a:spcAft>
                <a:spcPts val="0"/>
              </a:spcAft>
              <a:buClr>
                <a:schemeClr val="accent5"/>
              </a:buClr>
              <a:buFont typeface="Arial" pitchFamily="34" charset="0"/>
              <a:buNone/>
              <a:defRPr/>
            </a:pPr>
            <a:endParaRPr lang="en-CA" sz="3200" dirty="0" smtClean="0">
              <a:ea typeface="+mn-ea"/>
            </a:endParaRPr>
          </a:p>
          <a:p>
            <a:pPr marL="0" indent="0" eaLnBrk="1" fontAlgn="auto" hangingPunct="1">
              <a:spcAft>
                <a:spcPts val="0"/>
              </a:spcAft>
              <a:buClr>
                <a:schemeClr val="accent5"/>
              </a:buClr>
              <a:buFont typeface="Arial" pitchFamily="34" charset="0"/>
              <a:buNone/>
              <a:defRPr/>
            </a:pPr>
            <a:r>
              <a:rPr lang="en-CA" sz="3200" dirty="0" smtClean="0">
                <a:solidFill>
                  <a:srgbClr val="FFC000"/>
                </a:solidFill>
                <a:latin typeface="Courier New" pitchFamily="49" charset="0"/>
                <a:ea typeface="+mn-ea"/>
                <a:cs typeface="Courier New" pitchFamily="49" charset="0"/>
              </a:rPr>
              <a:t>AAA-AAU-AUG-GAA-GCU-UAA - mRNA</a:t>
            </a:r>
            <a:endParaRPr lang="en-CA" sz="3200" dirty="0">
              <a:solidFill>
                <a:srgbClr val="FFC000"/>
              </a:solidFill>
              <a:latin typeface="Courier New" pitchFamily="49" charset="0"/>
              <a:ea typeface="+mn-ea"/>
              <a:cs typeface="Courier New" pitchFamily="49" charset="0"/>
            </a:endParaRPr>
          </a:p>
          <a:p>
            <a:pPr marL="0" indent="0" eaLnBrk="1" fontAlgn="auto" hangingPunct="1">
              <a:spcAft>
                <a:spcPts val="0"/>
              </a:spcAft>
              <a:buClr>
                <a:schemeClr val="accent5"/>
              </a:buClr>
              <a:buFont typeface="Arial" pitchFamily="34" charset="0"/>
              <a:buNone/>
              <a:defRPr/>
            </a:pPr>
            <a:r>
              <a:rPr lang="en-CA" sz="3200" dirty="0" smtClean="0">
                <a:solidFill>
                  <a:srgbClr val="FFC000"/>
                </a:solidFill>
                <a:latin typeface="Courier New" pitchFamily="49" charset="0"/>
                <a:ea typeface="+mn-ea"/>
                <a:cs typeface="Courier New" pitchFamily="49" charset="0"/>
              </a:rPr>
              <a:t>TTT-TTA-TAC-CTT-CGA-ATT - DNA</a:t>
            </a:r>
            <a:endParaRPr lang="en-CA" sz="3200" dirty="0">
              <a:solidFill>
                <a:srgbClr val="FFC000"/>
              </a:solidFill>
              <a:latin typeface="Courier New" pitchFamily="49" charset="0"/>
              <a:ea typeface="+mn-ea"/>
              <a:cs typeface="Courier New" pitchFamily="49" charset="0"/>
            </a:endParaRPr>
          </a:p>
          <a:p>
            <a:pPr marL="0" indent="0" eaLnBrk="1" fontAlgn="auto" hangingPunct="1">
              <a:spcAft>
                <a:spcPts val="0"/>
              </a:spcAft>
              <a:buClr>
                <a:schemeClr val="accent5"/>
              </a:buClr>
              <a:buFont typeface="Arial" pitchFamily="34" charset="0"/>
              <a:buNone/>
              <a:defRPr/>
            </a:pPr>
            <a:endParaRPr lang="en-CA" sz="3200" dirty="0">
              <a:ea typeface="+mn-ea"/>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1463675"/>
            <a:ext cx="7680325" cy="4724400"/>
          </a:xfrm>
        </p:spPr>
        <p:txBody>
          <a:bodyPr wrap="square" numCol="1" anchor="t" anchorCtr="0" compatLnSpc="1">
            <a:prstTxWarp prst="textNoShape">
              <a:avLst/>
            </a:prstTxWarp>
          </a:bodyPr>
          <a:lstStyle/>
          <a:p>
            <a:pPr marL="0" indent="0" eaLnBrk="1" hangingPunct="1"/>
            <a:r>
              <a:rPr lang="en-US" sz="2400" b="1" dirty="0" smtClean="0">
                <a:ea typeface="ＭＳ Ｐゴシック" charset="-128"/>
              </a:rPr>
              <a:t>I. MUTATIONS &amp; DEFECTS	</a:t>
            </a:r>
            <a:endParaRPr lang="en-CA" sz="2400" dirty="0" smtClean="0">
              <a:ea typeface="ＭＳ Ｐゴシック" charset="-128"/>
            </a:endParaRPr>
          </a:p>
          <a:p>
            <a:pPr marL="0" indent="0" eaLnBrk="1" hangingPunct="1">
              <a:buFont typeface="Arial" charset="0"/>
              <a:buAutoNum type="alphaUcPeriod"/>
            </a:pPr>
            <a:r>
              <a:rPr lang="en-US" sz="2400" b="1" u="sng" dirty="0" smtClean="0">
                <a:ea typeface="ＭＳ Ｐゴシック" charset="-128"/>
              </a:rPr>
              <a:t>Chromosomal abnormalities</a:t>
            </a:r>
          </a:p>
          <a:p>
            <a:pPr marL="0" indent="0" eaLnBrk="1" hangingPunct="1"/>
            <a:r>
              <a:rPr lang="en-CA" sz="2400" dirty="0" smtClean="0">
                <a:ea typeface="ＭＳ Ｐゴシック" charset="-128"/>
                <a:hlinkClick r:id="rId2"/>
              </a:rPr>
              <a:t>Karyotype Activity</a:t>
            </a:r>
            <a:endParaRPr lang="en-CA" sz="2400" dirty="0" smtClean="0">
              <a:ea typeface="ＭＳ Ｐゴシック" charset="-128"/>
            </a:endParaRPr>
          </a:p>
          <a:p>
            <a:pPr lvl="1" eaLnBrk="1" hangingPunct="1"/>
            <a:r>
              <a:rPr lang="en-US" sz="2200" b="1" dirty="0" smtClean="0">
                <a:cs typeface="Tahoma" charset="0"/>
              </a:rPr>
              <a:t>1. Recall: during </a:t>
            </a:r>
            <a:r>
              <a:rPr lang="en-US" sz="2200" b="1" dirty="0" smtClean="0">
                <a:solidFill>
                  <a:srgbClr val="FFC000"/>
                </a:solidFill>
                <a:cs typeface="Tahoma" charset="0"/>
              </a:rPr>
              <a:t>meiosis</a:t>
            </a:r>
            <a:r>
              <a:rPr lang="en-US" sz="2200" b="1" dirty="0" smtClean="0">
                <a:cs typeface="Tahoma" charset="0"/>
              </a:rPr>
              <a:t>, homologous chromosomes (doubled, earlier in the process) line up at the center of the cell and engage in </a:t>
            </a:r>
            <a:r>
              <a:rPr lang="ja-JP" altLang="en-US" sz="2200" b="1" dirty="0" smtClean="0">
                <a:ea typeface="ＭＳ Ｐゴシック" charset="-128"/>
              </a:rPr>
              <a:t>“</a:t>
            </a:r>
            <a:r>
              <a:rPr lang="en-US" altLang="ja-JP" sz="2200" b="1" dirty="0" smtClean="0">
                <a:solidFill>
                  <a:srgbClr val="FFC000"/>
                </a:solidFill>
                <a:ea typeface="ＭＳ Ｐゴシック" charset="-128"/>
              </a:rPr>
              <a:t>crossing over</a:t>
            </a:r>
            <a:r>
              <a:rPr lang="ja-JP" altLang="en-US" sz="2200" b="1" dirty="0" smtClean="0">
                <a:ea typeface="ＭＳ Ｐゴシック" charset="-128"/>
              </a:rPr>
              <a:t>”</a:t>
            </a:r>
            <a:r>
              <a:rPr lang="en-US" altLang="ja-JP" sz="2200" b="1" dirty="0" smtClean="0">
                <a:ea typeface="ＭＳ Ｐゴシック" charset="-128"/>
              </a:rPr>
              <a:t> (increases variety of gene combinations)…</a:t>
            </a:r>
            <a:endParaRPr lang="en-CA" altLang="ja-JP" sz="2200" dirty="0" smtClean="0">
              <a:ea typeface="ＭＳ Ｐゴシック" charset="-128"/>
            </a:endParaRPr>
          </a:p>
          <a:p>
            <a:pPr marL="0" indent="0" eaLnBrk="1" hangingPunct="1"/>
            <a:r>
              <a:rPr lang="en-US" b="1" dirty="0" smtClean="0">
                <a:ea typeface="ＭＳ Ｐゴシック" charset="-128"/>
              </a:rPr>
              <a:t>								 </a:t>
            </a:r>
            <a:endParaRPr lang="en-CA" dirty="0" smtClean="0">
              <a:ea typeface="ＭＳ Ｐゴシック" charset="-128"/>
            </a:endParaRPr>
          </a:p>
          <a:p>
            <a:pPr marL="0" indent="0" eaLnBrk="1" hangingPunct="1"/>
            <a:endParaRPr lang="en-CA" dirty="0" smtClean="0">
              <a:ea typeface="ＭＳ Ｐゴシック" charset="-128"/>
            </a:endParaRPr>
          </a:p>
        </p:txBody>
      </p:sp>
      <p:sp>
        <p:nvSpPr>
          <p:cNvPr id="107522" name="Title 2"/>
          <p:cNvSpPr>
            <a:spLocks noGrp="1"/>
          </p:cNvSpPr>
          <p:nvPr>
            <p:ph type="title"/>
          </p:nvPr>
        </p:nvSpPr>
        <p:spPr>
          <a:xfrm>
            <a:off x="352425" y="228600"/>
            <a:ext cx="8684071" cy="1066800"/>
          </a:xfrm>
        </p:spPr>
        <p:txBody>
          <a:bodyPr/>
          <a:lstStyle/>
          <a:p>
            <a:pPr eaLnBrk="1" hangingPunct="1"/>
            <a:r>
              <a:rPr lang="en-US" dirty="0" smtClean="0">
                <a:ea typeface="ＭＳ Ｐゴシック" charset="-128"/>
              </a:rPr>
              <a:t>E3-E4:  Mutations</a:t>
            </a:r>
            <a:br>
              <a:rPr lang="en-US" dirty="0" smtClean="0">
                <a:ea typeface="ＭＳ Ｐゴシック" charset="-128"/>
              </a:rPr>
            </a:br>
            <a:r>
              <a:rPr lang="en-CA" b="1" dirty="0">
                <a:hlinkClick r:id="rId3"/>
              </a:rPr>
              <a:t>Amoeba sisters: Mutations Animation</a:t>
            </a:r>
            <a:endParaRPr lang="en-CA" dirty="0" smtClean="0">
              <a:ea typeface="ＭＳ Ｐゴシック" charset="-128"/>
            </a:endParaRPr>
          </a:p>
        </p:txBody>
      </p:sp>
      <p:pic>
        <p:nvPicPr>
          <p:cNvPr id="1034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4797425"/>
            <a:ext cx="5181600" cy="160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5" y="333375"/>
            <a:ext cx="8540750" cy="4391025"/>
          </a:xfrm>
        </p:spPr>
        <p:txBody>
          <a:bodyPr wrap="square" numCol="1" anchor="t" anchorCtr="0" compatLnSpc="1">
            <a:prstTxWarp prst="textNoShape">
              <a:avLst/>
            </a:prstTxWarp>
          </a:bodyPr>
          <a:lstStyle/>
          <a:p>
            <a:pPr marL="0" indent="0" eaLnBrk="1" hangingPunct="1"/>
            <a:r>
              <a:rPr lang="en-US" sz="3200" dirty="0" smtClean="0">
                <a:ea typeface="ＭＳ Ｐゴシック" charset="-128"/>
              </a:rPr>
              <a:t>2.  Problems occasionally arise, causing changes in the </a:t>
            </a:r>
            <a:r>
              <a:rPr lang="en-US" sz="3200" dirty="0" smtClean="0">
                <a:solidFill>
                  <a:srgbClr val="FFC000"/>
                </a:solidFill>
                <a:ea typeface="ＭＳ Ｐゴシック" charset="-128"/>
              </a:rPr>
              <a:t>physical</a:t>
            </a:r>
            <a:r>
              <a:rPr lang="en-US" sz="3200" dirty="0" smtClean="0">
                <a:ea typeface="ＭＳ Ｐゴシック" charset="-128"/>
              </a:rPr>
              <a:t> structure of a chromosom</a:t>
            </a:r>
            <a:r>
              <a:rPr lang="en-US" sz="2600" dirty="0" smtClean="0">
                <a:ea typeface="ＭＳ Ｐゴシック" charset="-128"/>
              </a:rPr>
              <a:t>e</a:t>
            </a:r>
            <a:endParaRPr lang="en-CA" sz="2600" dirty="0" smtClean="0">
              <a:ea typeface="ＭＳ Ｐゴシック" charset="-128"/>
            </a:endParaRPr>
          </a:p>
          <a:p>
            <a:pPr marL="0" indent="0" eaLnBrk="1" hangingPunct="1"/>
            <a:r>
              <a:rPr lang="en-US" sz="2600" b="1" dirty="0" smtClean="0">
                <a:ea typeface="ＭＳ Ｐゴシック" charset="-128"/>
              </a:rPr>
              <a:t>	</a:t>
            </a:r>
            <a:r>
              <a:rPr lang="en-US" sz="2600" b="1" dirty="0" err="1" smtClean="0">
                <a:ea typeface="ＭＳ Ｐゴシック" charset="-128"/>
              </a:rPr>
              <a:t>i</a:t>
            </a:r>
            <a:r>
              <a:rPr lang="en-US" sz="2600" b="1" dirty="0" smtClean="0">
                <a:ea typeface="ＭＳ Ｐゴシック" charset="-128"/>
              </a:rPr>
              <a:t>)   Usually involves thousands of </a:t>
            </a:r>
            <a:r>
              <a:rPr lang="en-US" sz="2600" b="1" dirty="0" smtClean="0">
                <a:solidFill>
                  <a:srgbClr val="FFC000"/>
                </a:solidFill>
                <a:ea typeface="ＭＳ Ｐゴシック" charset="-128"/>
              </a:rPr>
              <a:t>genes</a:t>
            </a:r>
            <a:endParaRPr lang="en-CA" sz="2600" dirty="0" smtClean="0">
              <a:solidFill>
                <a:srgbClr val="FFC000"/>
              </a:solidFill>
              <a:ea typeface="ＭＳ Ｐゴシック" charset="-128"/>
            </a:endParaRPr>
          </a:p>
          <a:p>
            <a:pPr marL="0" indent="0" eaLnBrk="1" hangingPunct="1"/>
            <a:r>
              <a:rPr lang="en-US" sz="2600" b="1" dirty="0" smtClean="0">
                <a:ea typeface="ＭＳ Ｐゴシック" charset="-128"/>
              </a:rPr>
              <a:t>	</a:t>
            </a:r>
            <a:r>
              <a:rPr lang="en-US" sz="2600" b="1" dirty="0" err="1" smtClean="0">
                <a:ea typeface="ＭＳ Ｐゴシック" charset="-128"/>
              </a:rPr>
              <a:t>i</a:t>
            </a:r>
            <a:r>
              <a:rPr lang="en-US" sz="2600" b="1" dirty="0" smtClean="0">
                <a:ea typeface="ＭＳ Ｐゴシック" charset="-128"/>
              </a:rPr>
              <a:t>) homologues get stuck together, and don</a:t>
            </a:r>
            <a:r>
              <a:rPr lang="ja-JP" altLang="en-US" sz="2600" b="1" dirty="0" smtClean="0">
                <a:ea typeface="ＭＳ Ｐゴシック" charset="-128"/>
              </a:rPr>
              <a:t>’</a:t>
            </a:r>
            <a:r>
              <a:rPr lang="en-US" altLang="ja-JP" sz="2600" b="1" dirty="0" smtClean="0">
                <a:ea typeface="ＭＳ Ｐゴシック" charset="-128"/>
              </a:rPr>
              <a:t>t 	separate (called </a:t>
            </a:r>
            <a:r>
              <a:rPr lang="ja-JP" altLang="en-US" sz="2600" b="1" dirty="0" smtClean="0">
                <a:ea typeface="ＭＳ Ｐゴシック" charset="-128"/>
              </a:rPr>
              <a:t>“</a:t>
            </a:r>
            <a:r>
              <a:rPr lang="en-US" altLang="ja-JP" sz="2600" b="1" dirty="0" smtClean="0">
                <a:solidFill>
                  <a:srgbClr val="FFC000"/>
                </a:solidFill>
                <a:ea typeface="ＭＳ Ｐゴシック" charset="-128"/>
              </a:rPr>
              <a:t>non-disjunction</a:t>
            </a:r>
            <a:r>
              <a:rPr lang="ja-JP" altLang="en-US" sz="2600" b="1" dirty="0" smtClean="0">
                <a:ea typeface="ＭＳ Ｐゴシック" charset="-128"/>
              </a:rPr>
              <a:t>”</a:t>
            </a:r>
            <a:r>
              <a:rPr lang="en-US" altLang="ja-JP" sz="2600" b="1" dirty="0" smtClean="0">
                <a:ea typeface="ＭＳ Ｐゴシック" charset="-128"/>
              </a:rPr>
              <a:t>)</a:t>
            </a:r>
            <a:endParaRPr lang="en-CA" altLang="ja-JP" sz="2600" dirty="0" smtClean="0">
              <a:ea typeface="ＭＳ Ｐゴシック" charset="-128"/>
            </a:endParaRPr>
          </a:p>
          <a:p>
            <a:pPr marL="0" indent="0" eaLnBrk="1" hangingPunct="1"/>
            <a:r>
              <a:rPr lang="en-US" sz="2600" b="1" dirty="0" smtClean="0">
                <a:ea typeface="ＭＳ Ｐゴシック" charset="-128"/>
              </a:rPr>
              <a:t>			a) in sex chromosomes …</a:t>
            </a:r>
          </a:p>
          <a:p>
            <a:pPr marL="0" indent="0" eaLnBrk="1" hangingPunct="1"/>
            <a:r>
              <a:rPr lang="en-US" sz="2600" b="1" dirty="0" smtClean="0">
                <a:ea typeface="ＭＳ Ｐゴシック" charset="-128"/>
              </a:rPr>
              <a:t>			b) in autosomes</a:t>
            </a:r>
            <a:endParaRPr lang="en-CA" sz="2600" dirty="0" smtClean="0">
              <a:ea typeface="ＭＳ Ｐゴシック" charset="-128"/>
            </a:endParaRPr>
          </a:p>
          <a:p>
            <a:pPr marL="0" indent="0" eaLnBrk="1" hangingPunct="1"/>
            <a:r>
              <a:rPr lang="en-US" sz="1700" b="1" dirty="0" smtClean="0">
                <a:ea typeface="ＭＳ Ｐゴシック" charset="-128"/>
              </a:rPr>
              <a:t> </a:t>
            </a:r>
            <a:endParaRPr lang="en-CA" sz="1700" dirty="0" smtClean="0">
              <a:ea typeface="ＭＳ Ｐゴシック" charset="-128"/>
            </a:endParaRPr>
          </a:p>
          <a:p>
            <a:pPr marL="0" indent="0" eaLnBrk="1" hangingPunct="1"/>
            <a:endParaRPr lang="en-CA" sz="1700" dirty="0" smtClean="0">
              <a:ea typeface="ＭＳ Ｐゴシック" charset="-128"/>
            </a:endParaRPr>
          </a:p>
        </p:txBody>
      </p:sp>
      <p:pic>
        <p:nvPicPr>
          <p:cNvPr id="108547" name="Picture 2" descr="http://t0.gstatic.com/images?q=tbn:ANd9GcQCp9jpRP236ghvIRGu8INFS3ybFOIutY1BIqtUD7S4gjEY5jyc"/>
          <p:cNvPicPr>
            <a:picLocks noChangeAspect="1" noChangeArrowheads="1"/>
          </p:cNvPicPr>
          <p:nvPr/>
        </p:nvPicPr>
        <p:blipFill>
          <a:blip r:embed="rId2"/>
          <a:srcRect/>
          <a:stretch>
            <a:fillRect/>
          </a:stretch>
        </p:blipFill>
        <p:spPr bwMode="auto">
          <a:xfrm>
            <a:off x="325438" y="4321175"/>
            <a:ext cx="3741737" cy="25368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199708006"/>
              </p:ext>
            </p:extLst>
          </p:nvPr>
        </p:nvGraphicFramePr>
        <p:xfrm>
          <a:off x="11113" y="1557338"/>
          <a:ext cx="8713787" cy="4715827"/>
        </p:xfrm>
        <a:graphic>
          <a:graphicData uri="http://schemas.openxmlformats.org/drawingml/2006/table">
            <a:tbl>
              <a:tblPr/>
              <a:tblGrid>
                <a:gridCol w="2271712"/>
                <a:gridCol w="2106613"/>
                <a:gridCol w="2106612"/>
                <a:gridCol w="2228850"/>
              </a:tblGrid>
              <a:tr h="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400" b="0" i="0" u="none" strike="noStrike" cap="none" normalizeH="0" baseline="0" dirty="0" smtClean="0">
                          <a:ln>
                            <a:noFill/>
                          </a:ln>
                          <a:solidFill>
                            <a:srgbClr val="000000"/>
                          </a:solidFill>
                          <a:effectLst/>
                          <a:latin typeface="Corbel" charset="0"/>
                          <a:ea typeface="ＭＳ Ｐゴシック" charset="-128"/>
                        </a:rPr>
                        <a:t>Sex </a:t>
                      </a:r>
                      <a:r>
                        <a:rPr kumimoji="0" lang="en-US" sz="2400" b="0" i="0" u="none" strike="noStrike" cap="none" normalizeH="0" baseline="0" dirty="0" err="1" smtClean="0">
                          <a:ln>
                            <a:noFill/>
                          </a:ln>
                          <a:solidFill>
                            <a:srgbClr val="000000"/>
                          </a:solidFill>
                          <a:effectLst/>
                          <a:latin typeface="Corbel" charset="0"/>
                          <a:ea typeface="ＭＳ Ｐゴシック" charset="-128"/>
                        </a:rPr>
                        <a:t>chrom.s</a:t>
                      </a:r>
                      <a:r>
                        <a:rPr kumimoji="0" lang="en-US" sz="2400" b="0" i="0" u="none" strike="noStrike" cap="none" normalizeH="0" baseline="0" dirty="0" smtClean="0">
                          <a:ln>
                            <a:noFill/>
                          </a:ln>
                          <a:solidFill>
                            <a:srgbClr val="000000"/>
                          </a:solidFill>
                          <a:effectLst/>
                          <a:latin typeface="Corbel" charset="0"/>
                          <a:ea typeface="ＭＳ Ｐゴシック" charset="-128"/>
                        </a:rPr>
                        <a:t> of</a:t>
                      </a:r>
                      <a:endParaRPr kumimoji="0" lang="en-CA" sz="2000" b="0" i="0" u="none" strike="noStrike" cap="none" normalizeH="0" baseline="0" dirty="0" smtClean="0">
                        <a:ln>
                          <a:noFill/>
                        </a:ln>
                        <a:solidFill>
                          <a:srgbClr val="000000"/>
                        </a:solidFill>
                        <a:effectLst/>
                        <a:latin typeface="Corbe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400" b="0" i="0" u="none" strike="noStrike" cap="none" normalizeH="0" baseline="0" dirty="0" smtClean="0">
                          <a:ln>
                            <a:noFill/>
                          </a:ln>
                          <a:solidFill>
                            <a:srgbClr val="000000"/>
                          </a:solidFill>
                          <a:effectLst/>
                          <a:latin typeface="Corbel" charset="0"/>
                          <a:ea typeface="ＭＳ Ｐゴシック" charset="-128"/>
                        </a:rPr>
                        <a:t>defective sperm</a:t>
                      </a:r>
                      <a:endParaRPr kumimoji="0" lang="en-CA" sz="2000" b="0" i="0" u="none" strike="noStrike" cap="none" normalizeH="0" baseline="0" dirty="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400" b="0" i="0" u="none" strike="noStrike" cap="none" normalizeH="0" baseline="0" smtClean="0">
                          <a:ln>
                            <a:noFill/>
                          </a:ln>
                          <a:solidFill>
                            <a:srgbClr val="000000"/>
                          </a:solidFill>
                          <a:effectLst/>
                          <a:latin typeface="Corbel" charset="0"/>
                          <a:ea typeface="ＭＳ Ｐゴシック" charset="-128"/>
                        </a:rPr>
                        <a:t>Sex chroms. Of normal egg</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Sex chrom.s of fetus</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ts val="1200"/>
                        </a:spcBef>
                        <a:spcAft>
                          <a:spcPts val="300"/>
                        </a:spcAft>
                        <a:buClrTx/>
                        <a:buSzTx/>
                        <a:buFontTx/>
                        <a:buNone/>
                        <a:tabLst>
                          <a:tab pos="76200" algn="l"/>
                          <a:tab pos="152400" algn="l"/>
                          <a:tab pos="533400" algn="l"/>
                        </a:tabLst>
                      </a:pPr>
                      <a:r>
                        <a:rPr kumimoji="0" lang="en-US" sz="2400" b="0" i="0" u="none" strike="noStrike" cap="none" normalizeH="0" baseline="0" smtClean="0">
                          <a:ln>
                            <a:noFill/>
                          </a:ln>
                          <a:solidFill>
                            <a:srgbClr val="000000"/>
                          </a:solidFill>
                          <a:effectLst/>
                          <a:latin typeface="Corbel" charset="0"/>
                          <a:ea typeface="ＭＳ Ｐゴシック" charset="-128"/>
                        </a:rPr>
                        <a:t>Phenotype of</a:t>
                      </a:r>
                      <a:endParaRPr kumimoji="0" lang="en-CA" sz="2400" b="0" i="0" u="none" strike="noStrike" cap="none" normalizeH="0" baseline="0" smtClean="0">
                        <a:ln>
                          <a:noFill/>
                        </a:ln>
                        <a:solidFill>
                          <a:srgbClr val="000000"/>
                        </a:solidFill>
                        <a:effectLst/>
                        <a:latin typeface="Corbe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Lst>
                      </a:pPr>
                      <a:r>
                        <a:rPr kumimoji="0" lang="en-US" sz="2400" b="0" i="0" u="none" strike="noStrike" cap="none" normalizeH="0" baseline="0" smtClean="0">
                          <a:ln>
                            <a:noFill/>
                          </a:ln>
                          <a:solidFill>
                            <a:srgbClr val="000000"/>
                          </a:solidFill>
                          <a:effectLst/>
                          <a:latin typeface="Corbel" charset="0"/>
                          <a:ea typeface="ＭＳ Ｐゴシック" charset="-128"/>
                        </a:rPr>
                        <a:t>offspring</a:t>
                      </a:r>
                      <a:endParaRPr kumimoji="0" lang="en-CA" sz="24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r h="1152525">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 </a:t>
                      </a:r>
                      <a:endParaRPr kumimoji="0" lang="en-CA" sz="2000" b="0" i="0" u="none" strike="noStrike" cap="none" normalizeH="0" baseline="0" smtClean="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O</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 </a:t>
                      </a:r>
                      <a:endParaRPr kumimoji="0" lang="en-CA" sz="2000" b="0" i="0" u="none" strike="noStrike" cap="none" normalizeH="0" baseline="0" smtClean="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X</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FF0000"/>
                          </a:solidFill>
                          <a:effectLst/>
                          <a:latin typeface="Corbel" charset="0"/>
                          <a:ea typeface="ＭＳ Ｐゴシック" charset="-128"/>
                        </a:rPr>
                        <a:t> </a:t>
                      </a:r>
                      <a:endParaRPr kumimoji="0" lang="en-CA" sz="2000" b="0" i="0" u="none" strike="noStrike" cap="none" normalizeH="0" baseline="0" smtClean="0">
                        <a:ln>
                          <a:noFill/>
                        </a:ln>
                        <a:solidFill>
                          <a:srgbClr val="FF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FF0000"/>
                          </a:solidFill>
                          <a:effectLst/>
                          <a:latin typeface="Corbel" charset="0"/>
                          <a:ea typeface="ＭＳ Ｐゴシック" charset="-128"/>
                        </a:rPr>
                        <a:t>XO</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FF0000"/>
                          </a:solidFill>
                          <a:effectLst/>
                          <a:latin typeface="Corbel" charset="0"/>
                          <a:ea typeface="ＭＳ Ｐゴシック" charset="-128"/>
                        </a:rPr>
                        <a:t>F-Turner Syndrome</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r h="576263">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XX</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X</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FF0000"/>
                          </a:solidFill>
                          <a:effectLst/>
                          <a:latin typeface="Corbel" charset="0"/>
                          <a:ea typeface="ＭＳ Ｐゴシック" charset="-128"/>
                        </a:rPr>
                        <a:t>XXX</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FF0000"/>
                          </a:solidFill>
                          <a:effectLst/>
                          <a:latin typeface="Corbel" charset="0"/>
                          <a:ea typeface="ＭＳ Ｐゴシック" charset="-128"/>
                        </a:rPr>
                        <a:t>F – Trisomy X</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r h="576263">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YY</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X</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FF0000"/>
                          </a:solidFill>
                          <a:effectLst/>
                          <a:latin typeface="Corbel" charset="0"/>
                          <a:ea typeface="ＭＳ Ｐゴシック" charset="-128"/>
                        </a:rPr>
                        <a:t>XYY</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FF0000"/>
                          </a:solidFill>
                          <a:effectLst/>
                          <a:latin typeface="Corbel" charset="0"/>
                          <a:ea typeface="ＭＳ Ｐゴシック" charset="-128"/>
                        </a:rPr>
                        <a:t>M – XYY males</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r h="1152525">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 </a:t>
                      </a:r>
                      <a:endParaRPr kumimoji="0" lang="en-CA" sz="2000" b="0" i="0" u="none" strike="noStrike" cap="none" normalizeH="0" baseline="0" smtClean="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XY</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 </a:t>
                      </a:r>
                      <a:endParaRPr kumimoji="0" lang="en-CA" sz="2000" b="0" i="0" u="none" strike="noStrike" cap="none" normalizeH="0" baseline="0" smtClean="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X</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smtClean="0">
                          <a:ln>
                            <a:noFill/>
                          </a:ln>
                          <a:solidFill>
                            <a:srgbClr val="FF0000"/>
                          </a:solidFill>
                          <a:effectLst/>
                          <a:latin typeface="Corbel" charset="0"/>
                          <a:ea typeface="ＭＳ Ｐゴシック" charset="-128"/>
                        </a:rPr>
                        <a:t> </a:t>
                      </a:r>
                      <a:endParaRPr kumimoji="0" lang="en-CA" sz="2000" b="0" i="0" u="none" strike="noStrike" cap="none" normalizeH="0" baseline="0" dirty="0" smtClean="0">
                        <a:ln>
                          <a:noFill/>
                        </a:ln>
                        <a:solidFill>
                          <a:srgbClr val="FF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smtClean="0">
                          <a:ln>
                            <a:noFill/>
                          </a:ln>
                          <a:solidFill>
                            <a:srgbClr val="FF0000"/>
                          </a:solidFill>
                          <a:effectLst/>
                          <a:latin typeface="Corbel" charset="0"/>
                          <a:ea typeface="ＭＳ Ｐゴシック" charset="-128"/>
                        </a:rPr>
                        <a:t>XXY</a:t>
                      </a:r>
                      <a:endParaRPr kumimoji="0" lang="en-CA" sz="2000" b="0" i="0" u="none" strike="noStrike" cap="none" normalizeH="0" baseline="0" dirty="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smtClean="0">
                          <a:ln>
                            <a:noFill/>
                          </a:ln>
                          <a:solidFill>
                            <a:srgbClr val="FF0000"/>
                          </a:solidFill>
                          <a:effectLst/>
                          <a:latin typeface="Corbel" charset="0"/>
                          <a:ea typeface="ＭＳ Ｐゴシック" charset="-128"/>
                        </a:rPr>
                        <a:t>M – </a:t>
                      </a:r>
                      <a:r>
                        <a:rPr kumimoji="0" lang="en-US" sz="2800" b="0" i="0" u="none" strike="noStrike" cap="none" normalizeH="0" baseline="0" dirty="0" err="1" smtClean="0">
                          <a:ln>
                            <a:noFill/>
                          </a:ln>
                          <a:solidFill>
                            <a:srgbClr val="FF0000"/>
                          </a:solidFill>
                          <a:effectLst/>
                          <a:latin typeface="Corbel" charset="0"/>
                          <a:ea typeface="ＭＳ Ｐゴシック" charset="-128"/>
                        </a:rPr>
                        <a:t>Klinefelter</a:t>
                      </a:r>
                      <a:r>
                        <a:rPr kumimoji="0" lang="en-US" sz="2800" b="0" i="0" u="none" strike="noStrike" cap="none" normalizeH="0" baseline="0" dirty="0" smtClean="0">
                          <a:ln>
                            <a:noFill/>
                          </a:ln>
                          <a:solidFill>
                            <a:srgbClr val="FF0000"/>
                          </a:solidFill>
                          <a:effectLst/>
                          <a:latin typeface="Corbel" charset="0"/>
                          <a:ea typeface="ＭＳ Ｐゴシック" charset="-128"/>
                        </a:rPr>
                        <a:t> Syndrome</a:t>
                      </a:r>
                      <a:endParaRPr kumimoji="0" lang="en-CA" sz="2000" b="0" i="0" u="none" strike="noStrike" cap="none" normalizeH="0" baseline="0" dirty="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bl>
          </a:graphicData>
        </a:graphic>
      </p:graphicFrame>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CA" dirty="0" smtClean="0">
                <a:ea typeface="+mj-ea"/>
              </a:rPr>
              <a:t>Non  disjunction in sex chromosomes</a:t>
            </a:r>
            <a:br>
              <a:rPr lang="en-CA" dirty="0" smtClean="0">
                <a:ea typeface="+mj-ea"/>
              </a:rPr>
            </a:br>
            <a:endParaRPr lang="en-CA" dirty="0">
              <a:ea typeface="+mj-ea"/>
            </a:endParaRPr>
          </a:p>
        </p:txBody>
      </p:sp>
    </p:spTree>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29266060"/>
              </p:ext>
            </p:extLst>
          </p:nvPr>
        </p:nvGraphicFramePr>
        <p:xfrm>
          <a:off x="827088" y="1341438"/>
          <a:ext cx="7705725" cy="5019677"/>
        </p:xfrm>
        <a:graphic>
          <a:graphicData uri="http://schemas.openxmlformats.org/drawingml/2006/table">
            <a:tbl>
              <a:tblPr/>
              <a:tblGrid>
                <a:gridCol w="2009775"/>
                <a:gridCol w="1862137"/>
                <a:gridCol w="1863725"/>
                <a:gridCol w="1970088"/>
              </a:tblGrid>
              <a:tr h="15065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400" b="1" i="0" u="none" strike="noStrike" cap="none" normalizeH="0" baseline="0" dirty="0" smtClean="0">
                          <a:ln>
                            <a:noFill/>
                          </a:ln>
                          <a:solidFill>
                            <a:srgbClr val="000000"/>
                          </a:solidFill>
                          <a:effectLst/>
                          <a:latin typeface="Corbel" charset="0"/>
                          <a:ea typeface="ＭＳ Ｐゴシック" charset="-128"/>
                        </a:rPr>
                        <a:t>Sex </a:t>
                      </a:r>
                      <a:r>
                        <a:rPr kumimoji="0" lang="en-US" sz="2400" b="1" i="0" u="none" strike="noStrike" cap="none" normalizeH="0" baseline="0" dirty="0" err="1" smtClean="0">
                          <a:ln>
                            <a:noFill/>
                          </a:ln>
                          <a:solidFill>
                            <a:srgbClr val="000000"/>
                          </a:solidFill>
                          <a:effectLst/>
                          <a:latin typeface="Corbel" charset="0"/>
                          <a:ea typeface="ＭＳ Ｐゴシック" charset="-128"/>
                        </a:rPr>
                        <a:t>chrom.s</a:t>
                      </a:r>
                      <a:r>
                        <a:rPr kumimoji="0" lang="en-US" sz="2400" b="1" i="0" u="none" strike="noStrike" cap="none" normalizeH="0" baseline="0" dirty="0" smtClean="0">
                          <a:ln>
                            <a:noFill/>
                          </a:ln>
                          <a:solidFill>
                            <a:srgbClr val="000000"/>
                          </a:solidFill>
                          <a:effectLst/>
                          <a:latin typeface="Corbel" charset="0"/>
                          <a:ea typeface="ＭＳ Ｐゴシック" charset="-128"/>
                        </a:rPr>
                        <a:t> of</a:t>
                      </a:r>
                      <a:endParaRPr kumimoji="0" lang="en-CA" sz="2000" b="1" i="0" u="none" strike="noStrike" cap="none" normalizeH="0" baseline="0" dirty="0" smtClean="0">
                        <a:ln>
                          <a:noFill/>
                        </a:ln>
                        <a:solidFill>
                          <a:srgbClr val="000000"/>
                        </a:solidFill>
                        <a:effectLst/>
                        <a:latin typeface="Corbe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400" b="1" i="0" u="none" strike="noStrike" cap="none" normalizeH="0" baseline="0" dirty="0" smtClean="0">
                          <a:ln>
                            <a:noFill/>
                          </a:ln>
                          <a:solidFill>
                            <a:srgbClr val="000000"/>
                          </a:solidFill>
                          <a:effectLst/>
                          <a:latin typeface="Corbel" charset="0"/>
                          <a:ea typeface="ＭＳ Ｐゴシック" charset="-128"/>
                        </a:rPr>
                        <a:t>defective egg</a:t>
                      </a:r>
                      <a:endParaRPr kumimoji="0" lang="en-CA" sz="2000" b="1" i="0" u="none" strike="noStrike" cap="none" normalizeH="0" baseline="0" dirty="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400" b="1" i="0" u="none" strike="noStrike" cap="none" normalizeH="0" baseline="0" smtClean="0">
                          <a:ln>
                            <a:noFill/>
                          </a:ln>
                          <a:solidFill>
                            <a:srgbClr val="000000"/>
                          </a:solidFill>
                          <a:effectLst/>
                          <a:latin typeface="Corbel" charset="0"/>
                          <a:ea typeface="ＭＳ Ｐゴシック" charset="-128"/>
                        </a:rPr>
                        <a:t>Sex chroms. Of normal sperm</a:t>
                      </a:r>
                      <a:endParaRPr kumimoji="0" lang="en-CA" sz="2000" b="1"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1" i="0" u="none" strike="noStrike" cap="none" normalizeH="0" baseline="0" smtClean="0">
                          <a:ln>
                            <a:noFill/>
                          </a:ln>
                          <a:solidFill>
                            <a:srgbClr val="000000"/>
                          </a:solidFill>
                          <a:effectLst/>
                          <a:latin typeface="Corbel" charset="0"/>
                          <a:ea typeface="ＭＳ Ｐゴシック" charset="-128"/>
                        </a:rPr>
                        <a:t>Sex chrom.s of fetus</a:t>
                      </a:r>
                      <a:endParaRPr kumimoji="0" lang="en-CA" sz="2000" b="1"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ts val="1200"/>
                        </a:spcBef>
                        <a:spcAft>
                          <a:spcPts val="300"/>
                        </a:spcAft>
                        <a:buClrTx/>
                        <a:buSzTx/>
                        <a:buFontTx/>
                        <a:buNone/>
                        <a:tabLst>
                          <a:tab pos="76200" algn="l"/>
                          <a:tab pos="152400" algn="l"/>
                          <a:tab pos="533400" algn="l"/>
                        </a:tabLst>
                      </a:pPr>
                      <a:r>
                        <a:rPr kumimoji="0" lang="en-US" sz="2400" b="1" i="0" u="none" strike="noStrike" cap="none" normalizeH="0" baseline="0" smtClean="0">
                          <a:ln>
                            <a:noFill/>
                          </a:ln>
                          <a:solidFill>
                            <a:srgbClr val="000000"/>
                          </a:solidFill>
                          <a:effectLst/>
                          <a:latin typeface="Corbel" charset="0"/>
                          <a:ea typeface="ＭＳ Ｐゴシック" charset="-128"/>
                        </a:rPr>
                        <a:t>Phenotype of</a:t>
                      </a:r>
                      <a:endParaRPr kumimoji="0" lang="en-CA" sz="2400" b="1" i="0" u="none" strike="noStrike" cap="none" normalizeH="0" baseline="0" smtClean="0">
                        <a:ln>
                          <a:noFill/>
                        </a:ln>
                        <a:solidFill>
                          <a:srgbClr val="000000"/>
                        </a:solidFill>
                        <a:effectLst/>
                        <a:latin typeface="Corbe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Lst>
                      </a:pPr>
                      <a:r>
                        <a:rPr kumimoji="0" lang="en-US" sz="2400" b="1" i="0" u="none" strike="noStrike" cap="none" normalizeH="0" baseline="0" smtClean="0">
                          <a:ln>
                            <a:noFill/>
                          </a:ln>
                          <a:solidFill>
                            <a:srgbClr val="000000"/>
                          </a:solidFill>
                          <a:effectLst/>
                          <a:latin typeface="Corbel" charset="0"/>
                          <a:ea typeface="ＭＳ Ｐゴシック" charset="-128"/>
                        </a:rPr>
                        <a:t>offspring</a:t>
                      </a:r>
                      <a:endParaRPr kumimoji="0" lang="en-CA" sz="2400" b="1"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r h="877888">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 </a:t>
                      </a:r>
                      <a:endParaRPr kumimoji="0" lang="en-CA" sz="2000" b="0" i="0" u="none" strike="noStrike" cap="none" normalizeH="0" baseline="0" smtClean="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O</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 </a:t>
                      </a:r>
                      <a:endParaRPr kumimoji="0" lang="en-CA" sz="2000" b="0" i="0" u="none" strike="noStrike" cap="none" normalizeH="0" baseline="0" smtClean="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X</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FF0000"/>
                          </a:solidFill>
                          <a:effectLst/>
                          <a:latin typeface="Corbel" charset="0"/>
                          <a:ea typeface="ＭＳ Ｐゴシック" charset="-128"/>
                        </a:rPr>
                        <a:t> </a:t>
                      </a:r>
                      <a:endParaRPr kumimoji="0" lang="en-CA" sz="2000" b="0" i="0" u="none" strike="noStrike" cap="none" normalizeH="0" baseline="0" smtClean="0">
                        <a:ln>
                          <a:noFill/>
                        </a:ln>
                        <a:solidFill>
                          <a:srgbClr val="FF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FF0000"/>
                          </a:solidFill>
                          <a:effectLst/>
                          <a:latin typeface="Corbel" charset="0"/>
                          <a:ea typeface="ＭＳ Ｐゴシック" charset="-128"/>
                        </a:rPr>
                        <a:t>XO</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smtClean="0">
                          <a:ln>
                            <a:noFill/>
                          </a:ln>
                          <a:solidFill>
                            <a:srgbClr val="FF0000"/>
                          </a:solidFill>
                          <a:effectLst/>
                          <a:latin typeface="Corbel" charset="0"/>
                          <a:ea typeface="ＭＳ Ｐゴシック" charset="-128"/>
                        </a:rPr>
                        <a:t>F – Turner Syndrome</a:t>
                      </a:r>
                      <a:endParaRPr kumimoji="0" lang="en-CA" sz="2000" b="0" i="0" u="none" strike="noStrike" cap="none" normalizeH="0" baseline="0" dirty="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r h="439738">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O</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Y</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FF0000"/>
                          </a:solidFill>
                          <a:effectLst/>
                          <a:latin typeface="Corbel" charset="0"/>
                          <a:ea typeface="ＭＳ Ｐゴシック" charset="-128"/>
                        </a:rPr>
                        <a:t>YO</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smtClean="0">
                          <a:ln>
                            <a:noFill/>
                          </a:ln>
                          <a:solidFill>
                            <a:srgbClr val="FF0000"/>
                          </a:solidFill>
                          <a:effectLst/>
                          <a:latin typeface="Corbel" charset="0"/>
                          <a:ea typeface="ＭＳ Ｐゴシック" charset="-128"/>
                        </a:rPr>
                        <a:t>fatal</a:t>
                      </a:r>
                      <a:endParaRPr kumimoji="0" lang="en-CA" sz="2000" b="0" i="0" u="none" strike="noStrike" cap="none" normalizeH="0" baseline="0" dirty="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r h="877888">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XX</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X</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FF0000"/>
                          </a:solidFill>
                          <a:effectLst/>
                          <a:latin typeface="Corbel" charset="0"/>
                          <a:ea typeface="ＭＳ Ｐゴシック" charset="-128"/>
                        </a:rPr>
                        <a:t>XXX</a:t>
                      </a:r>
                      <a:endParaRPr kumimoji="0" lang="en-CA" sz="2000" b="0" i="0" u="none" strike="noStrike" cap="none" normalizeH="0" baseline="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smtClean="0">
                          <a:ln>
                            <a:noFill/>
                          </a:ln>
                          <a:solidFill>
                            <a:srgbClr val="FF0000"/>
                          </a:solidFill>
                          <a:effectLst/>
                          <a:latin typeface="Corbel" charset="0"/>
                          <a:ea typeface="ＭＳ Ｐゴシック" charset="-128"/>
                        </a:rPr>
                        <a:t>F – trisomy X</a:t>
                      </a:r>
                      <a:endParaRPr kumimoji="0" lang="en-CA" sz="2000" b="0" i="0" u="none" strike="noStrike" cap="none" normalizeH="0" baseline="0" dirty="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r h="1317625">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 </a:t>
                      </a:r>
                      <a:endParaRPr kumimoji="0" lang="en-CA" sz="2000" b="0" i="0" u="none" strike="noStrike" cap="none" normalizeH="0" baseline="0" smtClean="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XX</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 </a:t>
                      </a:r>
                      <a:endParaRPr kumimoji="0" lang="en-CA" sz="2000" b="0" i="0" u="none" strike="noStrike" cap="none" normalizeH="0" baseline="0" smtClean="0">
                        <a:ln>
                          <a:noFill/>
                        </a:ln>
                        <a:solidFill>
                          <a:srgbClr val="00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smtClean="0">
                          <a:ln>
                            <a:noFill/>
                          </a:ln>
                          <a:solidFill>
                            <a:srgbClr val="000000"/>
                          </a:solidFill>
                          <a:effectLst/>
                          <a:latin typeface="Corbel" charset="0"/>
                          <a:ea typeface="ＭＳ Ｐゴシック" charset="-128"/>
                        </a:rPr>
                        <a:t>Y</a:t>
                      </a:r>
                      <a:endParaRPr kumimoji="0" lang="en-CA" sz="2000" b="0" i="0" u="none" strike="noStrike" cap="none" normalizeH="0" baseline="0" smtClean="0">
                        <a:ln>
                          <a:noFill/>
                        </a:ln>
                        <a:solidFill>
                          <a:srgbClr val="00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smtClean="0">
                          <a:ln>
                            <a:noFill/>
                          </a:ln>
                          <a:solidFill>
                            <a:srgbClr val="FF0000"/>
                          </a:solidFill>
                          <a:effectLst/>
                          <a:latin typeface="Corbel" charset="0"/>
                          <a:ea typeface="ＭＳ Ｐゴシック" charset="-128"/>
                        </a:rPr>
                        <a:t> </a:t>
                      </a:r>
                      <a:endParaRPr kumimoji="0" lang="en-CA" sz="2000" b="0" i="0" u="none" strike="noStrike" cap="none" normalizeH="0" baseline="0" dirty="0" smtClean="0">
                        <a:ln>
                          <a:noFill/>
                        </a:ln>
                        <a:solidFill>
                          <a:srgbClr val="FF0000"/>
                        </a:solidFill>
                        <a:effectLst/>
                        <a:latin typeface="Corbel" charset="0"/>
                        <a:ea typeface="ＭＳ Ｐゴシック" charset="-128"/>
                      </a:endParaRPr>
                    </a:p>
                    <a:p>
                      <a:pPr marL="473075" marR="0" lvl="0" indent="-263525"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smtClean="0">
                          <a:ln>
                            <a:noFill/>
                          </a:ln>
                          <a:solidFill>
                            <a:srgbClr val="FF0000"/>
                          </a:solidFill>
                          <a:effectLst/>
                          <a:latin typeface="Corbel" charset="0"/>
                          <a:ea typeface="ＭＳ Ｐゴシック" charset="-128"/>
                        </a:rPr>
                        <a:t>XXY</a:t>
                      </a:r>
                      <a:endParaRPr kumimoji="0" lang="en-CA" sz="2000" b="0" i="0" u="none" strike="noStrike" cap="none" normalizeH="0" baseline="0" dirty="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76200" algn="l"/>
                          <a:tab pos="152400" algn="l"/>
                          <a:tab pos="533400" algn="l"/>
                          <a:tab pos="790575" algn="l"/>
                          <a:tab pos="1106488" algn="l"/>
                        </a:tabLst>
                      </a:pPr>
                      <a:r>
                        <a:rPr kumimoji="0" lang="en-US" sz="2800" b="0" i="0" u="none" strike="noStrike" cap="none" normalizeH="0" baseline="0" dirty="0" smtClean="0">
                          <a:ln>
                            <a:noFill/>
                          </a:ln>
                          <a:solidFill>
                            <a:srgbClr val="FF0000"/>
                          </a:solidFill>
                          <a:effectLst/>
                          <a:latin typeface="Corbel" charset="0"/>
                          <a:ea typeface="ＭＳ Ｐゴシック" charset="-128"/>
                        </a:rPr>
                        <a:t>M –</a:t>
                      </a:r>
                      <a:r>
                        <a:rPr kumimoji="0" lang="en-US" sz="2800" b="0" i="0" u="none" strike="noStrike" cap="none" normalizeH="0" baseline="0" dirty="0" err="1" smtClean="0">
                          <a:ln>
                            <a:noFill/>
                          </a:ln>
                          <a:solidFill>
                            <a:srgbClr val="FF0000"/>
                          </a:solidFill>
                          <a:effectLst/>
                          <a:latin typeface="Corbel" charset="0"/>
                          <a:ea typeface="ＭＳ Ｐゴシック" charset="-128"/>
                        </a:rPr>
                        <a:t>Klinefelter</a:t>
                      </a:r>
                      <a:r>
                        <a:rPr kumimoji="0" lang="en-US" sz="2800" b="0" i="0" u="none" strike="noStrike" cap="none" normalizeH="0" baseline="0" dirty="0" smtClean="0">
                          <a:ln>
                            <a:noFill/>
                          </a:ln>
                          <a:solidFill>
                            <a:srgbClr val="FF0000"/>
                          </a:solidFill>
                          <a:effectLst/>
                          <a:latin typeface="Corbel" charset="0"/>
                          <a:ea typeface="ＭＳ Ｐゴシック" charset="-128"/>
                        </a:rPr>
                        <a:t> Syndrome</a:t>
                      </a:r>
                      <a:endParaRPr kumimoji="0" lang="en-CA" sz="2000" b="0" i="0" u="none" strike="noStrike" cap="none" normalizeH="0" baseline="0" dirty="0" smtClean="0">
                        <a:ln>
                          <a:noFill/>
                        </a:ln>
                        <a:solidFill>
                          <a:srgbClr val="FF0000"/>
                        </a:solidFill>
                        <a:effectLst/>
                        <a:latin typeface="Garamond" charset="0"/>
                        <a:ea typeface="ＭＳ Ｐゴシック"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AEC"/>
                    </a:solidFill>
                  </a:tcPr>
                </a:tc>
              </a:tr>
            </a:tbl>
          </a:graphicData>
        </a:graphic>
      </p:graphicFrame>
      <p:sp>
        <p:nvSpPr>
          <p:cNvPr id="110625" name="Title 2"/>
          <p:cNvSpPr>
            <a:spLocks noGrp="1"/>
          </p:cNvSpPr>
          <p:nvPr>
            <p:ph type="title"/>
          </p:nvPr>
        </p:nvSpPr>
        <p:spPr/>
        <p:txBody>
          <a:bodyPr/>
          <a:lstStyle/>
          <a:p>
            <a:pPr eaLnBrk="1" hangingPunct="1"/>
            <a:endParaRPr lang="en-CA" smtClean="0">
              <a:ea typeface="ＭＳ Ｐゴシック" charset="-128"/>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4" descr="data:image/jpg;base64,/9j/4AAQSkZJRgABAQAAAQABAAD/2wCEAAkGBg8QEBUUEBAVFRIUGB8VFxgWFhUUFxgWFxUVGBUdFRUYGyYeGBkjGRQYHy8gJCkpLC8sFx8xNTQqNSguLCkBCQoKDgwOGg8PGjElHyI0MS4sKSkqKiwvNS8sLTUuLCwvLDUtLy0sNSwsLCwsLCwsLCwsLCwsLCwsLCwsLCwpLP/AABEIAKwBJQMBIgACEQEDEQH/xAAcAAEAAgMBAQEAAAAAAAAAAAAABgcEBQgDAgH/xABTEAABAwIDAwUIDQkGBAcAAAABAAIDBBEFBxIGITETNUFxsxQiMjRRc3SRFiMzUlRhgZOxsrTC0yQlVXKDlKHR0hUXQlNj1BhDRGQIYoKEkqPD/8QAGgEAAgMBAQAAAAAAAAAAAAAAAAQBBQYCA//EADYRAAEEAQMBBQUGBgMAAAAAAAEAAgMRBAUSMSEyQVFhcRMUgZHBBiI0cqGxFWKS0eHwFlKC/9oADAMBAAIRAxEAPwC8UREIRERCERaHbCnxCSAMoJY4XONpJXgl0cWk6jEBxkvYC/l6OK0OSEhdgkBcSTqk3k3Puz+lCFPEREIRERCEREQhERQ/b3ZmOqMclXWuhoIA580TSYxISO9L5Q7cAbbrdJtvKEKYIoHk2ZzQPc90rqd07zScsSZO5twj1E9Fw638N1lPEIRERCEREQhEREIRERCERFW+auzBka+qe+rmEcRZDT09wGSkEiZxad4Ft+49HHghCshFH9gKp8uGUr31AneYhqkBJDiLg3J3ki2kk77tN1IEIRERCEREQhEREIRERCEREQhEX4Av1CEReFdXRwRukleGRsGpznGwAHlWswfbKgrJDHTVLJJA0v0jVfSCATvA6XD1oU0atbeVl2keUEesKPZebMSYbh8VNK9r3sLyXMvpOuRzha4vwcpIiFCItNjG2NBRyCOpqWRyFusNOq+kkgHcDuu0+pbDDcShqYmywPD4372uHA2JB/iCPkQpo1ayUREKERYeLYxT0kZlqJWxxgganHpPADpJ6ljYJtTR1peKWdspjsXab7tWrTe4HHSfUhTRq1tVA8zNiq/EzA2nqIWQRHlHRyhzhJID3utoBDmgdB98VPEQoWi2RocQhhc3EJ4pX6u8MLOTa2MNAAtYdIK3qIhCItNjO2FBRvEdTUsje5usNOq+kkgHcDuu0j5Fn4bicNTE2WB4fG++lw4GxLTx+MEfIhTRq1lIiIUIiw8VxeCliMtRK2OMEAucd1ybADpJ+ILFwTaqirS8Us7ZSwAuDdW4OvpvcDjpPqQpo1a2yIiFCKGbTbM4q6qM+HV7YxJHyT4pw98bT0SRAXDX2tut0dN1tcW27w2klMVRVxxyAAlpJuARcXsDbdv+ULc0tUyWNskbg5j2h7SOBa4AtI6wQpII5QtTsbswzDaKKlY8v5MG7iLanOcXONugXcbDyWW7WmxvbGgonhlVUsie4agHXuW3IvuHC4PqWfheKQ1UTZqeQSRPvpc3gbOLTbqII+RFGrQspEQlQhEUepMwMLllbFHWRuke7Q0DUdTjwANrFSFCkgjlEREKEREQhEREIRERCFGMy+aqn9VvaMVcZR86j0aXtKdWPmZzVU/qt7Riomixmopahj6eYwvLHt1ARncXREi0jXDiB0dCSncGysJ81p9KhdPgZEbOSWfuunUXPMuY+LBpIxJ9wL+BS+TzSQ5kYsWgnEn3IB8Cl6R5pde9x1fVeH/Hsvdt+7/Ut3m/zoPRY+2qlYGVnNNP1P7eVUdW4zUVdQ59ROZniNjQ4iMWaHSkC0bWji4nh0q8crOaabqf28q4gcHSvI8kxqkLoNPx4n8gu/dStERPLLqA5z+IR+kM+rItLkj7tWfqQfWqVus5/EI/SGfVkVSYTtHV0c0nc1SYdbGarNidq0ult7ox3C54W4pGV4ZOHHwWq0/Gfk6Y+KPkv7/IArplFQEGY+K62fnBzgXtBBZTbwXtBG6K/A9Cv9MxytkFtVFm4MuG8MlqyL6G0ReNZKWxvcOLWkjrAJCoCHMrFnNa44i4EgEgR0thcX3e1IklbH2l1hafLmkiKuniaW8zg5zZ6MztqhTzKrmmn65ftEypGtxuoq6kvqZzM5sbWhxEbbN1yG3tbWjiT61d2VXNNP1y/aJkvC4Omc4eSudTgdBp0ET+QXcepUtRETqy6gmcvNzfPx/eUfyS8YrPNw/XqFIM5ebm+fj+8qgwraKqo5pO5qgw62M1WbE7VZ0lvdGO4XPDypGV4ZMHHwWp0/Gfk6ZJEzkvHPoCumkXO1ZmZi7I3ObiLrgXHtdL+EtaM3cb+Hn5qm/CV3puFLqIc6Cvu82a5VDn4cmA4Mmqz16G16Zwc81X7P7NEugNkOb6T0eLsmLlbFMYnq5pJqiTlJX21Os1t9LGtG5gA4ADguqdkOb6T0eLsmK51qN0WLjRu5AcD8CFXRm3Eqm8/ucIPRx2sqsjJ3mWm/a/aZlW+f3OEHo47WVRHBcxsUpIGw09YY4mF2lvJwOtd7nHe5hPFxO89KYbhS5mmQRxVYLj1Nd/+VG4NeSV1SvOo8B3UfoXN1FmvjL5A12IOtYn3OmHC3+kti/MXFSD+cXcPeUv4Syec04Mxgl5FcdR1V5haVPmxe1iquOprhYOwvjdB52L6F0kFzbsL43Qedi+hdJBJYnYPqU59ofxDPyN+qIiJtZ5EREIRERCEREQhRjMzmqp/Vb2jFWOWGHwz4kGzRMkb3PIdMjGvFxJT2NnAi+87/jVlZpG2E1Nvet7WNUtgm0dRQVbZacRl5jez2xrnN0l0RO5r2m92jp8qSncGysJ81ptLhfNp+RHGLJLAPmr+9iWHfAab5iL+lPYlh3wGm+Yi/pVUSZx4qATopNwv7lP0ft1+RZx4q5oOik3gH3KfpHn16e9Rc2lP4Fn3t9n19W/3Xjmjh0MGJBsMTI2mmjJEbGsF+VqRchoAvYDf8SsnKzmmm6n9vKqXx3aSor6sy1AjD2xMYOSa9rdIfMRcOe43u49PkV0ZWc003U/t5V5wODpnkeSc1OF8OnY8cgoguv5qVoiJ1ZhQHOfxCP0hn1ZFHMnsMgnmq+Whjk0shtrY19ruqb21A24D1KR5z+IR+kM+rIqx2Y2wqsPmm7nbEeUZHq5Vr3eC6a2nS9tvCPG/QkZXhk4c7ilqMHHkyNLfFELcXih08Ae9X0zZqhBBFJACDcEQxggjhY6VslTMOcOJa2h0dLYua02ZMDZzgDY8qd+9XMmmSNkFtKosrCmxHBkzaJ68g/svwi/Faz2L0HwOn+Zi/pWfUzaGOda+lpdbqBKpmLOXE3NDhFSgEA20TG1xfjy29EkrY+0VOJgz5hIgbdc9QP3IXlmpQQw4i1sMTI2mmYSGNawE8tOLkNA37grDyp5pp+uT7RMqax/aaor6rlKhsYc2JrBybXNFtcp3hznG93FXLlTzTT9cn2iZLQuDpnEeSu9ShfBpsEcgogusfEqWoiJ1ZhQTOXm5vn4/vKKZQ4VTz1FUJ4I5Q2KK3KMY+13z3tqBtwHqUrzl5ub5+P7yqvZra6qw+eU0wiJkjYHcq17vBdLbToe23hHjdJSvDJg53FLUYEEmRpkkUQtxeKHwCvn2JYd8BpvmIv6V+exHDvgNN8xF/Sqlqs58VYxzuTpDpF7clOP/wB1gf3+Yr/k0nzc/wCOrjAw5tQDjjDcG89QOfWlQ5uLLhODcgUT1HB/a1H806SOLF6pkUbWMBjs1jQxovTQk2a0WG8k/KuidkOb6T0eLsmLlzaHHpa6qmqJgwSSFtwwODe9iYwWDnE8GjpXUeyHN9J6PF2TFd6zG6PFxmP5AcD6ghV8Ztziqbz+5wh9HHayqa5SbO0U2D075aWB7yZbufFG5xtUzAXcW3O4AfIoVn9zhD6OO1lWl2XzdxCgpWU8MdMY4y+xeyUu76V7zctlA4uPQvcYc2XpcDIRZBceQOlnx9VG4NeSVf8A7EcO+A03zEX9K86jZPDwxx7ipuB/5EXk/VVPUmeuKyPDeSpBcE35Ofot/rrOkzexUtILKTeLe5T/AI6ymY04cphn6OHdzz6K5xNMysuP2sDbbxdgfuVGthfG6DzsX0LpILm3YXxug87F9C6SCSxOwfUp/wC0H4hn5G/VERE2s8iIiEIiIhCIiIQonmnzRU9Te2jVWbAbP01diAiqWF7BBI8APkj74PgAN43NPBx3XsrTzT5oqepvbRqn9ltqDh1a2YQ8reKRmnWI+L4Te5afe8PjSUxAmYTx1Wn0xkj9OyGx9oltVzyrcOUmDfBXfvFV+KgykwYcKV37xVfiqMvzxcAScOO7f4wPwkZnk5wBGHGxF/GB0/sl6+1h8QkfcdSutr7+KjGYOz1NQ4hydNGWMNPG8gvkk74y1AJvI5x4NG7huVpZWc003U/t5VT+1W1JxGtMph5LTCyPTrEl7STuvcNHv7W+JXBlZzTTdT+3lXlCQZnkcdE9qbJGadjtkvcC6755UrRETqzCgOc/iEfpDPqyKH5YbKUddNVd1Ra+TZFp7+RltTqjV4DhfwRx8imGc/iEfpDPqyKvdiNtv7Nmn/JzLyrI+Egj06HT+VpvfV/BJSECcF3FLT4UckmlSNiBLt4queB9FaseVuENcHCl3tIcLzVB3g3G4yWO8KVqsI867uaHUDgHODb8s021OAvbRv4qz00xzXD7qosmGeJwE4IPn4L5kjDgQRcEWPUeKiYyowcbhSm3nqj8RSueUMa5x4NBJ6gLqr2Z46gC2gdY7xedoNjwuNCh7mN7anFgyJSRjgmuaUYzE2dpqKvEdNHoY6nY8jW9/fcrOL3e4ng0Kzcqeaafrk+0TKo9rdq/7RrOV5ExaYWMsXh9/bJnXuAPffwVuZU800/XJ9omS0JBmeRx0V3qLJGabA2QHcC6755KlqIidWZUEzl5ub5+P7yhGWeytHX1FQKqIvEccZbaSWO2p81/c3Nv4I4qb5y83N8/H95VvsXtqcNnmIp+W5SOMe6CPTpfL5WuvfV/BJSlonBdxS0+CyWTS5Gwg7t4queArSdlHgxFjSuIP/cVX4q8/wC5vA/gf/31P4qjk+epY0uOHGwFz+UD8JYn/EQ39HO+fb+GrfBhnnDjiAkDnaqHMimhcBkgg925V3mJg0FHidTBTs0RMLNLdTnW1U8Tj3zySe+cTvPSukNkOb6T0eLsmLmPa7aL+0K2ep5Pk+ULe8LtdtEMbPCsL30X4dK6c2Q5vpPR4uyYrvWWubi4rX8gOu/GxaQj7TlTef3OEPo47WVb7LPLTCqzC4Z6im1yvMmp3KztvpqJWjvWSADvWgbh0LQ5/c4Q+jjtZV57E5yjD6GOm7iMnJl/fiYMvrmkf4Og2trtx6F7+ynl0uBuOCTbuPCyosB5tWWzJ3BAbijIPn6n8Vfs+U+DhriKZ24E+MVXk86olB/4gg92kYc653+MN6P2ayZc7XFpH9nHeCPGB5PNLKZYMMpZk9Hfzc+St8TGzJY92OHFvldKCbC+N0HnYvoXSQXNuwvjdB52L6F0kEnidg+pVj9oPxDPyN+qIiJtZ5EREIRERCEREQhRTNIfmmp/Vb2saqTY3ZiPEK5sMkkkbRDI+8ejVcPhFu/a4W77ydCtrNPmip6m9tGqo2H2kgoK8Szh5YYZGDQ3Wbl8BG6/CzTvSU1e2Zu46rTaYZBp2QYr3Wyq557lPXZIUZBBrKqx3caf8FGZIUYAArKqw3caf8FZJznwwcW1HzJ/mjc6MMIuG1Fj/on+a9dsHl+iR9rqd8yX/wClW+2my0eHV3JRyySNdBHJeTRe5kqG2GhrRbvB0dJVtZWc003U/t5VVG3W00GIV/KwB4a2CNh1t0G4kqCbC/CzgrXys5ppup/byryhr2z9vHRP6mZDp2OZb3W675571K0RE6swoDnP4hH6Qz6sigmX+xUOJTVHKzSx8kyK3Jcnv1unvq1sd70cLcVO85/EI/SGfVkUJy42xpcOmqe6OU9sZFp0ML/BdUXvbh4QSUm3243cV3rT4RlGlSGG928Vtu+B4deFM48l6MOaTVVR0uDrEwWOlwIvaEG25WCoPFnBhjnNb7eNRDReFwF3EAXPWVOE0wMA+5XwVFkuyHOHvG6+7dd18V8TRB7S08HAg9RFlXjMkKIAAVdXYCw30/AfsVYkkgaCSbAC56hxUHGcuFnhy5HQRC7eOiyh4Ye3XxU4r8lpPu5dfftv9aVbbbbKxYdWiOKSSQOgY8mTRcHlJm2GhrRbvfIrWyp5pp+uT7RMqt292ngxCuElPr0tgYw62lhvysx3A9FnBWllTzTT9cn2iZLQ17Z23jorvUTIdNgMt7rdd3fJ5tS1EROrMqCZy83N8/H95V9sDsZFiVROJZpY+TjjI5Pk9+p81762O970W4qwc5ebm+fj+8oFl3thTYdUVBqBIeUjjDeTZr8F817793hBJS7fbjdxS0+CZRpchhvdvFVd8DwUwlyNonNLXVlVY7jvp/wVj/8AD9h3wqr/APlB+CtlJnVhjQSW1AA4+0n+a8f79cI/1/mT/NW+C7IYD7oXAd+y/wBaVBmOnc4e9Xfduvj4qldt9n46DEKimie9zIyyxfpLjqgieb6QBxeehdL7Ic30no8XZMXNe3uOw12I1FRBq5OQs06hpd3sETDcdG9pXSmyHN9J6PF2TFd6yXnFxS/mnXfN2LtIx9pypvP7nCH0cdrKsrYDJ6jr8PiqZaioa+QyXDDEGjTNIwW1Rk8GjpWLn9zhD6OO1lWzy6zYw6hw2Gnn5blIzJq0x6m99PK8WN9+5wXuXZDdLgOOXbrd2burPh8FHTebW6iyCoGO1Nq6u4+ODp/Yr2myVpA1x7sqtwJ/6fyeZXtHnlhLjYd0E+ZP819zZyYaWkaajeCPcT5P1llcu3SE5Pb/AJufLnqrfFfmNjrHLtv8t1fwVWbC+N0HnYvoXSQXNuwvjdB52L6F0kElidg+pVj9oPxDPyN+qIiJtZ5EREIRERCEREQhRPNPmip6m9tGqc2c2ZkxCsbFHK2Nwie+72l4sHQi1g4b++/grjzT5oqepvbRqscuMZp6TERJUzMiYYJGhzzpGovgIF/LYH1JKYB0zAfNafTJHxadkPjNEFtfNbt+SVWQR3bDvFvcZPxF+R5I1bQB3bDuFvcZOj9op7/eNhH6Qp/nAn942EfpCn+cC9fd4vBV/wDFs+79ob/3yVKbS7LyYdWGKSVshdCyS7GlgsXzttYuO/vP4q48rOaabqf28qrLMnGqarxHXTTMlYKeNpcw6gHCWpJF/LZw9as3Kzmmm6n9vKvKEBszwPJP6lI+XTsd8hskuv5qVoiJ1ZlQHOfxCP0hn1ZFW+x+xMuJTT8nOyLkmR31Mc++t01rWc21tP8AFWRnP4hH6Qz6siiuVG0NJSTVXdVRHDrZDp5Rwbq0uqNVr8bXHrSUjQ6cB3FLT4U0kOlSSRGnB4o/ALOiyVqQ5pdWxENc1xtC8HvXA7jynxK2lH49v8JcQ1tfTkkgAco3eSbAcfKpAmmMawU0KiycqbJcHTOsjxXlUw62Obe2ppbfrBCqWLJCqa0AV0O4Ae4P6Bb/ADVbxNuKj5zCwj9IU/zrf5qHxtf2gpxsufGJMDiL5pUntPsrJh1XyckrZC6Fr7tYWADlJW2sXH3v8VcGVPNNP1yfaJlW2ZmNU1ViDX00zJWCnY0ljg4B3KzmxI6bEetWTlTzTT9cn2iZLQtDZnAeSu9RlfLpuO+Q2SXWfiVLURE6syoJnLzc3z8f3lWWyOxkuJTzCKZkfJxsJ1sc++p0trWcLeD/ABVm5y83N8/H95Q7KraGko6ipNVURxB8cQbrcG3s+a9uq49aSlaHTgO4pafBmkh0uSSI04PFH4BZVRkbVPaWmuhsRb3F/wCIsL/h6qPh8XzL/wARWYcxsH/SFP8AOBfP95OD/pGn+cCt8LJmwwRjHaDzSoMvIlynB2QbI4tc37U7POw+smpnyCR0ZbdwBaDrhjfwJNvDt8i6e2Q5vpPR4uyYuc8zMShqcVqpYJGyROMel7TdptTQtNj8RBHyLozZDm+k9Hi7Jiu9Ze5+LivfyQ4n1sJGPo5ypvP7nCH0cdrKsLY/JubEKOOpbVxxiQvs0xucRolezeQ8X8C/yrNz+5wg9HHayqVZV7bYbTYTBFPWwxyNMupjngOF6iVwuPjBB+VexyZsfS4Hwmjbh08LKigXm1pabICpY4OFfFcXHuL+n9osuXJarDSe7YdwJ9xk8nnFPBmRg/6Rp/nAviozEwgscBiFPvB/5g8iy2WTkyGSfq7xKtsXPysZns4HEN8AqU2F8boPOxfQukgubdhfG6DzsX0LpEJLE7B9SrL7QfiGfkb9V+oi1XspouWdD3THyrbgtv0tbqe2/AuDd5bxA6E2s8tqiw2YtA4QkSNIqPcv/PeMyDT/AOhpd1BZiEIiIhCIiIQonmnzRU9Te2jVJ4XgVTWVLY6Zgc8RvcQ54YNIdEDvPxuG5XZmnzRU9Te2jVeZSuAxUXNvyaXtKdJTtDpmA+a1GlzPg0/IkZyC2vmsabK/GHAjuePeLe7t8nUvmHK3GGtA5CPcAPd29A6le/LN98PWE5Zvvh6wu/dIqqkp/wAgzt27cP6R/Zc14rgVTR1JjqWNa8xMeA14eNJfMBvHxtO5XZlZzTTdT+3lVfZuuBxQWN/yWPtqpWDlZzTTdT+3lXEDQ2Z4Hkm9UmfPp2PJJyS6/mpWiInVl1Ac5/EI/SGfVkVWYBstWV00vcrGu5NkerU8MtqdNptcG/glWnnP4hH6Qz6si0mSbgJqy5/wQfWqUjKwPnDXcUtTgZEmNpb5YjTg/p8QAtNDlbi2tl4ogA9pJ5YGwDwTu079wV5L55QeUetfSajibGKaqLMzpsxwfMbI6cALxrIi+N7Rxc0gdZBCo2DKnGGtaORi3AD3cdAt71XwvnlB5R61EkTZO0usPPnwyTCavnoD+65rxjZ+poqksqWta90TXANeHjTrlHEDygq6cqeaafrk+0TKBZvuBxJlvgzO2qFPcqeaafrk+0TJeFobM5o8lc6lO+fTYJZDZJdfzKlqIidWYUEzl5ub5+P7yqfAdmqytmlFLG1+iNmrVIGWu6S1r8eBVsZy83N8/H95R3JV4FTV3IHtUX150jKwPmDT4LUafkSY2mSSxmnB4r5AKP1eVOMPY5ogjFxb3dv8lrv7lca/yovnm/yXRfLN98PWE5Zvvh6wrrTs2bTmubjGt3PS+PVUOdly5zg+c2R0HSlyLjWCzUVRLBUACVhGoBwcO+jY8WcOO5wXU2yHN9J6PF2TFz3m4Qcaq7eWP7LAuhNkOb6T0eLsmK61qR0uLjSP5IcT6khV8Ypzgqbz+5wh9HHayqNbPZYYnW07Z6eOMxPLtJMrWnvZHsN2nhvaVJc/ucIfRx2sqsPJuRowWmuRxl6f+6mTDc2bD0yCSE0SXDi+l/4UbQ55BVX0eTmMseHGGI2BHu7em3xLPfljjABPc8e4f57P5K9uWb74esLzqZW6Hd8PBPSPIsnmuObMZp+rj8OFd4Wq5OHH7KF1N54B5XNeydEZamhaJZI7vjbeNwaRccQSDvV6+wx/6Tr/AJ6P8JUnsN45Qedi+hdJBJYnYPqU39oABkM/I36rTYTs66CTWa2qm3EaZpGPZvtvsGDfu8vStNLsXUuAhM0XczKh9Uw6X8sXyPlkDHG+mwklN3DeWi1hclTJE2qBQPA8u5aeqp5XSQuEOkl2h/KnTQil5Nrr25IObrAt/iPWZ4iIQiIiEIiIhCimaTb4TU/qt/hLGqIjwqSpnYyOB0xDHu0tZyhABjF7W+MC/wAavnM/mmp/Vb2jFXeUY/Ov/tpe0pklO3dKwHzWn0uYw6fkSNAJBZzxyopNsVV2IGFz3tutTH6Q1fkOxlWGgHC572F/yZ3G2/8AwrpiyWXXuraqz814fx+fdu9mz+n/ACuXXYXJTzObJTvgJY0hr4zGSNUguAQLjda/xK+MrOaabqf28qgGb5/ObfRo+2qVP8rOaabqf28q5gbtleB5JjVJjPp+PI4AEl/HHKlaIidWXUBzn8Qj9IZ9WRU5S4JNUzP5KlfPpYy+iPlNN3S2vu3X0n1K485/EI/SGfVkUcyjr44DiE0ptHFBFI82Js1hqnONhvO4HckZWB8wafBarT8h2Npj5WgEh/BFjgBRGm2KrOUjLcNmaRIw35AttZ7STe27crzdtpQB9Uwzt1UTdc4se8aQXbjbvvIQL2JA4rG9nEXwOv8A3Ko/pUPw7L+jq5cTm7jqGNqGgMEvLwuc53tstmuINjMxh37t1huuEzHGIxQ/VUWbmvzHh7wBQr7opTHEdt6AUsMvdADa32unNjdz3NNvjbY7iTax3GyoyHYmt0t1YZOXWF/aCd9t++2/epZ7EKKqpMOo+554KmLh3TDVshe8xmWqj1gttqLHPBaR4G7irEwnFK5taKarFO4OgdM10IlbbRJGwhwkcb35S9/iRJEJOT8l1hZ78MksaDf/AGFqhJMKkp53Nkp3wksa4NezkyRqkF7eTda/xK9cqeaafrk+0TKB5wc5M9GZ21Qp5lTzTT9cn2iZLwt2zOA8lc6nMZ9OgkcACS7joOSpaiInVl1BM5ebm+fj+8qXp8HlqJncnSyT6WNvoiMum7pLXsDa9j6ldGcvNzfPx/eUfyS8Yq/Nw/XqEjKwPmDT4LU6fkOxtMklaASHjoeo4AVe1mxVaY3BmFz6iN35M4b+vStZ7AcT/RlR8w7+S6vslld6bmv08OEYDt3/AGF8eCoc/LdnODngCun3RS46qsPlp5HxzROikba7HtLHC7GkXaeFwQflXV+yHN9J6PF2TFz9nBzzVfs/s0S6B2Q5vpPR4uyYrnWpDLjY0h7w49OOpCroxTiFTef3OEPo47WVQHDtka6eMSQ0M0sbi6z2ROe02e4GzgN9iCPkU9/8QLrYhB6OP4zSBWNk0PzLTdcv2qZe7M52JpsDmAE24U4Xy4/2UbdzyqLothMREgL8MqNNj/07j1brLZu2OqrH81z/ALs7+ldLWXnUjvHfqn6Cspnu99mMz+hPc3oOnkrzB1STDi9kxrSLu3CyucthfG6DzsX0LpILm7Yfxyg85F9VdIhJYnYPqU39oPxDPyN+qIiJtZ9EREIRERCEREQhYeL4TDVwvhnaXRyCzgHOaSAQR3zSCN4HBarAdgqChlMtPG8SFpZd0ssneuLSQA9xA3sbv+JSFFFDldB7gC0Hoe5ERFK5Ufx/YOgrpRLUxvdIGiO7ZZY+9DnOAIY4A73u3/GtphGEw0kLIYGlsbAQ0FznHeS43c4kneSd6zEUUOV0XuIDSeg7kREUrla3Htnqaui5KpYXMDg8APew6m3sdTCD0lRLFsDwfD6arpo6iGmmrKd0f5RUuNwWSsjPtjiQ0Oe7gPKp+qBz85zi9Gb206d0/DGZkthurvrV8An6IdK5rCL6eCvXD6yKaJr4ZGSRuHevYQ5ptuNnDcd4PqWSoflFzNS9T+2lUwSr27HFvggKJ7TYtQsq6Xlq6mhdTSOleySVjHlslNNE2zSeN5Qd9ty98Soqp1ZFV0bYJWdzuitJM+IESSRSNc1zIZA4WZ8XFUVm7zzV9cf2aFdDbL+I03mI+yansvC93hil3X7QE1XFV8+Vw11kjwUVx/ZGorpRLU4dSuka3QC3EqyPvQXOAIZSgHe4+te+zW0VJR/kcstBTtiJY1jK91RJrc8lzXiWJhB1OPSTfdZTdcpYufzrN6a/7U5RgYIy3Sda2tLuLuu5dvlcGhpPTwXVqIEVeha7Hdn6eui5KpYXR6g6wc9h1N4EOYQelYuzuxtFh5eaWNzTIAHF0kklw3UW+G428I8PKt2iihdrre4N2308EREUrlRXG8scKrZ3T1EDnSvtqIlmZfS0NHeteB4LQOHQpJR0jIY2RxizI2hjRcmzWgNaLnedwC9kXRe5wAJ6DhCguZ2x9FVRsnniLpWy08IcHyN9rkrYWPFmuA3tkfv4i+5SzBMEgooGQUzNETL6W6nOtqc57u+cSTdziePSsbarDJaimLIdHKCSGVoe4saeRqYpiC5rXFtxGRex4rw7txf4FR/v03+yQXOI230Qt8vxzQQQeB3LRd24v8Co/wB+m/2Sd24v8Co/36b/AGS5QsLDcsMLp5Y5YoXh8RDmXnncARw71zyDbqUrWh7txf4FR/v03+yTu3F/gVH+/Tf7JQABwunPc82436rfItXh1RXufaopqeNlvCjqZJnX6BodTsFvj1fIoLUz4vTucYY55i+eqqIg7W5rSxtdGyJ+/dE78mfG07iS63QpXKs5FXkW0WNNiY7kDLqLx7jKx2mEslu9rmMIdJGJo22bbWI7cSppgUs76aN1SAJnt1OaBp06u+DSPK0ENPxgoQs9ERCEREQhEREIRERCEREQhEREIUMzY2jqaCgEtK8MkMrGXLWv71wcTucCOgLnzaHaKrxCVstVLqe1gjBDGM70Oc4CzQBxeV1ZiOFwVLNFRDHKy99MjGvbccDZwIutZ7A8J/RtJ+7xf0q407UIcMW6Lc6+jtxaR0qug/215vYXd6oTZnMXE6XkKaGoAga9rQ0xRE2fJdw1ab8XHpVoZx7Y1uHtpu5JQwymTUSxj7hgj0+EDbwipbHsPhbSHNw6lDgbgiCIEEG4IOncbrNxPA6WqDRU08Uwbct5WNkmknjbUDa9h6l5z5mPJO2VsNNHLd138aUhpAq1ydjWJ1FZO+eeTVLJbUQ1rQdLGsG5osO9aFYWXeY2JyV1JSyTtdASIi3kowdDY3W74Nv/AIR0q4PYHhP6NpP3eL+le1Hshh0L2yRUNNHI3e1zIY2uBtbc4NuNxTuVquNPD7MQVQpp3k16ClyGEG7VdZu7fYjQVscVJMGMdCJCDHG8lxkkbxcD0MCpiqqZnTOmL7yOkMpOloBe5+s7rWHfHguscS2boqlwdU0kEzgNIdJEyQhtybAuBsLkm3xrE9gmE/o2k/d4v6V54WpwY0Www24gguDiLBPhX+0hzCTyqry/zTxmqrOSkjFQ3k3O5NvIQm4Ld+s2G6/D41ZnsixL9ESfvNL/AFrZYdsxQ0z9dPRwRPtp1RxRsdY2uLtANtw9S2aqZ3se8ujbtHhd/QfsvQdB1UaxHFqx1BWPdSvppY4JDH7ZFK4uETyC3kybEOA4qK1G12JUr3xuaZHQthhfI9hMe81jxMQHMBMjGQNPfANc63EWNnovBSoDLtxiQe1ncTdTxGAbSFrXVMcZgud12tkE7XndYMad11hZh4xVxVcjYZ3M00jXxASvjBn5SoHeRthkE7+9jGhxaOAvv3WWiEKuZ9v64S1LGQs0xRlzDJDKwtcyaCNwks8hxLZXPHgDvQb6buH1Rbf18k1OwUwDJGAkvjfGXkuma90dnus1nJNNgH6g+9xdt7ERCFGNgtpZ66F7qhgbIx4bdkbmRm7Guswue4usSQfBI3AtabhSdEQhEREIRERCEREQhEREIRERCF//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CA"/>
          </a:p>
        </p:txBody>
      </p:sp>
      <p:pic>
        <p:nvPicPr>
          <p:cNvPr id="2150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 y="987425"/>
            <a:ext cx="7907338" cy="464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4900613" y="1463675"/>
            <a:ext cx="3886200" cy="4287838"/>
          </a:xfrm>
        </p:spPr>
        <p:txBody>
          <a:bodyPr/>
          <a:lstStyle/>
          <a:p>
            <a:pPr marL="0" indent="0" eaLnBrk="1" fontAlgn="auto" hangingPunct="1">
              <a:spcAft>
                <a:spcPts val="0"/>
              </a:spcAft>
              <a:buClr>
                <a:schemeClr val="accent5"/>
              </a:buClr>
              <a:buFont typeface="Arial" pitchFamily="34" charset="0"/>
              <a:buNone/>
              <a:defRPr/>
            </a:pPr>
            <a:endParaRPr lang="en-CA">
              <a:ea typeface="+mn-ea"/>
            </a:endParaRPr>
          </a:p>
        </p:txBody>
      </p:sp>
      <p:sp>
        <p:nvSpPr>
          <p:cNvPr id="4" name="Content Placeholder 3"/>
          <p:cNvSpPr>
            <a:spLocks noGrp="1"/>
          </p:cNvSpPr>
          <p:nvPr>
            <p:ph sz="quarter" idx="13"/>
          </p:nvPr>
        </p:nvSpPr>
        <p:spPr>
          <a:xfrm>
            <a:off x="352425" y="1463675"/>
            <a:ext cx="3886200" cy="4287838"/>
          </a:xfrm>
        </p:spPr>
        <p:txBody>
          <a:bodyPr>
            <a:normAutofit lnSpcReduction="10000"/>
          </a:bodyPr>
          <a:lstStyle/>
          <a:p>
            <a:pPr marL="0" indent="0" eaLnBrk="1" fontAlgn="auto" hangingPunct="1">
              <a:spcAft>
                <a:spcPts val="0"/>
              </a:spcAft>
              <a:buClr>
                <a:schemeClr val="accent5"/>
              </a:buClr>
              <a:buFont typeface="Arial" pitchFamily="34" charset="0"/>
              <a:buNone/>
              <a:defRPr/>
            </a:pPr>
            <a:r>
              <a:rPr lang="en-CA" dirty="0" smtClean="0">
                <a:ea typeface="+mn-ea"/>
              </a:rPr>
              <a:t>Characteristics:</a:t>
            </a:r>
          </a:p>
          <a:p>
            <a:pPr marL="285750" indent="-285750" eaLnBrk="1" fontAlgn="auto" hangingPunct="1">
              <a:spcAft>
                <a:spcPts val="0"/>
              </a:spcAft>
              <a:buClr>
                <a:schemeClr val="accent5"/>
              </a:buClr>
              <a:buFont typeface="Arial" pitchFamily="34" charset="0"/>
              <a:buChar char="•"/>
              <a:defRPr/>
            </a:pPr>
            <a:r>
              <a:rPr lang="en-CA" dirty="0" smtClean="0">
                <a:ea typeface="+mn-ea"/>
              </a:rPr>
              <a:t>Swollen hands and feet (child)</a:t>
            </a:r>
          </a:p>
          <a:p>
            <a:pPr marL="285750" indent="-285750" eaLnBrk="1" fontAlgn="auto" hangingPunct="1">
              <a:spcAft>
                <a:spcPts val="0"/>
              </a:spcAft>
              <a:buClr>
                <a:schemeClr val="accent5"/>
              </a:buClr>
              <a:buFont typeface="Arial" pitchFamily="34" charset="0"/>
              <a:buChar char="•"/>
              <a:defRPr/>
            </a:pPr>
            <a:r>
              <a:rPr lang="en-CA" dirty="0" smtClean="0">
                <a:ea typeface="+mn-ea"/>
              </a:rPr>
              <a:t>Webbed neck  (child)</a:t>
            </a:r>
          </a:p>
          <a:p>
            <a:pPr marL="285750" indent="-285750" eaLnBrk="1" fontAlgn="auto" hangingPunct="1">
              <a:spcAft>
                <a:spcPts val="0"/>
              </a:spcAft>
              <a:buClr>
                <a:schemeClr val="accent5"/>
              </a:buClr>
              <a:buFont typeface="Arial" pitchFamily="34" charset="0"/>
              <a:buChar char="•"/>
              <a:defRPr/>
            </a:pPr>
            <a:endParaRPr lang="en-CA" dirty="0">
              <a:ea typeface="+mn-ea"/>
            </a:endParaRPr>
          </a:p>
          <a:p>
            <a:pPr marL="285750" indent="-285750" eaLnBrk="1" fontAlgn="auto" hangingPunct="1">
              <a:spcAft>
                <a:spcPts val="0"/>
              </a:spcAft>
              <a:buClr>
                <a:schemeClr val="accent5"/>
              </a:buClr>
              <a:buFont typeface="Arial" pitchFamily="34" charset="0"/>
              <a:buChar char="•"/>
              <a:defRPr/>
            </a:pPr>
            <a:r>
              <a:rPr lang="en-CA" dirty="0" smtClean="0">
                <a:ea typeface="+mn-ea"/>
              </a:rPr>
              <a:t>Incomplete puberty</a:t>
            </a:r>
          </a:p>
          <a:p>
            <a:pPr marL="285750" indent="-285750" eaLnBrk="1" fontAlgn="auto" hangingPunct="1">
              <a:spcAft>
                <a:spcPts val="0"/>
              </a:spcAft>
              <a:buClr>
                <a:schemeClr val="accent5"/>
              </a:buClr>
              <a:buFont typeface="Arial" pitchFamily="34" charset="0"/>
              <a:buChar char="•"/>
              <a:defRPr/>
            </a:pPr>
            <a:r>
              <a:rPr lang="en-CA" dirty="0" smtClean="0">
                <a:ea typeface="+mn-ea"/>
              </a:rPr>
              <a:t>Broad shield-like chest</a:t>
            </a:r>
          </a:p>
          <a:p>
            <a:pPr marL="285750" indent="-285750" eaLnBrk="1" fontAlgn="auto" hangingPunct="1">
              <a:spcAft>
                <a:spcPts val="0"/>
              </a:spcAft>
              <a:buClr>
                <a:schemeClr val="accent5"/>
              </a:buClr>
              <a:buFont typeface="Arial" pitchFamily="34" charset="0"/>
              <a:buChar char="•"/>
              <a:defRPr/>
            </a:pPr>
            <a:r>
              <a:rPr lang="en-CA" dirty="0" smtClean="0">
                <a:ea typeface="+mn-ea"/>
              </a:rPr>
              <a:t>Drooping eyelids</a:t>
            </a:r>
          </a:p>
          <a:p>
            <a:pPr marL="285750" indent="-285750" eaLnBrk="1" fontAlgn="auto" hangingPunct="1">
              <a:spcAft>
                <a:spcPts val="0"/>
              </a:spcAft>
              <a:buClr>
                <a:schemeClr val="accent5"/>
              </a:buClr>
              <a:buFont typeface="Arial" pitchFamily="34" charset="0"/>
              <a:buChar char="•"/>
              <a:defRPr/>
            </a:pPr>
            <a:r>
              <a:rPr lang="en-CA" dirty="0" smtClean="0">
                <a:ea typeface="+mn-ea"/>
              </a:rPr>
              <a:t>Dry eyes</a:t>
            </a:r>
          </a:p>
          <a:p>
            <a:pPr marL="285750" indent="-285750" eaLnBrk="1" fontAlgn="auto" hangingPunct="1">
              <a:spcAft>
                <a:spcPts val="0"/>
              </a:spcAft>
              <a:buClr>
                <a:schemeClr val="accent5"/>
              </a:buClr>
              <a:buFont typeface="Arial" pitchFamily="34" charset="0"/>
              <a:buChar char="•"/>
              <a:defRPr/>
            </a:pPr>
            <a:r>
              <a:rPr lang="en-CA" dirty="0" smtClean="0">
                <a:ea typeface="+mn-ea"/>
              </a:rPr>
              <a:t>Infertility</a:t>
            </a:r>
          </a:p>
          <a:p>
            <a:pPr marL="285750" indent="-285750" eaLnBrk="1" fontAlgn="auto" hangingPunct="1">
              <a:spcAft>
                <a:spcPts val="0"/>
              </a:spcAft>
              <a:buClr>
                <a:schemeClr val="accent5"/>
              </a:buClr>
              <a:buFont typeface="Arial" pitchFamily="34" charset="0"/>
              <a:buChar char="•"/>
              <a:defRPr/>
            </a:pPr>
            <a:r>
              <a:rPr lang="en-CA" dirty="0" smtClean="0">
                <a:ea typeface="+mn-ea"/>
              </a:rPr>
              <a:t>Short</a:t>
            </a:r>
          </a:p>
          <a:p>
            <a:pPr marL="285750" indent="-285750" eaLnBrk="1" fontAlgn="auto" hangingPunct="1">
              <a:spcAft>
                <a:spcPts val="0"/>
              </a:spcAft>
              <a:buClr>
                <a:schemeClr val="accent5"/>
              </a:buClr>
              <a:buFont typeface="Arial" pitchFamily="34" charset="0"/>
              <a:buChar char="•"/>
              <a:defRPr/>
            </a:pPr>
            <a:r>
              <a:rPr lang="en-CA" dirty="0" smtClean="0">
                <a:ea typeface="+mn-ea"/>
              </a:rPr>
              <a:t>Absence of menstruation</a:t>
            </a:r>
          </a:p>
          <a:p>
            <a:pPr marL="285750" indent="-285750" eaLnBrk="1" fontAlgn="auto" hangingPunct="1">
              <a:spcAft>
                <a:spcPts val="0"/>
              </a:spcAft>
              <a:buClr>
                <a:schemeClr val="accent5"/>
              </a:buClr>
              <a:buFont typeface="Arial" pitchFamily="34" charset="0"/>
              <a:buChar char="•"/>
              <a:defRPr/>
            </a:pPr>
            <a:endParaRPr lang="en-CA" dirty="0">
              <a:ea typeface="+mn-ea"/>
            </a:endParaRPr>
          </a:p>
        </p:txBody>
      </p:sp>
      <p:sp>
        <p:nvSpPr>
          <p:cNvPr id="111619" name="Title 2"/>
          <p:cNvSpPr>
            <a:spLocks noGrp="1"/>
          </p:cNvSpPr>
          <p:nvPr>
            <p:ph type="title"/>
          </p:nvPr>
        </p:nvSpPr>
        <p:spPr/>
        <p:txBody>
          <a:bodyPr/>
          <a:lstStyle/>
          <a:p>
            <a:pPr eaLnBrk="1" hangingPunct="1"/>
            <a:r>
              <a:rPr lang="en-CA" smtClean="0">
                <a:ea typeface="ＭＳ Ｐゴシック" charset="-128"/>
              </a:rPr>
              <a:t>Turner Syndrome (XO)</a:t>
            </a:r>
          </a:p>
        </p:txBody>
      </p:sp>
      <p:pic>
        <p:nvPicPr>
          <p:cNvPr id="111620" name="Picture 4" descr="http://t3.gstatic.com/images?q=tbn:ANd9GcQmthHTZtMZwQYlMebSDG9Rv57ZJvVX6WHxGjU8F53egwSYWRh18A"/>
          <p:cNvPicPr>
            <a:picLocks noChangeAspect="1" noChangeArrowheads="1"/>
          </p:cNvPicPr>
          <p:nvPr/>
        </p:nvPicPr>
        <p:blipFill>
          <a:blip r:embed="rId2"/>
          <a:srcRect/>
          <a:stretch>
            <a:fillRect/>
          </a:stretch>
        </p:blipFill>
        <p:spPr bwMode="auto">
          <a:xfrm>
            <a:off x="5508625" y="476250"/>
            <a:ext cx="2376488" cy="55705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900613" y="1463675"/>
            <a:ext cx="3886200" cy="4287838"/>
          </a:xfrm>
        </p:spPr>
        <p:txBody>
          <a:bodyPr/>
          <a:lstStyle/>
          <a:p>
            <a:pPr marL="0" indent="0" eaLnBrk="1" fontAlgn="auto" hangingPunct="1">
              <a:spcAft>
                <a:spcPts val="0"/>
              </a:spcAft>
              <a:buClr>
                <a:schemeClr val="accent5"/>
              </a:buClr>
              <a:buFont typeface="Arial" pitchFamily="34" charset="0"/>
              <a:buNone/>
              <a:defRPr/>
            </a:pPr>
            <a:endParaRPr lang="en-CA">
              <a:ea typeface="+mn-ea"/>
            </a:endParaRPr>
          </a:p>
        </p:txBody>
      </p:sp>
      <p:sp>
        <p:nvSpPr>
          <p:cNvPr id="3" name="Content Placeholder 2"/>
          <p:cNvSpPr>
            <a:spLocks noGrp="1"/>
          </p:cNvSpPr>
          <p:nvPr>
            <p:ph sz="quarter" idx="13"/>
          </p:nvPr>
        </p:nvSpPr>
        <p:spPr>
          <a:xfrm>
            <a:off x="352425" y="1463675"/>
            <a:ext cx="3886200" cy="4287838"/>
          </a:xfrm>
        </p:spPr>
        <p:txBody>
          <a:bodyPr/>
          <a:lstStyle/>
          <a:p>
            <a:pPr marL="0" indent="0" eaLnBrk="1" fontAlgn="auto" hangingPunct="1">
              <a:spcAft>
                <a:spcPts val="0"/>
              </a:spcAft>
              <a:buClr>
                <a:schemeClr val="accent5"/>
              </a:buClr>
              <a:buFont typeface="Arial" pitchFamily="34" charset="0"/>
              <a:buNone/>
              <a:defRPr/>
            </a:pPr>
            <a:r>
              <a:rPr lang="en-CA" sz="2400" dirty="0" smtClean="0">
                <a:ea typeface="+mn-ea"/>
              </a:rPr>
              <a:t>Due to the deactivation of  X-chromosomes and the formation of Barr bodies, only one X-chromosome is active in any given cell.</a:t>
            </a:r>
          </a:p>
          <a:p>
            <a:pPr marL="0" indent="0" eaLnBrk="1" fontAlgn="auto" hangingPunct="1">
              <a:spcAft>
                <a:spcPts val="0"/>
              </a:spcAft>
              <a:buClr>
                <a:schemeClr val="accent5"/>
              </a:buClr>
              <a:buFont typeface="Arial" pitchFamily="34" charset="0"/>
              <a:buNone/>
              <a:defRPr/>
            </a:pPr>
            <a:endParaRPr lang="en-CA" sz="2400" dirty="0" smtClean="0">
              <a:ea typeface="+mn-ea"/>
            </a:endParaRPr>
          </a:p>
          <a:p>
            <a:pPr marL="0" indent="0" eaLnBrk="1" fontAlgn="auto" hangingPunct="1">
              <a:spcAft>
                <a:spcPts val="0"/>
              </a:spcAft>
              <a:buClr>
                <a:schemeClr val="accent5"/>
              </a:buClr>
              <a:buFont typeface="Arial" pitchFamily="34" charset="0"/>
              <a:buNone/>
              <a:defRPr/>
            </a:pPr>
            <a:r>
              <a:rPr lang="en-CA" sz="2400" dirty="0" smtClean="0">
                <a:ea typeface="+mn-ea"/>
              </a:rPr>
              <a:t>Therefore, most girls with trisomy X are unaffected by the extra X chromosome</a:t>
            </a:r>
            <a:r>
              <a:rPr lang="en-CA" dirty="0" smtClean="0">
                <a:ea typeface="+mn-ea"/>
              </a:rPr>
              <a:t>.</a:t>
            </a:r>
            <a:endParaRPr lang="en-CA" dirty="0">
              <a:ea typeface="+mn-ea"/>
            </a:endParaRPr>
          </a:p>
        </p:txBody>
      </p:sp>
      <p:sp>
        <p:nvSpPr>
          <p:cNvPr id="112643" name="Title 3"/>
          <p:cNvSpPr>
            <a:spLocks noGrp="1"/>
          </p:cNvSpPr>
          <p:nvPr>
            <p:ph type="title"/>
          </p:nvPr>
        </p:nvSpPr>
        <p:spPr/>
        <p:txBody>
          <a:bodyPr/>
          <a:lstStyle/>
          <a:p>
            <a:pPr eaLnBrk="1" hangingPunct="1"/>
            <a:r>
              <a:rPr lang="en-CA" smtClean="0">
                <a:ea typeface="ＭＳ Ｐゴシック" charset="-128"/>
              </a:rPr>
              <a:t>Trisomy X</a:t>
            </a:r>
          </a:p>
        </p:txBody>
      </p:sp>
      <p:pic>
        <p:nvPicPr>
          <p:cNvPr id="1085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3429000"/>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2645" name="Picture 4" descr="http://t2.gstatic.com/images?q=tbn:ANd9GcTvaz8ie6QDYaw8VPhzhrJEIRxYt_5zGKwNUNOVfPfcwLz2Od0y"/>
          <p:cNvPicPr>
            <a:picLocks noChangeAspect="1" noChangeArrowheads="1"/>
          </p:cNvPicPr>
          <p:nvPr/>
        </p:nvPicPr>
        <p:blipFill>
          <a:blip r:embed="rId3"/>
          <a:srcRect/>
          <a:stretch>
            <a:fillRect/>
          </a:stretch>
        </p:blipFill>
        <p:spPr bwMode="auto">
          <a:xfrm>
            <a:off x="4549775" y="939800"/>
            <a:ext cx="2905125" cy="2057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900613" y="1463675"/>
            <a:ext cx="3886200" cy="4287838"/>
          </a:xfrm>
        </p:spPr>
        <p:txBody>
          <a:bodyPr/>
          <a:lstStyle/>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3" name="Content Placeholder 2"/>
          <p:cNvSpPr>
            <a:spLocks noGrp="1"/>
          </p:cNvSpPr>
          <p:nvPr>
            <p:ph sz="quarter" idx="13"/>
          </p:nvPr>
        </p:nvSpPr>
        <p:spPr>
          <a:xfrm>
            <a:off x="352425" y="1463675"/>
            <a:ext cx="3886200" cy="4287838"/>
          </a:xfrm>
        </p:spPr>
        <p:txBody>
          <a:bodyPr wrap="square" numCol="1" anchor="t" anchorCtr="0" compatLnSpc="1">
            <a:prstTxWarp prst="textNoShape">
              <a:avLst/>
            </a:prstTxWarp>
          </a:bodyPr>
          <a:lstStyle/>
          <a:p>
            <a:pPr marL="457200" indent="-457200" eaLnBrk="1" hangingPunct="1">
              <a:lnSpc>
                <a:spcPct val="90000"/>
              </a:lnSpc>
              <a:buFont typeface="Arial" charset="0"/>
              <a:buChar char="•"/>
            </a:pPr>
            <a:r>
              <a:rPr lang="en-CA" sz="2800" smtClean="0">
                <a:ea typeface="ＭＳ Ｐゴシック" charset="-128"/>
              </a:rPr>
              <a:t>Taller</a:t>
            </a:r>
          </a:p>
          <a:p>
            <a:pPr marL="457200" indent="-457200" eaLnBrk="1" hangingPunct="1">
              <a:lnSpc>
                <a:spcPct val="90000"/>
              </a:lnSpc>
              <a:buFont typeface="Arial" charset="0"/>
              <a:buChar char="•"/>
            </a:pPr>
            <a:r>
              <a:rPr lang="en-CA" sz="2800" smtClean="0">
                <a:ea typeface="ＭＳ Ｐゴシック" charset="-128"/>
              </a:rPr>
              <a:t>May have persitant acne</a:t>
            </a:r>
          </a:p>
          <a:p>
            <a:pPr marL="457200" indent="-457200" eaLnBrk="1" hangingPunct="1">
              <a:lnSpc>
                <a:spcPct val="90000"/>
              </a:lnSpc>
              <a:buFont typeface="Arial" charset="0"/>
              <a:buChar char="•"/>
            </a:pPr>
            <a:r>
              <a:rPr lang="en-CA" sz="2800" smtClean="0">
                <a:ea typeface="ＭＳ Ｐゴシック" charset="-128"/>
              </a:rPr>
              <a:t>Tend to have speech and reading problems</a:t>
            </a:r>
          </a:p>
          <a:p>
            <a:pPr marL="457200" indent="-457200" eaLnBrk="1" hangingPunct="1">
              <a:lnSpc>
                <a:spcPct val="90000"/>
              </a:lnSpc>
              <a:buFont typeface="Arial" charset="0"/>
              <a:buChar char="•"/>
            </a:pPr>
            <a:r>
              <a:rPr lang="en-CA" sz="2800" smtClean="0">
                <a:ea typeface="ＭＳ Ｐゴシック" charset="-128"/>
              </a:rPr>
              <a:t>Once thought to be aggressive – since disproven</a:t>
            </a:r>
          </a:p>
        </p:txBody>
      </p:sp>
      <p:sp>
        <p:nvSpPr>
          <p:cNvPr id="113667" name="Title 3"/>
          <p:cNvSpPr>
            <a:spLocks noGrp="1"/>
          </p:cNvSpPr>
          <p:nvPr>
            <p:ph type="title"/>
          </p:nvPr>
        </p:nvSpPr>
        <p:spPr/>
        <p:txBody>
          <a:bodyPr/>
          <a:lstStyle/>
          <a:p>
            <a:pPr eaLnBrk="1" hangingPunct="1"/>
            <a:r>
              <a:rPr lang="en-CA" smtClean="0">
                <a:ea typeface="ＭＳ Ｐゴシック" charset="-128"/>
              </a:rPr>
              <a:t>XYY (Jacobs Syndrome)</a:t>
            </a:r>
          </a:p>
        </p:txBody>
      </p:sp>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5" y="1463675"/>
            <a:ext cx="3886200" cy="4287838"/>
          </a:xfrm>
        </p:spPr>
        <p:txBody>
          <a:bodyPr wrap="square" numCol="1" anchor="t" anchorCtr="0" compatLnSpc="1">
            <a:prstTxWarp prst="textNoShape">
              <a:avLst/>
            </a:prstTxWarp>
          </a:bodyPr>
          <a:lstStyle/>
          <a:p>
            <a:pPr marL="285750" indent="-285750" eaLnBrk="1" hangingPunct="1">
              <a:buFont typeface="Arial" charset="0"/>
              <a:buChar char="•"/>
            </a:pPr>
            <a:r>
              <a:rPr lang="en-CA" sz="2000" smtClean="0">
                <a:ea typeface="ＭＳ Ｐゴシック" charset="-128"/>
              </a:rPr>
              <a:t>Abnormal body proportions (long legs, short trunk, shoulder equal to hip size)</a:t>
            </a:r>
          </a:p>
          <a:p>
            <a:pPr marL="285750" indent="-285750" eaLnBrk="1" hangingPunct="1">
              <a:buFont typeface="Arial" charset="0"/>
              <a:buChar char="•"/>
            </a:pPr>
            <a:r>
              <a:rPr lang="en-CA" sz="2000" smtClean="0">
                <a:ea typeface="ＭＳ Ｐゴシック" charset="-128"/>
              </a:rPr>
              <a:t>Abnormally large breasts </a:t>
            </a:r>
          </a:p>
          <a:p>
            <a:pPr marL="285750" indent="-285750" eaLnBrk="1" hangingPunct="1">
              <a:buFont typeface="Arial" charset="0"/>
              <a:buChar char="•"/>
            </a:pPr>
            <a:r>
              <a:rPr lang="en-CA" sz="2000" smtClean="0">
                <a:ea typeface="ＭＳ Ｐゴシック" charset="-128"/>
              </a:rPr>
              <a:t>Infertility</a:t>
            </a:r>
          </a:p>
          <a:p>
            <a:pPr marL="285750" indent="-285750" eaLnBrk="1" hangingPunct="1">
              <a:buFont typeface="Arial" charset="0"/>
              <a:buChar char="•"/>
            </a:pPr>
            <a:r>
              <a:rPr lang="en-CA" sz="2000" smtClean="0">
                <a:ea typeface="ＭＳ Ｐゴシック" charset="-128"/>
              </a:rPr>
              <a:t>Sexual problems</a:t>
            </a:r>
          </a:p>
          <a:p>
            <a:pPr marL="285750" indent="-285750" eaLnBrk="1" hangingPunct="1">
              <a:buFont typeface="Arial" charset="0"/>
              <a:buChar char="•"/>
            </a:pPr>
            <a:r>
              <a:rPr lang="en-CA" sz="2000" smtClean="0">
                <a:ea typeface="ＭＳ Ｐゴシック" charset="-128"/>
              </a:rPr>
              <a:t>Less than normal amount of pubic, armpit, and facial hair</a:t>
            </a:r>
          </a:p>
          <a:p>
            <a:pPr marL="285750" indent="-285750" eaLnBrk="1" hangingPunct="1">
              <a:buFont typeface="Arial" charset="0"/>
              <a:buChar char="•"/>
            </a:pPr>
            <a:r>
              <a:rPr lang="en-CA" sz="2000" smtClean="0">
                <a:ea typeface="ＭＳ Ｐゴシック" charset="-128"/>
              </a:rPr>
              <a:t>Small  testicles</a:t>
            </a:r>
          </a:p>
          <a:p>
            <a:pPr marL="285750" indent="-285750" eaLnBrk="1" hangingPunct="1">
              <a:buFont typeface="Arial" charset="0"/>
              <a:buChar char="•"/>
            </a:pPr>
            <a:r>
              <a:rPr lang="en-CA" sz="2000" smtClean="0">
                <a:ea typeface="ＭＳ Ｐゴシック" charset="-128"/>
              </a:rPr>
              <a:t>Tall height</a:t>
            </a:r>
          </a:p>
          <a:p>
            <a:pPr marL="285750" indent="-285750" eaLnBrk="1" hangingPunct="1"/>
            <a:endParaRPr lang="en-CA" smtClean="0">
              <a:ea typeface="ＭＳ Ｐゴシック" charset="-128"/>
            </a:endParaRPr>
          </a:p>
        </p:txBody>
      </p:sp>
      <p:sp>
        <p:nvSpPr>
          <p:cNvPr id="114690" name="Title 3"/>
          <p:cNvSpPr>
            <a:spLocks noGrp="1"/>
          </p:cNvSpPr>
          <p:nvPr>
            <p:ph type="title"/>
          </p:nvPr>
        </p:nvSpPr>
        <p:spPr/>
        <p:txBody>
          <a:bodyPr/>
          <a:lstStyle/>
          <a:p>
            <a:pPr eaLnBrk="1" hangingPunct="1"/>
            <a:r>
              <a:rPr lang="en-CA" smtClean="0">
                <a:ea typeface="ＭＳ Ｐゴシック" charset="-128"/>
              </a:rPr>
              <a:t>XXY – Klinefelter Syndrome</a:t>
            </a:r>
          </a:p>
        </p:txBody>
      </p:sp>
      <p:pic>
        <p:nvPicPr>
          <p:cNvPr id="114691" name="Picture 2" descr="http://upload.wikimedia.org/wikipedia/commons/thumb/e/e7/Bodymorphproj_mkg_modA001_20070325_pos03.jpg/170px-Bodymorphproj_mkg_modA001_20070325_pos03.jpg"/>
          <p:cNvPicPr>
            <a:picLocks noGrp="1" noChangeAspect="1" noChangeArrowheads="1"/>
          </p:cNvPicPr>
          <p:nvPr>
            <p:ph sz="quarter" idx="14"/>
          </p:nvPr>
        </p:nvPicPr>
        <p:blipFill>
          <a:blip r:embed="rId2"/>
          <a:srcRect/>
          <a:stretch>
            <a:fillRect/>
          </a:stretch>
        </p:blipFill>
        <p:spPr bwMode="auto">
          <a:xfrm>
            <a:off x="6115050" y="1463675"/>
            <a:ext cx="1457325" cy="4287838"/>
          </a:xfrm>
          <a:noFill/>
        </p:spPr>
      </p:pic>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04813"/>
            <a:ext cx="9144000" cy="7048500"/>
          </a:xfrm>
          <a:prstGeom prst="rect">
            <a:avLst/>
          </a:prstGeom>
        </p:spPr>
        <p:txBody>
          <a:bodyPr>
            <a:spAutoFit/>
          </a:bodyPr>
          <a:lstStyle/>
          <a:p>
            <a:pPr fontAlgn="auto">
              <a:spcBef>
                <a:spcPts val="0"/>
              </a:spcBef>
              <a:spcAft>
                <a:spcPts val="0"/>
              </a:spcAft>
              <a:defRPr/>
            </a:pPr>
            <a:r>
              <a:rPr lang="en-US" sz="3200" b="1" dirty="0">
                <a:latin typeface="+mn-lt"/>
                <a:ea typeface="+mn-ea"/>
              </a:rPr>
              <a:t>b) in autosomes: </a:t>
            </a:r>
            <a:endParaRPr lang="en-CA" sz="3200" dirty="0">
              <a:latin typeface="+mn-lt"/>
              <a:ea typeface="+mn-ea"/>
            </a:endParaRPr>
          </a:p>
          <a:p>
            <a:pPr fontAlgn="auto">
              <a:spcBef>
                <a:spcPts val="0"/>
              </a:spcBef>
              <a:spcAft>
                <a:spcPts val="0"/>
              </a:spcAft>
              <a:defRPr/>
            </a:pPr>
            <a:r>
              <a:rPr lang="en-US" b="1" dirty="0">
                <a:latin typeface="+mn-lt"/>
                <a:ea typeface="+mn-ea"/>
              </a:rPr>
              <a:t>	</a:t>
            </a:r>
            <a:r>
              <a:rPr lang="en-US" sz="2800" b="1" dirty="0">
                <a:latin typeface="+mn-lt"/>
                <a:ea typeface="+mn-ea"/>
              </a:rPr>
              <a:t>1) results in gametes that are:</a:t>
            </a:r>
            <a:endParaRPr lang="en-CA" sz="2800" dirty="0">
              <a:latin typeface="+mn-lt"/>
              <a:ea typeface="+mn-ea"/>
            </a:endParaRPr>
          </a:p>
          <a:p>
            <a:pPr marL="1200150" lvl="2" indent="-285750" fontAlgn="auto">
              <a:spcBef>
                <a:spcPts val="0"/>
              </a:spcBef>
              <a:spcAft>
                <a:spcPts val="0"/>
              </a:spcAft>
              <a:buFont typeface="Arial" pitchFamily="34" charset="0"/>
              <a:buChar char="•"/>
              <a:defRPr/>
            </a:pPr>
            <a:r>
              <a:rPr lang="en-US" sz="2800" b="1" dirty="0">
                <a:solidFill>
                  <a:srgbClr val="FFC000"/>
                </a:solidFill>
                <a:latin typeface="+mn-lt"/>
                <a:ea typeface="+mn-ea"/>
              </a:rPr>
              <a:t>missing the chromosome in question </a:t>
            </a:r>
            <a:endParaRPr lang="en-CA" sz="2800" dirty="0">
              <a:solidFill>
                <a:srgbClr val="FFC000"/>
              </a:solidFill>
              <a:latin typeface="+mn-lt"/>
              <a:ea typeface="+mn-ea"/>
            </a:endParaRPr>
          </a:p>
          <a:p>
            <a:pPr marL="1200150" lvl="2" indent="-285750" fontAlgn="auto">
              <a:spcBef>
                <a:spcPts val="0"/>
              </a:spcBef>
              <a:spcAft>
                <a:spcPts val="0"/>
              </a:spcAft>
              <a:buFont typeface="Arial" pitchFamily="34" charset="0"/>
              <a:buChar char="•"/>
              <a:defRPr/>
            </a:pPr>
            <a:r>
              <a:rPr lang="en-US" sz="2800" b="1" dirty="0">
                <a:solidFill>
                  <a:srgbClr val="FFC000"/>
                </a:solidFill>
                <a:latin typeface="+mn-lt"/>
                <a:ea typeface="+mn-ea"/>
              </a:rPr>
              <a:t>have 2   copies of </a:t>
            </a:r>
            <a:r>
              <a:rPr lang="en-US" sz="2800" b="1" dirty="0" err="1">
                <a:solidFill>
                  <a:srgbClr val="FFC000"/>
                </a:solidFill>
                <a:latin typeface="+mn-lt"/>
                <a:ea typeface="+mn-ea"/>
              </a:rPr>
              <a:t>chrom</a:t>
            </a:r>
            <a:r>
              <a:rPr lang="en-US" sz="2800" b="1" dirty="0">
                <a:solidFill>
                  <a:srgbClr val="FFC000"/>
                </a:solidFill>
                <a:latin typeface="+mn-lt"/>
                <a:ea typeface="+mn-ea"/>
              </a:rPr>
              <a:t>. in question</a:t>
            </a:r>
          </a:p>
          <a:p>
            <a:pPr marL="1200150" lvl="2" indent="-285750" fontAlgn="auto">
              <a:spcBef>
                <a:spcPts val="0"/>
              </a:spcBef>
              <a:spcAft>
                <a:spcPts val="0"/>
              </a:spcAft>
              <a:buFont typeface="Arial" pitchFamily="34" charset="0"/>
              <a:buChar char="•"/>
              <a:defRPr/>
            </a:pPr>
            <a:endParaRPr lang="en-CA" sz="2800" dirty="0">
              <a:latin typeface="+mn-lt"/>
              <a:ea typeface="+mn-ea"/>
            </a:endParaRPr>
          </a:p>
          <a:p>
            <a:pPr fontAlgn="auto">
              <a:spcBef>
                <a:spcPts val="0"/>
              </a:spcBef>
              <a:spcAft>
                <a:spcPts val="0"/>
              </a:spcAft>
              <a:defRPr/>
            </a:pPr>
            <a:r>
              <a:rPr lang="en-US" sz="2800" b="1" dirty="0">
                <a:latin typeface="+mn-lt"/>
                <a:ea typeface="+mn-ea"/>
              </a:rPr>
              <a:t>	2) when fused w/ normal gamete, zygote </a:t>
            </a:r>
            <a:endParaRPr lang="en-CA" sz="2800" dirty="0">
              <a:latin typeface="+mn-lt"/>
              <a:ea typeface="+mn-ea"/>
            </a:endParaRPr>
          </a:p>
          <a:p>
            <a:pPr lvl="1" fontAlgn="auto">
              <a:spcBef>
                <a:spcPts val="0"/>
              </a:spcBef>
              <a:spcAft>
                <a:spcPts val="0"/>
              </a:spcAft>
              <a:defRPr/>
            </a:pPr>
            <a:r>
              <a:rPr lang="en-US" sz="2800" b="1" dirty="0">
                <a:latin typeface="+mn-lt"/>
                <a:ea typeface="+mn-ea"/>
              </a:rPr>
              <a:t>	has either </a:t>
            </a:r>
            <a:r>
              <a:rPr lang="en-US" sz="2800" b="1" dirty="0">
                <a:solidFill>
                  <a:srgbClr val="FFC000"/>
                </a:solidFill>
                <a:latin typeface="+mn-lt"/>
                <a:ea typeface="+mn-ea"/>
              </a:rPr>
              <a:t>1</a:t>
            </a:r>
            <a:r>
              <a:rPr lang="en-US" sz="2800" b="1" dirty="0">
                <a:latin typeface="+mn-lt"/>
                <a:ea typeface="+mn-ea"/>
              </a:rPr>
              <a:t> or </a:t>
            </a:r>
            <a:r>
              <a:rPr lang="en-US" sz="2800" b="1" dirty="0">
                <a:solidFill>
                  <a:srgbClr val="FFC000"/>
                </a:solidFill>
                <a:latin typeface="+mn-lt"/>
                <a:ea typeface="+mn-ea"/>
              </a:rPr>
              <a:t>3</a:t>
            </a:r>
            <a:r>
              <a:rPr lang="en-US" sz="2800" b="1" dirty="0">
                <a:latin typeface="+mn-lt"/>
                <a:ea typeface="+mn-ea"/>
              </a:rPr>
              <a:t> copies of chromosome in 	question</a:t>
            </a:r>
          </a:p>
          <a:p>
            <a:pPr fontAlgn="auto">
              <a:spcBef>
                <a:spcPts val="0"/>
              </a:spcBef>
              <a:spcAft>
                <a:spcPts val="0"/>
              </a:spcAft>
              <a:defRPr/>
            </a:pPr>
            <a:endParaRPr lang="en-US" sz="2800" b="1" dirty="0">
              <a:latin typeface="+mn-lt"/>
              <a:ea typeface="+mn-ea"/>
            </a:endParaRPr>
          </a:p>
          <a:p>
            <a:pPr lvl="2" fontAlgn="auto">
              <a:spcBef>
                <a:spcPts val="0"/>
              </a:spcBef>
              <a:spcAft>
                <a:spcPts val="0"/>
              </a:spcAft>
              <a:defRPr/>
            </a:pPr>
            <a:r>
              <a:rPr lang="en-US" sz="2800" b="1" dirty="0">
                <a:latin typeface="+mn-lt"/>
                <a:ea typeface="+mn-ea"/>
              </a:rPr>
              <a:t>3) 1 copy = </a:t>
            </a:r>
            <a:r>
              <a:rPr lang="en-US" sz="2800" b="1" dirty="0">
                <a:solidFill>
                  <a:srgbClr val="FFC000"/>
                </a:solidFill>
                <a:latin typeface="+mn-lt"/>
                <a:ea typeface="+mn-ea"/>
              </a:rPr>
              <a:t>fatal</a:t>
            </a:r>
            <a:r>
              <a:rPr lang="en-US" sz="2800" b="1" dirty="0">
                <a:latin typeface="+mn-lt"/>
                <a:ea typeface="+mn-ea"/>
              </a:rPr>
              <a:t>; embryo aborts so early that</a:t>
            </a:r>
            <a:endParaRPr lang="en-CA" sz="1600" dirty="0">
              <a:latin typeface="+mn-lt"/>
              <a:ea typeface="+mn-ea"/>
            </a:endParaRPr>
          </a:p>
          <a:p>
            <a:pPr fontAlgn="auto">
              <a:spcBef>
                <a:spcPts val="0"/>
              </a:spcBef>
              <a:spcAft>
                <a:spcPts val="0"/>
              </a:spcAft>
              <a:defRPr/>
            </a:pPr>
            <a:r>
              <a:rPr lang="en-US" sz="2800" b="1" dirty="0">
                <a:latin typeface="+mn-lt"/>
                <a:ea typeface="+mn-ea"/>
              </a:rPr>
              <a:t>	 woman never knows she was pregnant</a:t>
            </a:r>
            <a:endParaRPr lang="en-CA" sz="1600" dirty="0">
              <a:latin typeface="+mn-lt"/>
              <a:ea typeface="+mn-ea"/>
            </a:endParaRPr>
          </a:p>
          <a:p>
            <a:pPr fontAlgn="auto">
              <a:spcBef>
                <a:spcPts val="0"/>
              </a:spcBef>
              <a:spcAft>
                <a:spcPts val="0"/>
              </a:spcAft>
              <a:defRPr/>
            </a:pPr>
            <a:r>
              <a:rPr lang="en-US" sz="2800" b="1" dirty="0">
                <a:latin typeface="+mn-lt"/>
                <a:ea typeface="+mn-ea"/>
              </a:rPr>
              <a:t>			</a:t>
            </a:r>
          </a:p>
          <a:p>
            <a:pPr fontAlgn="auto">
              <a:spcBef>
                <a:spcPts val="0"/>
              </a:spcBef>
              <a:spcAft>
                <a:spcPts val="0"/>
              </a:spcAft>
              <a:defRPr/>
            </a:pPr>
            <a:r>
              <a:rPr lang="en-US" sz="2800" b="1" dirty="0">
                <a:latin typeface="+mn-lt"/>
                <a:ea typeface="+mn-ea"/>
              </a:rPr>
              <a:t>	4) 3 copies = </a:t>
            </a:r>
            <a:r>
              <a:rPr lang="en-US" sz="2800" b="1" dirty="0">
                <a:solidFill>
                  <a:srgbClr val="FFC000"/>
                </a:solidFill>
                <a:latin typeface="+mn-lt"/>
                <a:ea typeface="+mn-ea"/>
              </a:rPr>
              <a:t>fatal</a:t>
            </a:r>
            <a:r>
              <a:rPr lang="en-US" sz="2800" b="1" dirty="0">
                <a:latin typeface="+mn-lt"/>
                <a:ea typeface="+mn-ea"/>
              </a:rPr>
              <a:t> in most cases;  miscarriage later in 	pregnancy:	exceptions: </a:t>
            </a:r>
            <a:r>
              <a:rPr lang="en-US" sz="2800" b="1" dirty="0">
                <a:solidFill>
                  <a:srgbClr val="FFC000"/>
                </a:solidFill>
                <a:latin typeface="+mn-lt"/>
                <a:ea typeface="+mn-ea"/>
              </a:rPr>
              <a:t>trisomy 13, </a:t>
            </a:r>
            <a:r>
              <a:rPr lang="en-CA" sz="1600" dirty="0">
                <a:solidFill>
                  <a:srgbClr val="FFC000"/>
                </a:solidFill>
                <a:latin typeface="+mn-lt"/>
                <a:ea typeface="+mn-ea"/>
              </a:rPr>
              <a:t> </a:t>
            </a:r>
            <a:r>
              <a:rPr lang="en-US" sz="2800" b="1" dirty="0">
                <a:solidFill>
                  <a:srgbClr val="FFC000"/>
                </a:solidFill>
                <a:latin typeface="+mn-lt"/>
                <a:ea typeface="+mn-ea"/>
              </a:rPr>
              <a:t>18 may make 	the full 40 weeks and be born; trisomy 21 (Down 	Syndrome) </a:t>
            </a:r>
            <a:endParaRPr lang="en-CA" sz="1600" dirty="0">
              <a:solidFill>
                <a:srgbClr val="FFC000"/>
              </a:solidFill>
              <a:latin typeface="+mn-lt"/>
              <a:ea typeface="+mn-ea"/>
            </a:endParaRPr>
          </a:p>
          <a:p>
            <a:pPr marL="1200150" lvl="2" indent="-285750" fontAlgn="auto">
              <a:spcBef>
                <a:spcPts val="0"/>
              </a:spcBef>
              <a:spcAft>
                <a:spcPts val="0"/>
              </a:spcAft>
              <a:buFont typeface="Arial" pitchFamily="34" charset="0"/>
              <a:buChar char="•"/>
              <a:defRPr/>
            </a:pPr>
            <a:endParaRPr lang="en-CA" sz="2800" dirty="0">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468313" y="1304925"/>
            <a:ext cx="8351837" cy="5264150"/>
          </a:xfrm>
          <a:prstGeom prst="rect">
            <a:avLst/>
          </a:prstGeom>
          <a:noFill/>
          <a:ln w="9525">
            <a:noFill/>
            <a:miter lim="800000"/>
            <a:headEnd/>
            <a:tailEnd/>
          </a:ln>
        </p:spPr>
        <p:txBody>
          <a:bodyPr>
            <a:spAutoFit/>
          </a:bodyPr>
          <a:lstStyle/>
          <a:p>
            <a:r>
              <a:rPr lang="en-US" sz="2800" b="1" dirty="0"/>
              <a:t>c)  non-disjunction influenced by age of parents,</a:t>
            </a:r>
            <a:endParaRPr lang="en-CA" sz="2800" dirty="0"/>
          </a:p>
          <a:p>
            <a:r>
              <a:rPr lang="en-US" sz="2800" b="1" dirty="0"/>
              <a:t>	esp. </a:t>
            </a:r>
            <a:r>
              <a:rPr lang="en-US" sz="2800" b="1" dirty="0">
                <a:solidFill>
                  <a:srgbClr val="FFC000"/>
                </a:solidFill>
              </a:rPr>
              <a:t>mother</a:t>
            </a:r>
            <a:r>
              <a:rPr lang="en-US" sz="2800" b="1" dirty="0"/>
              <a:t> … </a:t>
            </a:r>
            <a:endParaRPr lang="en-CA" sz="2800" dirty="0"/>
          </a:p>
          <a:p>
            <a:r>
              <a:rPr lang="en-US" sz="2800" b="1" dirty="0"/>
              <a:t>	1) a woman</a:t>
            </a:r>
            <a:r>
              <a:rPr lang="ja-JP" altLang="en-US" sz="2800" b="1" dirty="0"/>
              <a:t>’</a:t>
            </a:r>
            <a:r>
              <a:rPr lang="en-US" altLang="ja-JP" sz="2800" b="1" dirty="0"/>
              <a:t>s eggs begin to develop in her 	ovaries when she is still a fetus  in her mother</a:t>
            </a:r>
            <a:r>
              <a:rPr lang="ja-JP" altLang="en-US" sz="2800" b="1" dirty="0"/>
              <a:t>’</a:t>
            </a:r>
            <a:r>
              <a:rPr lang="en-US" altLang="ja-JP" sz="2800" b="1" dirty="0"/>
              <a:t>s</a:t>
            </a:r>
            <a:r>
              <a:rPr lang="en-CA" altLang="ja-JP" sz="2800" dirty="0"/>
              <a:t>  </a:t>
            </a:r>
            <a:r>
              <a:rPr lang="en-US" altLang="ja-JP" sz="2800" b="1" dirty="0"/>
              <a:t> 	uterus!  </a:t>
            </a:r>
          </a:p>
          <a:p>
            <a:endParaRPr lang="en-US" sz="2800" b="1" dirty="0"/>
          </a:p>
          <a:p>
            <a:r>
              <a:rPr lang="en-US" sz="2800" b="1" dirty="0"/>
              <a:t>	Over 35, non-disjunction risk rises</a:t>
            </a:r>
            <a:r>
              <a:rPr lang="en-CA" sz="2800" dirty="0"/>
              <a:t>  	</a:t>
            </a:r>
            <a:r>
              <a:rPr lang="en-US" sz="2800" b="1" dirty="0"/>
              <a:t>exponentially</a:t>
            </a:r>
            <a:endParaRPr lang="en-CA" sz="2800" dirty="0"/>
          </a:p>
          <a:p>
            <a:r>
              <a:rPr lang="en-US" sz="2800" b="1" dirty="0"/>
              <a:t>		</a:t>
            </a:r>
          </a:p>
          <a:p>
            <a:r>
              <a:rPr lang="en-US" sz="2800" b="1" dirty="0"/>
              <a:t>	2) male </a:t>
            </a:r>
            <a:r>
              <a:rPr lang="ja-JP" altLang="en-US" sz="2800" b="1" dirty="0"/>
              <a:t>“</a:t>
            </a:r>
            <a:r>
              <a:rPr lang="en-US" altLang="ja-JP" sz="2800" b="1" dirty="0"/>
              <a:t>age effect</a:t>
            </a:r>
            <a:r>
              <a:rPr lang="ja-JP" altLang="en-US" sz="2800" b="1" dirty="0"/>
              <a:t>”</a:t>
            </a:r>
            <a:r>
              <a:rPr lang="en-US" altLang="ja-JP" sz="2800" b="1" dirty="0"/>
              <a:t> is smaller (meiosis cycle 	about 2 weeks) (about 25%  of Down Syn. 	Cases)</a:t>
            </a:r>
            <a:endParaRPr lang="en-CA" sz="2800" dirty="0"/>
          </a:p>
        </p:txBody>
      </p:sp>
      <p:sp>
        <p:nvSpPr>
          <p:cNvPr id="3" name="Rectangle 1"/>
          <p:cNvSpPr>
            <a:spLocks noChangeArrowheads="1"/>
          </p:cNvSpPr>
          <p:nvPr/>
        </p:nvSpPr>
        <p:spPr bwMode="auto">
          <a:xfrm>
            <a:off x="468312" y="1304925"/>
            <a:ext cx="8351837" cy="5264150"/>
          </a:xfrm>
          <a:prstGeom prst="rect">
            <a:avLst/>
          </a:prstGeom>
          <a:noFill/>
          <a:ln w="9525">
            <a:noFill/>
            <a:miter lim="800000"/>
            <a:headEnd/>
            <a:tailEnd/>
          </a:ln>
        </p:spPr>
        <p:txBody>
          <a:bodyPr>
            <a:spAutoFit/>
          </a:bodyPr>
          <a:lstStyle/>
          <a:p>
            <a:r>
              <a:rPr lang="en-US" sz="2800" b="1" dirty="0"/>
              <a:t>c)  non-disjunction influenced by age of parents,</a:t>
            </a:r>
            <a:endParaRPr lang="en-CA" sz="2800" dirty="0"/>
          </a:p>
          <a:p>
            <a:r>
              <a:rPr lang="en-US" sz="2800" b="1" dirty="0"/>
              <a:t>	esp. </a:t>
            </a:r>
            <a:r>
              <a:rPr lang="en-US" sz="2800" b="1" dirty="0">
                <a:solidFill>
                  <a:srgbClr val="FFC000"/>
                </a:solidFill>
              </a:rPr>
              <a:t>mother</a:t>
            </a:r>
            <a:r>
              <a:rPr lang="en-US" sz="2800" b="1" dirty="0"/>
              <a:t> … </a:t>
            </a:r>
            <a:endParaRPr lang="en-CA" sz="2800" dirty="0"/>
          </a:p>
          <a:p>
            <a:r>
              <a:rPr lang="en-US" sz="2800" b="1" dirty="0"/>
              <a:t>	1) a woman</a:t>
            </a:r>
            <a:r>
              <a:rPr lang="ja-JP" altLang="en-US" sz="2800" b="1" dirty="0"/>
              <a:t>’</a:t>
            </a:r>
            <a:r>
              <a:rPr lang="en-US" altLang="ja-JP" sz="2800" b="1" dirty="0"/>
              <a:t>s eggs begin to develop in her 	</a:t>
            </a:r>
            <a:r>
              <a:rPr lang="en-US" altLang="ja-JP" sz="2800" b="1" dirty="0">
                <a:solidFill>
                  <a:srgbClr val="FFC000"/>
                </a:solidFill>
              </a:rPr>
              <a:t>ovaries</a:t>
            </a:r>
            <a:r>
              <a:rPr lang="en-US" altLang="ja-JP" sz="2800" b="1" dirty="0"/>
              <a:t> when she is still a fetus  in her </a:t>
            </a:r>
            <a:r>
              <a:rPr lang="en-US" altLang="ja-JP" sz="2800" b="1" dirty="0">
                <a:solidFill>
                  <a:srgbClr val="FFC000"/>
                </a:solidFill>
              </a:rPr>
              <a:t>mother</a:t>
            </a:r>
            <a:r>
              <a:rPr lang="ja-JP" altLang="en-US" sz="2800" b="1" dirty="0">
                <a:solidFill>
                  <a:srgbClr val="FFC000"/>
                </a:solidFill>
              </a:rPr>
              <a:t>’</a:t>
            </a:r>
            <a:r>
              <a:rPr lang="en-US" altLang="ja-JP" sz="2800" b="1" dirty="0">
                <a:solidFill>
                  <a:srgbClr val="FFC000"/>
                </a:solidFill>
              </a:rPr>
              <a:t>s</a:t>
            </a:r>
            <a:r>
              <a:rPr lang="en-CA" altLang="ja-JP" sz="2800" dirty="0"/>
              <a:t>  </a:t>
            </a:r>
            <a:r>
              <a:rPr lang="en-US" altLang="ja-JP" sz="2800" b="1" dirty="0"/>
              <a:t> 	uterus!  </a:t>
            </a:r>
          </a:p>
          <a:p>
            <a:endParaRPr lang="en-US" sz="2800" b="1" dirty="0"/>
          </a:p>
          <a:p>
            <a:r>
              <a:rPr lang="en-US" sz="2800" b="1" dirty="0"/>
              <a:t>	Over </a:t>
            </a:r>
            <a:r>
              <a:rPr lang="en-US" sz="2800" b="1" dirty="0">
                <a:solidFill>
                  <a:srgbClr val="FFC000"/>
                </a:solidFill>
              </a:rPr>
              <a:t>35</a:t>
            </a:r>
            <a:r>
              <a:rPr lang="en-US" sz="2800" b="1" dirty="0"/>
              <a:t>, non-disjunction risk rises</a:t>
            </a:r>
            <a:r>
              <a:rPr lang="en-CA" sz="2800" dirty="0"/>
              <a:t>  	</a:t>
            </a:r>
            <a:r>
              <a:rPr lang="en-US" sz="2800" b="1" dirty="0"/>
              <a:t>exponentially</a:t>
            </a:r>
            <a:endParaRPr lang="en-CA" sz="2800" dirty="0"/>
          </a:p>
          <a:p>
            <a:r>
              <a:rPr lang="en-US" sz="2800" b="1" dirty="0"/>
              <a:t>		</a:t>
            </a:r>
          </a:p>
          <a:p>
            <a:r>
              <a:rPr lang="en-US" sz="2800" b="1" dirty="0"/>
              <a:t>	2) male </a:t>
            </a:r>
            <a:r>
              <a:rPr lang="ja-JP" altLang="en-US" sz="2800" b="1" dirty="0"/>
              <a:t>“</a:t>
            </a:r>
            <a:r>
              <a:rPr lang="en-US" altLang="ja-JP" sz="2800" b="1" dirty="0"/>
              <a:t>age effect</a:t>
            </a:r>
            <a:r>
              <a:rPr lang="ja-JP" altLang="en-US" sz="2800" b="1" dirty="0"/>
              <a:t>”</a:t>
            </a:r>
            <a:r>
              <a:rPr lang="en-US" altLang="ja-JP" sz="2800" b="1" dirty="0"/>
              <a:t> is smaller (</a:t>
            </a:r>
            <a:r>
              <a:rPr lang="en-US" altLang="ja-JP" sz="2800" b="1" dirty="0">
                <a:solidFill>
                  <a:srgbClr val="FFC000"/>
                </a:solidFill>
              </a:rPr>
              <a:t>meiosis</a:t>
            </a:r>
            <a:r>
              <a:rPr lang="en-US" altLang="ja-JP" sz="2800" b="1" dirty="0"/>
              <a:t> cycle 	about 2 weeks) (about </a:t>
            </a:r>
            <a:r>
              <a:rPr lang="en-US" altLang="ja-JP" sz="2800" b="1" dirty="0">
                <a:solidFill>
                  <a:srgbClr val="FFC000"/>
                </a:solidFill>
              </a:rPr>
              <a:t>25</a:t>
            </a:r>
            <a:r>
              <a:rPr lang="en-US" altLang="ja-JP" sz="2800" b="1" dirty="0"/>
              <a:t>%  of Down Syn. 	Cases)</a:t>
            </a:r>
            <a:endParaRPr lang="en-CA" sz="2800" dirty="0"/>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900613" y="1463675"/>
            <a:ext cx="3886200" cy="4287838"/>
          </a:xfrm>
        </p:spPr>
        <p:txBody>
          <a:bodyPr/>
          <a:lstStyle/>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8" name="Content Placeholder 7"/>
          <p:cNvSpPr>
            <a:spLocks noGrp="1"/>
          </p:cNvSpPr>
          <p:nvPr>
            <p:ph sz="quarter" idx="13"/>
          </p:nvPr>
        </p:nvSpPr>
        <p:spPr>
          <a:xfrm>
            <a:off x="352425" y="1196975"/>
            <a:ext cx="4219575" cy="5661025"/>
          </a:xfrm>
        </p:spPr>
        <p:txBody>
          <a:bodyPr wrap="square" numCol="1" anchor="t" anchorCtr="0" compatLnSpc="1">
            <a:prstTxWarp prst="textNoShape">
              <a:avLst/>
            </a:prstTxWarp>
          </a:bodyPr>
          <a:lstStyle/>
          <a:p>
            <a:pPr marL="0" indent="0" eaLnBrk="1" hangingPunct="1">
              <a:lnSpc>
                <a:spcPct val="80000"/>
              </a:lnSpc>
            </a:pPr>
            <a:r>
              <a:rPr lang="en-CA" smtClean="0">
                <a:ea typeface="ＭＳ Ｐゴシック" charset="-128"/>
              </a:rPr>
              <a:t>Cleft lip or palate</a:t>
            </a:r>
          </a:p>
          <a:p>
            <a:pPr marL="0" indent="0" eaLnBrk="1" hangingPunct="1">
              <a:lnSpc>
                <a:spcPct val="80000"/>
              </a:lnSpc>
            </a:pPr>
            <a:r>
              <a:rPr lang="en-CA" smtClean="0">
                <a:ea typeface="ＭＳ Ｐゴシック" charset="-128"/>
              </a:rPr>
              <a:t>Clenched hands (with outer fingers on top of the inner fingers)</a:t>
            </a:r>
          </a:p>
          <a:p>
            <a:pPr marL="0" indent="0" eaLnBrk="1" hangingPunct="1">
              <a:lnSpc>
                <a:spcPct val="80000"/>
              </a:lnSpc>
            </a:pPr>
            <a:r>
              <a:rPr lang="en-CA" smtClean="0">
                <a:ea typeface="ＭＳ Ｐゴシック" charset="-128"/>
              </a:rPr>
              <a:t>Close-set eyes -- eyes may actually fuse together into one</a:t>
            </a:r>
          </a:p>
          <a:p>
            <a:pPr marL="0" indent="0" eaLnBrk="1" hangingPunct="1">
              <a:lnSpc>
                <a:spcPct val="80000"/>
              </a:lnSpc>
            </a:pPr>
            <a:r>
              <a:rPr lang="en-CA" smtClean="0">
                <a:ea typeface="ＭＳ Ｐゴシック" charset="-128"/>
              </a:rPr>
              <a:t>Decreased muscle tone</a:t>
            </a:r>
          </a:p>
          <a:p>
            <a:pPr marL="0" indent="0" eaLnBrk="1" hangingPunct="1">
              <a:lnSpc>
                <a:spcPct val="80000"/>
              </a:lnSpc>
            </a:pPr>
            <a:r>
              <a:rPr lang="en-CA" smtClean="0">
                <a:ea typeface="ＭＳ Ｐゴシック" charset="-128"/>
              </a:rPr>
              <a:t>Extra fingers or toes </a:t>
            </a:r>
          </a:p>
          <a:p>
            <a:pPr marL="0" indent="0" eaLnBrk="1" hangingPunct="1">
              <a:lnSpc>
                <a:spcPct val="80000"/>
              </a:lnSpc>
            </a:pPr>
            <a:r>
              <a:rPr lang="en-CA" smtClean="0">
                <a:ea typeface="ＭＳ Ｐゴシック" charset="-128"/>
              </a:rPr>
              <a:t>Hernias: </a:t>
            </a:r>
          </a:p>
          <a:p>
            <a:pPr marL="0" indent="0" eaLnBrk="1" hangingPunct="1">
              <a:lnSpc>
                <a:spcPct val="80000"/>
              </a:lnSpc>
            </a:pPr>
            <a:r>
              <a:rPr lang="en-CA" smtClean="0">
                <a:ea typeface="ＭＳ Ｐゴシック" charset="-128"/>
              </a:rPr>
              <a:t>Hole, split, or cleft in the iris </a:t>
            </a:r>
          </a:p>
          <a:p>
            <a:pPr marL="0" indent="0" eaLnBrk="1" hangingPunct="1">
              <a:lnSpc>
                <a:spcPct val="80000"/>
              </a:lnSpc>
            </a:pPr>
            <a:r>
              <a:rPr lang="en-CA" smtClean="0">
                <a:ea typeface="ＭＳ Ｐゴシック" charset="-128"/>
              </a:rPr>
              <a:t>Low-set ears</a:t>
            </a:r>
          </a:p>
          <a:p>
            <a:pPr marL="0" indent="0" eaLnBrk="1" hangingPunct="1">
              <a:lnSpc>
                <a:spcPct val="80000"/>
              </a:lnSpc>
            </a:pPr>
            <a:r>
              <a:rPr lang="en-CA" smtClean="0">
                <a:ea typeface="ＭＳ Ｐゴシック" charset="-128"/>
              </a:rPr>
              <a:t>Mental retardation, severe</a:t>
            </a:r>
          </a:p>
          <a:p>
            <a:pPr marL="0" indent="0" eaLnBrk="1" hangingPunct="1">
              <a:lnSpc>
                <a:spcPct val="80000"/>
              </a:lnSpc>
            </a:pPr>
            <a:r>
              <a:rPr lang="en-CA" smtClean="0">
                <a:ea typeface="ＭＳ Ｐゴシック" charset="-128"/>
              </a:rPr>
              <a:t>Scalp defects (missing skin)</a:t>
            </a:r>
          </a:p>
          <a:p>
            <a:pPr marL="0" indent="0" eaLnBrk="1" hangingPunct="1">
              <a:lnSpc>
                <a:spcPct val="80000"/>
              </a:lnSpc>
            </a:pPr>
            <a:r>
              <a:rPr lang="en-CA" smtClean="0">
                <a:ea typeface="ＭＳ Ｐゴシック" charset="-128"/>
              </a:rPr>
              <a:t>Seizures</a:t>
            </a:r>
          </a:p>
          <a:p>
            <a:pPr marL="0" indent="0" eaLnBrk="1" hangingPunct="1">
              <a:lnSpc>
                <a:spcPct val="80000"/>
              </a:lnSpc>
            </a:pPr>
            <a:r>
              <a:rPr lang="en-CA" smtClean="0">
                <a:ea typeface="ＭＳ Ｐゴシック" charset="-128"/>
              </a:rPr>
              <a:t>Single palmar crease</a:t>
            </a:r>
          </a:p>
          <a:p>
            <a:pPr marL="0" indent="0" eaLnBrk="1" hangingPunct="1">
              <a:lnSpc>
                <a:spcPct val="80000"/>
              </a:lnSpc>
            </a:pPr>
            <a:r>
              <a:rPr lang="en-CA" smtClean="0">
                <a:ea typeface="ＭＳ Ｐゴシック" charset="-128"/>
              </a:rPr>
              <a:t>Skeletal (limb) abnormalities</a:t>
            </a:r>
          </a:p>
          <a:p>
            <a:pPr marL="0" indent="0" eaLnBrk="1" hangingPunct="1">
              <a:lnSpc>
                <a:spcPct val="80000"/>
              </a:lnSpc>
            </a:pPr>
            <a:r>
              <a:rPr lang="en-CA" smtClean="0">
                <a:ea typeface="ＭＳ Ｐゴシック" charset="-128"/>
              </a:rPr>
              <a:t>Small eyes, head and lower jaw</a:t>
            </a:r>
          </a:p>
          <a:p>
            <a:pPr marL="0" indent="0" eaLnBrk="1" hangingPunct="1">
              <a:lnSpc>
                <a:spcPct val="80000"/>
              </a:lnSpc>
            </a:pPr>
            <a:r>
              <a:rPr lang="en-CA" smtClean="0">
                <a:ea typeface="ＭＳ Ｐゴシック" charset="-128"/>
              </a:rPr>
              <a:t>Unusual to survive past 1</a:t>
            </a:r>
            <a:r>
              <a:rPr lang="en-CA" baseline="30000" smtClean="0">
                <a:ea typeface="ＭＳ Ｐゴシック" charset="-128"/>
              </a:rPr>
              <a:t>st</a:t>
            </a:r>
            <a:r>
              <a:rPr lang="en-CA" smtClean="0">
                <a:ea typeface="ＭＳ Ｐゴシック" charset="-128"/>
              </a:rPr>
              <a:t>  birthday</a:t>
            </a:r>
          </a:p>
        </p:txBody>
      </p:sp>
      <p:sp>
        <p:nvSpPr>
          <p:cNvPr id="117763" name="Title 6"/>
          <p:cNvSpPr>
            <a:spLocks noGrp="1"/>
          </p:cNvSpPr>
          <p:nvPr>
            <p:ph type="title"/>
          </p:nvPr>
        </p:nvSpPr>
        <p:spPr>
          <a:xfrm>
            <a:off x="352425" y="228600"/>
            <a:ext cx="7680325" cy="896938"/>
          </a:xfrm>
        </p:spPr>
        <p:txBody>
          <a:bodyPr/>
          <a:lstStyle/>
          <a:p>
            <a:pPr eaLnBrk="1" hangingPunct="1"/>
            <a:r>
              <a:rPr lang="en-CA" smtClean="0">
                <a:ea typeface="ＭＳ Ｐゴシック" charset="-128"/>
              </a:rPr>
              <a:t>Trisomy 13  - Patau Syndrome</a:t>
            </a:r>
          </a:p>
        </p:txBody>
      </p:sp>
      <p:pic>
        <p:nvPicPr>
          <p:cNvPr id="1136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811588"/>
            <a:ext cx="1417637" cy="141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36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7013" y="1052513"/>
            <a:ext cx="3803650"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367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006850"/>
            <a:ext cx="1863725" cy="285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900613" y="1463675"/>
            <a:ext cx="3886200" cy="4287838"/>
          </a:xfrm>
        </p:spPr>
        <p:txBody>
          <a:bodyPr/>
          <a:lstStyle/>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3" name="Content Placeholder 2"/>
          <p:cNvSpPr>
            <a:spLocks noGrp="1"/>
          </p:cNvSpPr>
          <p:nvPr>
            <p:ph sz="quarter" idx="13"/>
          </p:nvPr>
        </p:nvSpPr>
        <p:spPr>
          <a:xfrm>
            <a:off x="352425" y="1463675"/>
            <a:ext cx="4219575" cy="5205413"/>
          </a:xfrm>
        </p:spPr>
        <p:txBody>
          <a:bodyPr>
            <a:normAutofit lnSpcReduction="10000"/>
          </a:bodyPr>
          <a:lstStyle/>
          <a:p>
            <a:pPr marL="0" indent="0" eaLnBrk="1" hangingPunct="1">
              <a:spcAft>
                <a:spcPts val="0"/>
              </a:spcAft>
              <a:buClr>
                <a:schemeClr val="accent5"/>
              </a:buClr>
              <a:buFont typeface="Arial" pitchFamily="34" charset="0"/>
              <a:buNone/>
              <a:defRPr/>
            </a:pPr>
            <a:r>
              <a:rPr lang="en-CA" dirty="0">
                <a:ea typeface="+mn-ea"/>
              </a:rPr>
              <a:t>Clenched hands</a:t>
            </a:r>
          </a:p>
          <a:p>
            <a:pPr marL="0" indent="0" eaLnBrk="1" hangingPunct="1">
              <a:spcAft>
                <a:spcPts val="0"/>
              </a:spcAft>
              <a:buClr>
                <a:schemeClr val="accent5"/>
              </a:buClr>
              <a:buFont typeface="Arial" pitchFamily="34" charset="0"/>
              <a:buNone/>
              <a:defRPr/>
            </a:pPr>
            <a:r>
              <a:rPr lang="en-CA" dirty="0">
                <a:ea typeface="+mn-ea"/>
              </a:rPr>
              <a:t>Crossed legs (preferred position)</a:t>
            </a:r>
          </a:p>
          <a:p>
            <a:pPr marL="0" indent="0" eaLnBrk="1" hangingPunct="1">
              <a:spcAft>
                <a:spcPts val="0"/>
              </a:spcAft>
              <a:buClr>
                <a:schemeClr val="accent5"/>
              </a:buClr>
              <a:buFont typeface="Arial" pitchFamily="34" charset="0"/>
              <a:buNone/>
              <a:defRPr/>
            </a:pPr>
            <a:r>
              <a:rPr lang="en-CA" dirty="0">
                <a:ea typeface="+mn-ea"/>
              </a:rPr>
              <a:t>Feet with a rounded bottom (rocker-bottom feet)</a:t>
            </a:r>
          </a:p>
          <a:p>
            <a:pPr marL="0" indent="0" eaLnBrk="1" hangingPunct="1">
              <a:spcAft>
                <a:spcPts val="0"/>
              </a:spcAft>
              <a:buClr>
                <a:schemeClr val="accent5"/>
              </a:buClr>
              <a:buFont typeface="Arial" pitchFamily="34" charset="0"/>
              <a:buNone/>
              <a:defRPr/>
            </a:pPr>
            <a:r>
              <a:rPr lang="en-CA" dirty="0">
                <a:ea typeface="+mn-ea"/>
              </a:rPr>
              <a:t>Low birth weight</a:t>
            </a:r>
          </a:p>
          <a:p>
            <a:pPr marL="0" indent="0" eaLnBrk="1" hangingPunct="1">
              <a:spcAft>
                <a:spcPts val="0"/>
              </a:spcAft>
              <a:buClr>
                <a:schemeClr val="accent5"/>
              </a:buClr>
              <a:buFont typeface="Arial" pitchFamily="34" charset="0"/>
              <a:buNone/>
              <a:defRPr/>
            </a:pPr>
            <a:r>
              <a:rPr lang="en-CA" dirty="0">
                <a:ea typeface="+mn-ea"/>
              </a:rPr>
              <a:t>Low-set ears</a:t>
            </a:r>
          </a:p>
          <a:p>
            <a:pPr marL="0" indent="0" eaLnBrk="1" hangingPunct="1">
              <a:spcAft>
                <a:spcPts val="0"/>
              </a:spcAft>
              <a:buClr>
                <a:schemeClr val="accent5"/>
              </a:buClr>
              <a:buFont typeface="Arial" pitchFamily="34" charset="0"/>
              <a:buNone/>
              <a:defRPr/>
            </a:pPr>
            <a:r>
              <a:rPr lang="en-CA" dirty="0">
                <a:ea typeface="+mn-ea"/>
              </a:rPr>
              <a:t>Mental deficiency</a:t>
            </a:r>
          </a:p>
          <a:p>
            <a:pPr marL="0" indent="0" eaLnBrk="1" hangingPunct="1">
              <a:spcAft>
                <a:spcPts val="0"/>
              </a:spcAft>
              <a:buClr>
                <a:schemeClr val="accent5"/>
              </a:buClr>
              <a:buFont typeface="Arial" pitchFamily="34" charset="0"/>
              <a:buNone/>
              <a:defRPr/>
            </a:pPr>
            <a:r>
              <a:rPr lang="en-CA" dirty="0">
                <a:ea typeface="+mn-ea"/>
              </a:rPr>
              <a:t>Small head </a:t>
            </a:r>
          </a:p>
          <a:p>
            <a:pPr marL="0" indent="0" eaLnBrk="1" hangingPunct="1">
              <a:spcAft>
                <a:spcPts val="0"/>
              </a:spcAft>
              <a:buClr>
                <a:schemeClr val="accent5"/>
              </a:buClr>
              <a:buFont typeface="Arial" pitchFamily="34" charset="0"/>
              <a:buNone/>
              <a:defRPr/>
            </a:pPr>
            <a:r>
              <a:rPr lang="en-CA" dirty="0">
                <a:ea typeface="+mn-ea"/>
              </a:rPr>
              <a:t>Small </a:t>
            </a:r>
            <a:r>
              <a:rPr lang="en-CA" dirty="0" smtClean="0">
                <a:ea typeface="+mn-ea"/>
              </a:rPr>
              <a:t>jaw</a:t>
            </a:r>
          </a:p>
          <a:p>
            <a:pPr marL="0" indent="0" eaLnBrk="1" hangingPunct="1">
              <a:spcAft>
                <a:spcPts val="0"/>
              </a:spcAft>
              <a:buClr>
                <a:schemeClr val="accent5"/>
              </a:buClr>
              <a:buFont typeface="Arial" pitchFamily="34" charset="0"/>
              <a:buNone/>
              <a:defRPr/>
            </a:pPr>
            <a:r>
              <a:rPr lang="en-CA" dirty="0" smtClean="0">
                <a:ea typeface="+mn-ea"/>
              </a:rPr>
              <a:t>Underdeveloped </a:t>
            </a:r>
            <a:r>
              <a:rPr lang="en-CA" dirty="0">
                <a:ea typeface="+mn-ea"/>
              </a:rPr>
              <a:t>fingernails</a:t>
            </a:r>
          </a:p>
          <a:p>
            <a:pPr marL="0" indent="0" eaLnBrk="1" hangingPunct="1">
              <a:spcAft>
                <a:spcPts val="0"/>
              </a:spcAft>
              <a:buClr>
                <a:schemeClr val="accent5"/>
              </a:buClr>
              <a:buFont typeface="Arial" pitchFamily="34" charset="0"/>
              <a:buNone/>
              <a:defRPr/>
            </a:pPr>
            <a:r>
              <a:rPr lang="en-CA" dirty="0">
                <a:ea typeface="+mn-ea"/>
              </a:rPr>
              <a:t>Undescended testicle</a:t>
            </a:r>
          </a:p>
          <a:p>
            <a:pPr marL="0" indent="0" eaLnBrk="1" hangingPunct="1">
              <a:spcAft>
                <a:spcPts val="0"/>
              </a:spcAft>
              <a:buClr>
                <a:schemeClr val="accent5"/>
              </a:buClr>
              <a:buFont typeface="Arial" pitchFamily="34" charset="0"/>
              <a:buNone/>
              <a:defRPr/>
            </a:pPr>
            <a:r>
              <a:rPr lang="en-CA" dirty="0">
                <a:ea typeface="+mn-ea"/>
              </a:rPr>
              <a:t>Unusual shaped chest </a:t>
            </a:r>
            <a:endParaRPr lang="en-CA" dirty="0" smtClean="0">
              <a:ea typeface="+mn-ea"/>
            </a:endParaRPr>
          </a:p>
          <a:p>
            <a:pPr marL="0" indent="0" eaLnBrk="1" hangingPunct="1">
              <a:spcAft>
                <a:spcPts val="0"/>
              </a:spcAft>
              <a:buClr>
                <a:schemeClr val="accent5"/>
              </a:buClr>
              <a:buFont typeface="Arial" pitchFamily="34" charset="0"/>
              <a:buNone/>
              <a:defRPr/>
            </a:pPr>
            <a:r>
              <a:rPr lang="en-CA" dirty="0" smtClean="0">
                <a:ea typeface="+mn-ea"/>
              </a:rPr>
              <a:t>50% of infants do not survive past 1 week.  Some make it into teenage years with serious developmental and medical problems</a:t>
            </a:r>
            <a:endParaRPr lang="en-CA" dirty="0">
              <a:ea typeface="+mn-ea"/>
            </a:endParaRPr>
          </a:p>
        </p:txBody>
      </p:sp>
      <p:sp>
        <p:nvSpPr>
          <p:cNvPr id="118787" name="Title 3"/>
          <p:cNvSpPr>
            <a:spLocks noGrp="1"/>
          </p:cNvSpPr>
          <p:nvPr>
            <p:ph type="title"/>
          </p:nvPr>
        </p:nvSpPr>
        <p:spPr/>
        <p:txBody>
          <a:bodyPr/>
          <a:lstStyle/>
          <a:p>
            <a:pPr eaLnBrk="1" hangingPunct="1"/>
            <a:r>
              <a:rPr lang="en-CA" smtClean="0">
                <a:ea typeface="ＭＳ Ｐゴシック" charset="-128"/>
              </a:rPr>
              <a:t>Trisomy 18 – Edwards Syndrome</a:t>
            </a:r>
          </a:p>
        </p:txBody>
      </p:sp>
      <p:pic>
        <p:nvPicPr>
          <p:cNvPr id="11469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134143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18789" name="Picture 5" descr="http://medgen.genetics.utah.edu/photographs/diseases/high/peri215.jpg"/>
          <p:cNvPicPr>
            <a:picLocks noChangeAspect="1" noChangeArrowheads="1"/>
          </p:cNvPicPr>
          <p:nvPr/>
        </p:nvPicPr>
        <p:blipFill>
          <a:blip r:embed="rId3"/>
          <a:srcRect/>
          <a:stretch>
            <a:fillRect/>
          </a:stretch>
        </p:blipFill>
        <p:spPr bwMode="auto">
          <a:xfrm>
            <a:off x="3862388" y="2636838"/>
            <a:ext cx="2640012" cy="1739900"/>
          </a:xfrm>
          <a:prstGeom prst="rect">
            <a:avLst/>
          </a:prstGeom>
          <a:noFill/>
          <a:ln w="9525">
            <a:noFill/>
            <a:miter lim="800000"/>
            <a:headEnd/>
            <a:tailEnd/>
          </a:ln>
        </p:spPr>
      </p:pic>
      <p:sp>
        <p:nvSpPr>
          <p:cNvPr id="118790" name="AutoShape 7" descr="data:image/jpg;base64,/9j/4AAQSkZJRgABAQAAAQABAAD/2wBDAAkGBwgHBgkIBwgKCgkLDRYPDQwMDRsUFRAWIB0iIiAdHx8kKDQsJCYxJx8fLT0tMTU3Ojo6Iys/RD84QzQ5Ojf/2wBDAQoKCg0MDRoPDxo3JR8lNzc3Nzc3Nzc3Nzc3Nzc3Nzc3Nzc3Nzc3Nzc3Nzc3Nzc3Nzc3Nzc3Nzc3Nzc3Nzc3Nzf/wAARCAB8AKwDASIAAhEBAxEB/8QAHAAAAgMBAQEBAAAAAAAAAAAABAYDBQcCAAEI/8QANBAAAgEDAwIFAgUDBAMAAAAAAQIDAAQRBRIhMUEGEyJRYTJxBxQjgZFCobEVUlPRM3LS/8QAGQEAAwEBAQAAAAAAAAAAAAAAAQIDBAAF/8QAIhEAAgMAAgIDAAMAAAAAAAAAAAECAxEhMQRBEhMiMjNh/9oADAMBAAIRAxEAPwDJpHIGK6hLMMV6QcA4FSW4J4Az9qApKqEEc/tU5UeWdwOewHSpbeHMgVhzRr26EdcfFMgFSrOhzmi45RxzXNxa7eR3ocN5LEMe1H0ciwuyPPBz2FXWmqlxZeW1UM36mxlPJAq30oOLcFXBYdcdKWXCOzWHWcrQgRPuIUnbV1BKpjAXkt1zVbDC0wyeo96P2qoHLt/6jis7uzstGpkU7ybzwDhSMUNJI3kHIwe49qsI/Lzxbt75r5eeU8JEkRUHvigvIQ/0Mr9LhR5rq4k5/T2iq2c+UnAxzVhNDLbQF7X1J3A60BDdpceiRAG6CuUnujuLawrLohxn5oYttarPUYgsJVF9QNU7tngnmrRlvRncMJrr12TnPKHNCxM35dRyccVPHMoV4ZSCHXANQMCqlR1XtTgR8Zj71wyuvqYkCjLXTnlbfcExoMHnvQuryIZNsX0dK44DvJQWG1v4ofrzuNcRKHkPuKKEWBXHEkkZ8s+9c2bc55GDXdvcxu2G71MLcLN6PpYUomB8VxGqqSMkd6l85HOQcYOQKFWxlyCOQas4bAJbknlz0B60yOJYIkuSIyM5HWhdQ0zaCMZKf3q8022aJA4ALH3oi5g80ZHWmAKekWMl/diBT6FPPwKddH0EyrsgUrApxk9650DTSJTBENskzepgOQorS9N0uGKGOJY8KBzlqwXWSk8iba1FLWK8GikKAsYwOhI4qf8A0dur/wACnZraMABVFRyW4I6AVncX7LKxITTpwUcA5+KHksSQQynAOOacpbVdv0ihGsweBxg0MaKKaEC90yaBjJarjg5HvS3fqsgDsnlyA9hjmtXuNPLIQfmk3XNJ2l96Apjgg4Iq1c84YssfQqJP5qFH+oD+1UN0uy4ZFzjtmrkwtaXDCQEr9INBazEEuIivGRgn3rRDO0ZbNBAqlCxHKjivRSCOeF2xs3DIPeuZJABgHkVzdFXt0RMYXkmrkAjV9WaV9lvhUFUnlSyjf/J7Vbx2MUcQkmftwq96HuH3ZWMbV9u9dpwDGqxnAPNThiRUPlEsQBzRXlKoALgHFdpwDc2kkS+bBlk6Eiu7W+IADE5HHNTxu9vJyCU7jHFc39mgImgH6ZGftXITS607UwnD4wfemK3vrWYLlxknB4rN4pHRvijIrluMMR+9P6DmmnwzQIn1jio5ruHB2sKzsXsrHIdh7c1It3N/yEk8cmu074mveFAstykwHDD0/FaTCAkYOO1Zn4FilQwSMTt8kEfua04epOehFeeu2anwkeB5r3PPFRecgfbnmiF5Xih8kAFmXiolQY5FTzAlgDwKiPehpVdEEqgjpVDrNp5sUuR0Har9/p9qrLxvQxzzSSGg8YgXmnxzo6OBgjO7uDSNroeN1DHlcitK1aRIldz0zg1nnihAxLD5NWoYlxROx4K96kjimJ9Qwrcc0IJ2Tp0PapJtTdwoIAwOMVrMxa2V+YLdreRA4U+nI6VXz3KorICcE0IbhmBOcZ60NMWcgCiAIe8P0p6fmow5IySc1F5TnkjH3qVYWK0ywAwmzjbh2x+9RMVggMJIIz1qtuNUMj5GBUJui/U0BMJWRCCFHOah8socnFdBq+g7qKGR5SO1E2yl5EA7kf5oQgqTxRlg4FxFk8bh/mg+h1zwbj4Xlj/NC3T6UiVePineaYQWxcgkAdqUfCWl2f5f8/HLIbgkb13cCnKVN0BwM8DHzWCPbLT4wVT4ktTcbJYpAAcbgp/65phsblpQVzkjkH3FLF3ojSa095cTrtJ4QDkLkHYB0xmmvTYY403gEZHGRjj7UJQS6GbecohvLkRnLnAHf3oAXkshGxdq/JrrVF81yFydoJAAzk0keKJ7+y1IQpMSrBTvZcADBzj3OaCg5coqnHOR8aZduDnOO4qnv5Qqsc8A1Dpc92LFRdrhwACc/Gahv3AiYuc45pHvsHvgUfEk+I5ATxnIFJOrz74oxuz6eaYPEdz5shTPTvSffuSQB24rVTHgS0EKIf8Auo2RM5JzXTOBxXBl4+kVoMxJhMcAV47uAqj71wJ+MhBXD3Tj6cUUcTCKVs5xtqUIFGDIM1XvOzDBbA9hXSOxXIo4wMO/KWs7gRuUY/0tXpdMljPGCOxoBZs/+Xg/7hREc77cJIWH3oE8Z4RsGwTzREMTZrhLnB9Q5+RU8VyrHv8AsKZBDF09Zog2cNUBs5IXypyR0oqO9RCNy5A60bFqFqV9UQJrgps0fwBIzukRkYD8uG4Pt1rUIBmJftWUfhhd28sl5IzqvlxjG4471q1vIpRQD2rBjjIu3vJ9a3QHewGaAk1ayJmVJkJiOHx/TVlKQUwx4PtVLeWVnkL5agZy2Mcn5pZN+h6lr5BhtuX9JyjeoH3r01ishBlwwX6cgHb9q606yitJCIcLHzhB0GasJMUqeLC0s3gqHRUUheR71R30TXU62sZ+rlj7CrvUpAq7hxil+7WJbVpZ7jyN4Lux7JSvljRQkeL9PtLZ5ZLO884xna64xye+aSrk+YBjrTdfaha6rK1jaoI7fYyRtjlj2NKoibcVYcg4NbKuOGQuAGiyTxz81CY3HwKOm/TfHarRdPSeyEqYJxzirGcXSpAPFQSA1ZzwBMHOeaiMKE5JopnFbtJb2oqOM7BzRAW3RgSSaKWe3CgBI8fJpk2BlMcFTjpXIAB4JH2r4V9VeIKn0mgKgmOR1PLbh7EUVG8TcMGT5FVyyEHkZ+1FROGA6r96OBDRGWyI2DffrXQ3Ivq3cfFCoVB65+x5omKaUDqW9gRmuS0ARbXUsG0xtgg5HOK/QvhPXY9Y0O0u4mwSgWQezDg1+dpMumWtyPnBp7/CnUbm1upo2jLWD43ynhUkzwP3qF0MWlILTWNWnvDbFrFlVz3bt+1Z/cL4siuHJurWZS2TlMYH81pFu0U8ZUsAe4NB3ek2bZdgNx7g1nbw2VSiljRUeHdYupkEeoW3lSjptbcDTBJP6QeOfmq38rHaglP5oSa52DLscVJsfE3wR+I9TisdOnupOkakgZ6nsKS9R8T2uu+EpYEPl3zxhJI9udq5yTmufH93JLpiRnKiSUIo9+5P+KTNRuVt7eOxtcKgUGVuhc9ufaqwrTSYs3jwjhkzewmEnasgC/bPWitSaOG5ldACpfgCoNOO0NLKAABwc96rLuVp5dpJAUnHzmrpfozyeo+3MiyENjHPSpbXVvykTRctmgSqEhSahcIM8gc96sRwlluy54U4NDSSsTjJr67cDio2b1dK5I7Dg53c5NEx4KD9MUOc5yeKlQ+keo04pETXzOcVIIwSenAycmnpPAdpb2dlLqF7Kj3cYZdqjaCRkCoysUOxoVyk8QiDoKIj2lak1XTZ9MujBOOvKuOjChUJ6VaLUlqBJOPDCwgCjNOfhjRVt4ori5TMs2cDrsX3pf8AClkupavDbyPhVy7A9CB2rXPCul/nZpfOIYIDtOMYrRVDE5sz2NzmoIXU8L6jrUjs0n5SzU4jCjLN8mng+DYrjwYNFsZlgnRhIJGGNzA5OcUyaTaRS2arjBUEE49qsorYRrhT/NQn+uzfFKC4FwafqNtBHgK7qgVtp64GO9Vd5fXUZIljmUjtsJ/xTvKgCl3YKo6kngVU6rdQ6fFLNJbzOkWNzgYHPtmoS8eL6LK6Ef5Cwlzc3A9MEx+6ED+9diwuZj+vsij9mbJpi0SaHWrFLyGDbC4baS+WBBxyB0qv17U/9Be0iurSESXLBE2ScDnHOenWkfixCvLq9Iqbvwjaaq0bXSs5i+gscAftVjZ+GdFtUwljC74wXdQSasLpNSSFCtsX9bK8cJHpAH1ZPXNc6LJcajYJOLdrUs5wJfVmP/cMd6pGrOhXfWuTP/xF8M6dBYi/tUNrKDtxF9LD5FL/AIK8GWes3EjXzy+VEAWVeC2fmtGvNO1bW9Rl0/VbJ4dNQPieMdWH0tz7+1WFrocGkSyzWiIkUiovljJAx15+faqfFKP+mX7FO1Z0J+qfhpok8TJYq9rKq+l95bJ7ZrNX8D+IXmdYNNndFcqHHAPzzW83BkLR7B63OMfFTAkLtB9INKbJUJ9H5/u/BXiCzBafTZtoGcx4bH3xS/OjxuUkVlYHlWGCP2r9QHqQM8+xxWb/AIlyaZcWFzttIXmgwn5kLz5hP0qe+B1rtJyoxajIutExr6BUTDaM10HOO1OZDSNK8CWCW0Ml/dudQwsz2qkAKOoU+9W3iGKLU4Sbh5ElVf00LYEZHQgUfr1jGunJqccksd2sYYOjdyKorgtLZ2UsjFpGKszHqSeteQ5SlLlnsVVRiuCh8ZwxjSbY5BKH6z1bik2MDIpi8bSvm2izhAWIHzS+nTPevToWQPP8n+xoYvCNvCZLqa4kMahVQY5ZiTnAH7Vq3g2/ENpIc4PC4cgHFLf4Y6XbS2FvdyAs5uzlTgqRjp0pi17QbGy1nRJLYSJ/qF48c6hvTj4Hat0WnDGecpuu5yGbTvEmm2txNHc3UKFuVXfkk9xVrDqkmoiY6WnoVSY7iVT5cjew55AoSXQtNg0m4txaxutvDJ5bugLA4POcdfmpPAiGLw7ZDzHfcP6znHwKjLPRR3ylIDh0zWZfEpTVSb3TPJyrNhI1f2Cg81deIry0sdJlku0hkTHphfo59hSP+IWtahp/iOE2dw0XlQblA6ZJOcjvS7eanfaifPvrl5njQKm7GFB5OAO9PCr5yWslZPBt0f8AETSrZUtL23Fmgcqrwx5QD5/7qLxN+ImjEoumRQ39zFINsksWYwO+0nnNZdekmWUHn1Z/vXIALDPNUdCUgQm2uTedO8RaRqFg81rqEQjiTdMZGwyZ65z/AJqs8P694dtYJ7C01MGO0bhriTAZWOfSx6gdKxdPS+ASBkjrQk0r+aVzkdMHmk+ofdNT/EDxQthqthLptyZp7Vt8iRyfourcBTg8tnvRNh42tddjitrW2kFwE3zg8LEfYH+qsojUOjA9NpPHFMH4ec3Nyx67VH96WdaUS/i/qzk0oylh5jn9Q8KPb5rtAQABnjrQ8fLKT70PrF1LY6PdXUBHmQxM6ZGRkVmZ7JX+JtbS0SW1jm8oqu65n/4E/wDo9MVjfiPWxqUiRQRGKzhz5UecknuzfJqy8S3Uz6FZl5CTdStJMT1cjpmlBj6sUImTyJtLDlmJOc8VMgyoNQd6JiHoFUMR/9k="/>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CA"/>
          </a:p>
        </p:txBody>
      </p:sp>
      <p:pic>
        <p:nvPicPr>
          <p:cNvPr id="11469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788" y="4005263"/>
            <a:ext cx="29718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900613" y="1463675"/>
            <a:ext cx="3886200" cy="4287838"/>
          </a:xfrm>
        </p:spPr>
        <p:txBody>
          <a:bodyPr/>
          <a:lstStyle/>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3" name="Content Placeholder 2"/>
          <p:cNvSpPr>
            <a:spLocks noGrp="1"/>
          </p:cNvSpPr>
          <p:nvPr>
            <p:ph sz="quarter" idx="13"/>
          </p:nvPr>
        </p:nvSpPr>
        <p:spPr>
          <a:xfrm>
            <a:off x="352425" y="1463675"/>
            <a:ext cx="4435475" cy="5278438"/>
          </a:xfrm>
        </p:spPr>
        <p:txBody>
          <a:bodyPr wrap="square" numCol="1" anchor="t" anchorCtr="0" compatLnSpc="1">
            <a:prstTxWarp prst="textNoShape">
              <a:avLst/>
            </a:prstTxWarp>
          </a:bodyPr>
          <a:lstStyle/>
          <a:p>
            <a:pPr marL="0" indent="0" eaLnBrk="1" hangingPunct="1">
              <a:lnSpc>
                <a:spcPct val="90000"/>
              </a:lnSpc>
            </a:pPr>
            <a:r>
              <a:rPr lang="en-CA" sz="1500" smtClean="0">
                <a:ea typeface="ＭＳ Ｐゴシック" charset="-128"/>
                <a:hlinkClick r:id="rId2"/>
              </a:rPr>
              <a:t>Decreased muscle tone</a:t>
            </a:r>
            <a:r>
              <a:rPr lang="en-CA" sz="1500" smtClean="0">
                <a:ea typeface="ＭＳ Ｐゴシック" charset="-128"/>
              </a:rPr>
              <a:t> at birth</a:t>
            </a:r>
          </a:p>
          <a:p>
            <a:pPr marL="0" indent="0" eaLnBrk="1" hangingPunct="1">
              <a:lnSpc>
                <a:spcPct val="90000"/>
              </a:lnSpc>
            </a:pPr>
            <a:r>
              <a:rPr lang="en-CA" sz="1500" smtClean="0">
                <a:ea typeface="ＭＳ Ｐゴシック" charset="-128"/>
              </a:rPr>
              <a:t>Excess skin at the nape of the neck</a:t>
            </a:r>
          </a:p>
          <a:p>
            <a:pPr marL="0" indent="0" eaLnBrk="1" hangingPunct="1">
              <a:lnSpc>
                <a:spcPct val="90000"/>
              </a:lnSpc>
            </a:pPr>
            <a:r>
              <a:rPr lang="en-CA" sz="1500" smtClean="0">
                <a:ea typeface="ＭＳ Ｐゴシック" charset="-128"/>
              </a:rPr>
              <a:t>Flattened nose</a:t>
            </a:r>
          </a:p>
          <a:p>
            <a:pPr marL="0" indent="0" eaLnBrk="1" hangingPunct="1">
              <a:lnSpc>
                <a:spcPct val="90000"/>
              </a:lnSpc>
            </a:pPr>
            <a:r>
              <a:rPr lang="en-CA" sz="1500" smtClean="0">
                <a:ea typeface="ＭＳ Ｐゴシック" charset="-128"/>
              </a:rPr>
              <a:t>Separated joints between the bones of the skull (sutures)</a:t>
            </a:r>
          </a:p>
          <a:p>
            <a:pPr marL="0" indent="0" eaLnBrk="1" hangingPunct="1">
              <a:lnSpc>
                <a:spcPct val="90000"/>
              </a:lnSpc>
            </a:pPr>
            <a:r>
              <a:rPr lang="en-CA" sz="1500" smtClean="0">
                <a:ea typeface="ＭＳ Ｐゴシック" charset="-128"/>
              </a:rPr>
              <a:t>Single crease in the palm of the hand</a:t>
            </a:r>
          </a:p>
          <a:p>
            <a:pPr marL="0" indent="0" eaLnBrk="1" hangingPunct="1">
              <a:lnSpc>
                <a:spcPct val="90000"/>
              </a:lnSpc>
            </a:pPr>
            <a:r>
              <a:rPr lang="en-CA" sz="1500" smtClean="0">
                <a:ea typeface="ＭＳ Ｐゴシック" charset="-128"/>
              </a:rPr>
              <a:t>Small ears</a:t>
            </a:r>
          </a:p>
          <a:p>
            <a:pPr marL="0" indent="0" eaLnBrk="1" hangingPunct="1">
              <a:lnSpc>
                <a:spcPct val="90000"/>
              </a:lnSpc>
            </a:pPr>
            <a:r>
              <a:rPr lang="en-CA" sz="1500" smtClean="0">
                <a:ea typeface="ＭＳ Ｐゴシック" charset="-128"/>
              </a:rPr>
              <a:t>Small mouth</a:t>
            </a:r>
          </a:p>
          <a:p>
            <a:pPr marL="0" indent="0" eaLnBrk="1" hangingPunct="1">
              <a:lnSpc>
                <a:spcPct val="90000"/>
              </a:lnSpc>
            </a:pPr>
            <a:r>
              <a:rPr lang="en-CA" sz="1500" smtClean="0">
                <a:ea typeface="ＭＳ Ｐゴシック" charset="-128"/>
              </a:rPr>
              <a:t>Upward slanting eyes</a:t>
            </a:r>
          </a:p>
          <a:p>
            <a:pPr marL="0" indent="0" eaLnBrk="1" hangingPunct="1">
              <a:lnSpc>
                <a:spcPct val="90000"/>
              </a:lnSpc>
            </a:pPr>
            <a:r>
              <a:rPr lang="en-CA" sz="1500" smtClean="0">
                <a:ea typeface="ＭＳ Ｐゴシック" charset="-128"/>
              </a:rPr>
              <a:t>Wide, short hands with short fingers</a:t>
            </a:r>
          </a:p>
          <a:p>
            <a:pPr marL="0" indent="0" eaLnBrk="1" hangingPunct="1">
              <a:lnSpc>
                <a:spcPct val="90000"/>
              </a:lnSpc>
            </a:pPr>
            <a:r>
              <a:rPr lang="en-CA" sz="1500" smtClean="0">
                <a:ea typeface="ＭＳ Ｐゴシック" charset="-128"/>
              </a:rPr>
              <a:t>White spots on the colored part of the eye </a:t>
            </a:r>
          </a:p>
          <a:p>
            <a:pPr marL="0" indent="0" eaLnBrk="1" hangingPunct="1">
              <a:lnSpc>
                <a:spcPct val="90000"/>
              </a:lnSpc>
            </a:pPr>
            <a:r>
              <a:rPr lang="en-CA" sz="1500" smtClean="0">
                <a:ea typeface="ＭＳ Ｐゴシック" charset="-128"/>
              </a:rPr>
              <a:t>Impulsive behavior</a:t>
            </a:r>
          </a:p>
          <a:p>
            <a:pPr marL="0" indent="0" eaLnBrk="1" hangingPunct="1">
              <a:lnSpc>
                <a:spcPct val="90000"/>
              </a:lnSpc>
            </a:pPr>
            <a:r>
              <a:rPr lang="en-CA" sz="1500" smtClean="0">
                <a:ea typeface="ＭＳ Ｐゴシック" charset="-128"/>
              </a:rPr>
              <a:t>Poor judgment</a:t>
            </a:r>
          </a:p>
          <a:p>
            <a:pPr marL="0" indent="0" eaLnBrk="1" hangingPunct="1">
              <a:lnSpc>
                <a:spcPct val="90000"/>
              </a:lnSpc>
            </a:pPr>
            <a:r>
              <a:rPr lang="en-CA" sz="1500" smtClean="0">
                <a:ea typeface="ＭＳ Ｐゴシック" charset="-128"/>
              </a:rPr>
              <a:t>Short attention span</a:t>
            </a:r>
          </a:p>
          <a:p>
            <a:pPr marL="0" indent="0" eaLnBrk="1" hangingPunct="1">
              <a:lnSpc>
                <a:spcPct val="90000"/>
              </a:lnSpc>
            </a:pPr>
            <a:r>
              <a:rPr lang="en-CA" sz="1500" smtClean="0">
                <a:ea typeface="ＭＳ Ｐゴシック" charset="-128"/>
              </a:rPr>
              <a:t>Slow learning</a:t>
            </a:r>
          </a:p>
          <a:p>
            <a:pPr marL="0" indent="0" eaLnBrk="1" hangingPunct="1">
              <a:lnSpc>
                <a:spcPct val="90000"/>
              </a:lnSpc>
            </a:pPr>
            <a:endParaRPr lang="en-CA" sz="1500" smtClean="0">
              <a:ea typeface="ＭＳ Ｐゴシック" charset="-128"/>
            </a:endParaRPr>
          </a:p>
        </p:txBody>
      </p:sp>
      <p:sp>
        <p:nvSpPr>
          <p:cNvPr id="119811" name="Title 3"/>
          <p:cNvSpPr>
            <a:spLocks noGrp="1"/>
          </p:cNvSpPr>
          <p:nvPr>
            <p:ph type="title"/>
          </p:nvPr>
        </p:nvSpPr>
        <p:spPr/>
        <p:txBody>
          <a:bodyPr/>
          <a:lstStyle/>
          <a:p>
            <a:pPr eaLnBrk="1" hangingPunct="1"/>
            <a:r>
              <a:rPr lang="en-CA" smtClean="0">
                <a:ea typeface="ＭＳ Ｐゴシック" charset="-128"/>
              </a:rPr>
              <a:t>Trisomy 21 – Down Syndrome</a:t>
            </a:r>
          </a:p>
        </p:txBody>
      </p:sp>
      <p:pic>
        <p:nvPicPr>
          <p:cNvPr id="119812" name="Picture 2" descr="http://t1.gstatic.com/images?q=tbn:ANd9GcSPEDT67eAld7LbGoIX-6nTP5mU-jIltKxq_x7iVmI8UH4szltlLg"/>
          <p:cNvPicPr>
            <a:picLocks noChangeAspect="1" noChangeArrowheads="1"/>
          </p:cNvPicPr>
          <p:nvPr/>
        </p:nvPicPr>
        <p:blipFill>
          <a:blip r:embed="rId3"/>
          <a:srcRect/>
          <a:stretch>
            <a:fillRect/>
          </a:stretch>
        </p:blipFill>
        <p:spPr bwMode="auto">
          <a:xfrm>
            <a:off x="7308850" y="1628775"/>
            <a:ext cx="1582738" cy="1295400"/>
          </a:xfrm>
          <a:prstGeom prst="rect">
            <a:avLst/>
          </a:prstGeom>
          <a:noFill/>
          <a:ln w="9525">
            <a:noFill/>
            <a:miter lim="800000"/>
            <a:headEnd/>
            <a:tailEnd/>
          </a:ln>
        </p:spPr>
      </p:pic>
      <p:pic>
        <p:nvPicPr>
          <p:cNvPr id="119813" name="Picture 4" descr="http://t3.gstatic.com/images?q=tbn:ANd9GcSt5BNjFbC-EI-fVYEhQFKmg6PFk-2IiCon2fvK0NWV4YiclzlC"/>
          <p:cNvPicPr>
            <a:picLocks noChangeAspect="1" noChangeArrowheads="1"/>
          </p:cNvPicPr>
          <p:nvPr/>
        </p:nvPicPr>
        <p:blipFill>
          <a:blip r:embed="rId4"/>
          <a:srcRect/>
          <a:stretch>
            <a:fillRect/>
          </a:stretch>
        </p:blipFill>
        <p:spPr bwMode="auto">
          <a:xfrm>
            <a:off x="4932363" y="2916238"/>
            <a:ext cx="2376487" cy="35385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52425" y="1463675"/>
            <a:ext cx="7680325" cy="4724400"/>
          </a:xfrm>
        </p:spPr>
        <p:txBody>
          <a:bodyPr wrap="square" numCol="1" anchor="t" anchorCtr="0" compatLnSpc="1">
            <a:prstTxWarp prst="textNoShape">
              <a:avLst/>
            </a:prstTxWarp>
          </a:bodyPr>
          <a:lstStyle/>
          <a:p>
            <a:pPr marL="0" indent="0" eaLnBrk="1" hangingPunct="1">
              <a:lnSpc>
                <a:spcPct val="90000"/>
              </a:lnSpc>
            </a:pPr>
            <a:r>
              <a:rPr lang="en-US" sz="2800" b="1" dirty="0" err="1" smtClean="0">
                <a:ea typeface="ＭＳ Ｐゴシック" charset="-128"/>
              </a:rPr>
              <a:t>Def</a:t>
            </a:r>
            <a:r>
              <a:rPr lang="ja-JP" altLang="en-US" sz="2800" b="1" dirty="0" smtClean="0">
                <a:ea typeface="ＭＳ Ｐゴシック" charset="-128"/>
              </a:rPr>
              <a:t>’</a:t>
            </a:r>
            <a:r>
              <a:rPr lang="en-US" altLang="ja-JP" sz="2800" b="1" dirty="0" smtClean="0">
                <a:ea typeface="ＭＳ Ｐゴシック" charset="-128"/>
              </a:rPr>
              <a:t>n: </a:t>
            </a:r>
            <a:r>
              <a:rPr lang="en-US" altLang="ja-JP" sz="2800" b="1" dirty="0" smtClean="0">
                <a:solidFill>
                  <a:srgbClr val="FFC000"/>
                </a:solidFill>
                <a:ea typeface="ＭＳ Ｐゴシック" charset="-128"/>
              </a:rPr>
              <a:t>change in chromosome structure that</a:t>
            </a:r>
            <a:r>
              <a:rPr lang="en-CA" altLang="ja-JP" sz="2800" dirty="0" smtClean="0">
                <a:solidFill>
                  <a:srgbClr val="FFC000"/>
                </a:solidFill>
                <a:ea typeface="ＭＳ Ｐゴシック" charset="-128"/>
              </a:rPr>
              <a:t> </a:t>
            </a:r>
            <a:r>
              <a:rPr lang="en-US" altLang="ja-JP" sz="2800" b="1" dirty="0" smtClean="0">
                <a:solidFill>
                  <a:srgbClr val="FFC000"/>
                </a:solidFill>
                <a:ea typeface="ＭＳ Ｐゴシック" charset="-128"/>
              </a:rPr>
              <a:t>can be detected microscopically</a:t>
            </a:r>
          </a:p>
          <a:p>
            <a:pPr marL="0" indent="0" eaLnBrk="1" hangingPunct="1">
              <a:lnSpc>
                <a:spcPct val="90000"/>
              </a:lnSpc>
            </a:pPr>
            <a:endParaRPr lang="en-US" sz="2800" b="1" dirty="0" smtClean="0">
              <a:ea typeface="ＭＳ Ｐゴシック" charset="-128"/>
            </a:endParaRPr>
          </a:p>
          <a:p>
            <a:pPr marL="0" indent="0" eaLnBrk="1" hangingPunct="1">
              <a:lnSpc>
                <a:spcPct val="90000"/>
              </a:lnSpc>
            </a:pPr>
            <a:r>
              <a:rPr lang="en-US" sz="2800" b="1" dirty="0" smtClean="0">
                <a:ea typeface="ＭＳ Ｐゴシック" charset="-128"/>
              </a:rPr>
              <a:t> 1.  Segments of chromosomes can be affected 		</a:t>
            </a:r>
          </a:p>
          <a:p>
            <a:pPr lvl="2" eaLnBrk="1" hangingPunct="1">
              <a:lnSpc>
                <a:spcPct val="90000"/>
              </a:lnSpc>
            </a:pPr>
            <a:r>
              <a:rPr lang="en-US" sz="2600" b="1" dirty="0" smtClean="0">
                <a:cs typeface="Tahoma" charset="0"/>
              </a:rPr>
              <a:t>(in </a:t>
            </a:r>
            <a:r>
              <a:rPr lang="en-US" sz="2600" b="1" dirty="0" smtClean="0">
                <a:solidFill>
                  <a:srgbClr val="FFC000"/>
                </a:solidFill>
                <a:cs typeface="Tahoma" charset="0"/>
              </a:rPr>
              <a:t>crossing over</a:t>
            </a:r>
            <a:r>
              <a:rPr lang="en-US" sz="2600" b="1" dirty="0" smtClean="0">
                <a:cs typeface="Tahoma" charset="0"/>
              </a:rPr>
              <a:t>, or break due to </a:t>
            </a:r>
            <a:r>
              <a:rPr lang="en-US" sz="2600" b="1" dirty="0" smtClean="0">
                <a:solidFill>
                  <a:srgbClr val="FFC000"/>
                </a:solidFill>
                <a:cs typeface="Tahoma" charset="0"/>
              </a:rPr>
              <a:t>radiation, chemicals, viruses</a:t>
            </a:r>
            <a:r>
              <a:rPr lang="en-US" sz="2600" b="1" dirty="0" smtClean="0">
                <a:cs typeface="Tahoma" charset="0"/>
              </a:rPr>
              <a:t>…) and change the gene sequence of that chromosome</a:t>
            </a:r>
          </a:p>
          <a:p>
            <a:pPr marL="0" indent="0" eaLnBrk="1" hangingPunct="1">
              <a:lnSpc>
                <a:spcPct val="90000"/>
              </a:lnSpc>
            </a:pPr>
            <a:r>
              <a:rPr lang="en-US" sz="2800" b="1" dirty="0" smtClean="0">
                <a:ea typeface="ＭＳ Ｐゴシック" charset="-128"/>
              </a:rPr>
              <a:t>2.  Results: missing genes, extra copies of </a:t>
            </a:r>
            <a:r>
              <a:rPr lang="en-US" sz="2800" b="1" dirty="0" err="1" smtClean="0">
                <a:ea typeface="ＭＳ Ｐゴシック" charset="-128"/>
              </a:rPr>
              <a:t>genes,or</a:t>
            </a:r>
            <a:r>
              <a:rPr lang="en-US" sz="2800" b="1" dirty="0" smtClean="0">
                <a:ea typeface="ＭＳ Ｐゴシック" charset="-128"/>
              </a:rPr>
              <a:t> </a:t>
            </a:r>
            <a:r>
              <a:rPr lang="ja-JP" altLang="en-US" sz="2800" b="1" dirty="0" smtClean="0">
                <a:ea typeface="ＭＳ Ｐゴシック" charset="-128"/>
              </a:rPr>
              <a:t>“</a:t>
            </a:r>
            <a:r>
              <a:rPr lang="en-US" altLang="ja-JP" sz="2800" b="1" dirty="0" smtClean="0">
                <a:ea typeface="ＭＳ Ｐゴシック" charset="-128"/>
              </a:rPr>
              <a:t>garbling</a:t>
            </a:r>
            <a:r>
              <a:rPr lang="ja-JP" altLang="en-US" sz="2800" b="1" dirty="0" smtClean="0">
                <a:ea typeface="ＭＳ Ｐゴシック" charset="-128"/>
              </a:rPr>
              <a:t>”</a:t>
            </a:r>
            <a:r>
              <a:rPr lang="en-US" altLang="ja-JP" sz="2800" b="1" dirty="0" smtClean="0">
                <a:ea typeface="ＭＳ Ｐゴシック" charset="-128"/>
              </a:rPr>
              <a:t> of base-pair sequences</a:t>
            </a:r>
            <a:endParaRPr lang="en-CA" altLang="ja-JP" sz="2800" dirty="0" smtClean="0">
              <a:ea typeface="ＭＳ Ｐゴシック" charset="-128"/>
            </a:endParaRPr>
          </a:p>
          <a:p>
            <a:pPr marL="0" indent="0" eaLnBrk="1" hangingPunct="1">
              <a:lnSpc>
                <a:spcPct val="90000"/>
              </a:lnSpc>
            </a:pPr>
            <a:endParaRPr lang="en-CA" dirty="0" smtClean="0">
              <a:ea typeface="ＭＳ Ｐゴシック" charset="-128"/>
            </a:endParaRPr>
          </a:p>
          <a:p>
            <a:pPr marL="0" indent="0" eaLnBrk="1" hangingPunct="1">
              <a:lnSpc>
                <a:spcPct val="90000"/>
              </a:lnSpc>
            </a:pPr>
            <a:endParaRPr lang="en-CA" dirty="0" smtClean="0">
              <a:ea typeface="ＭＳ Ｐゴシック" charset="-128"/>
            </a:endParaRPr>
          </a:p>
          <a:p>
            <a:pPr marL="0" indent="0" eaLnBrk="1" hangingPunct="1">
              <a:lnSpc>
                <a:spcPct val="90000"/>
              </a:lnSpc>
            </a:pPr>
            <a:endParaRPr lang="en-CA" dirty="0" smtClean="0">
              <a:ea typeface="ＭＳ Ｐゴシック" charset="-128"/>
            </a:endParaRPr>
          </a:p>
        </p:txBody>
      </p:sp>
      <p:sp>
        <p:nvSpPr>
          <p:cNvPr id="4" name="Title 3"/>
          <p:cNvSpPr>
            <a:spLocks noGrp="1"/>
          </p:cNvSpPr>
          <p:nvPr>
            <p:ph type="title"/>
          </p:nvPr>
        </p:nvSpPr>
        <p:spPr>
          <a:xfrm>
            <a:off x="395536" y="260648"/>
            <a:ext cx="7680325" cy="1066800"/>
          </a:xfrm>
        </p:spPr>
        <p:txBody>
          <a:bodyPr rtlCol="0">
            <a:normAutofit fontScale="90000"/>
          </a:bodyPr>
          <a:lstStyle/>
          <a:p>
            <a:pPr eaLnBrk="1" fontAlgn="auto" hangingPunct="1">
              <a:spcAft>
                <a:spcPts val="0"/>
              </a:spcAft>
              <a:defRPr/>
            </a:pPr>
            <a:r>
              <a:rPr lang="en-US" b="1" dirty="0">
                <a:ea typeface="+mj-ea"/>
              </a:rPr>
              <a:t>B.  </a:t>
            </a:r>
            <a:r>
              <a:rPr lang="en-US" b="1" u="sng" dirty="0">
                <a:ea typeface="+mj-ea"/>
              </a:rPr>
              <a:t>Chromosomal Mutations</a:t>
            </a:r>
            <a:r>
              <a:rPr lang="en-CA" b="1" dirty="0">
                <a:ea typeface="+mj-ea"/>
              </a:rPr>
              <a:t/>
            </a:r>
            <a:br>
              <a:rPr lang="en-CA" b="1" dirty="0">
                <a:ea typeface="+mj-ea"/>
              </a:rPr>
            </a:br>
            <a:endParaRPr lang="en-CA" dirty="0">
              <a:ea typeface="+mj-ea"/>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Mylar</Template>
  <TotalTime>4829</TotalTime>
  <Words>4056</Words>
  <Application>Microsoft Macintosh PowerPoint</Application>
  <PresentationFormat>On-screen Show (4:3)</PresentationFormat>
  <Paragraphs>855</Paragraphs>
  <Slides>115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115</vt:i4>
      </vt:variant>
    </vt:vector>
  </HeadingPairs>
  <TitlesOfParts>
    <vt:vector size="117" baseType="lpstr">
      <vt:lpstr>Mylar</vt:lpstr>
      <vt:lpstr>Picture</vt:lpstr>
      <vt:lpstr>DNA </vt:lpstr>
      <vt:lpstr>DNA Replication ANIMATION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Central Dogma of Molecular Biology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Initiation - :  the mRNA, with its START CODON (AUG) attaches to the "R" site of the ribosome.</vt:lpstr>
      <vt:lpstr>A small ribosomal subunit binds to mRNA.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release factor</vt:lpstr>
      <vt:lpstr>PowerPoint Presentation</vt:lpstr>
      <vt:lpstr>PowerPoint Presentation</vt:lpstr>
      <vt:lpstr>PowerPoint Presentation</vt:lpstr>
      <vt:lpstr>Working Example!</vt:lpstr>
      <vt:lpstr>Working Example!</vt:lpstr>
      <vt:lpstr>PowerPoint Presentation</vt:lpstr>
      <vt:lpstr>PowerPoint Presentation</vt:lpstr>
      <vt:lpstr>PowerPoint Presentation</vt:lpstr>
      <vt:lpstr>PowerPoint Presentation</vt:lpstr>
      <vt:lpstr>PowerPoint Presentation</vt:lpstr>
      <vt:lpstr>II.  Determining DNA sequences from Proteins</vt:lpstr>
      <vt:lpstr>Lysine, Asparagine, Methionine, Glutamic Acid, Alanine, Stop.</vt:lpstr>
      <vt:lpstr>PowerPoint Presentation</vt:lpstr>
      <vt:lpstr>E3-E4:  Mutations Amoeba sisters: Mutations Animation</vt:lpstr>
      <vt:lpstr>PowerPoint Presentation</vt:lpstr>
      <vt:lpstr>Non  disjunction in sex chromosomes </vt:lpstr>
      <vt:lpstr>PowerPoint Presentation</vt:lpstr>
      <vt:lpstr>Turner Syndrome (XO)</vt:lpstr>
      <vt:lpstr>Trisomy X</vt:lpstr>
      <vt:lpstr>XYY (Jacobs Syndrome)</vt:lpstr>
      <vt:lpstr>XXY – Klinefelter Syndrome</vt:lpstr>
      <vt:lpstr>PowerPoint Presentation</vt:lpstr>
      <vt:lpstr>PowerPoint Presentation</vt:lpstr>
      <vt:lpstr>Trisomy 13  - Patau Syndrome</vt:lpstr>
      <vt:lpstr>Trisomy 18 – Edwards Syndrome</vt:lpstr>
      <vt:lpstr>Trisomy 21 – Down Syndrome</vt:lpstr>
      <vt:lpstr>B.  Chromosomal Mutations </vt:lpstr>
      <vt:lpstr>PowerPoint Presentation</vt:lpstr>
      <vt:lpstr>PowerPoint Presentation</vt:lpstr>
      <vt:lpstr>C.  Gene Mutations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a G is inserted in between the double As</vt:lpstr>
      <vt:lpstr>The second T from the left is deleted</vt:lpstr>
      <vt:lpstr>The third T from the left is changed to a 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DNA REPLICATION</dc:title>
  <dc:creator>Jonathan Juri Buchanan</dc:creator>
  <cp:lastModifiedBy>SD37</cp:lastModifiedBy>
  <cp:revision>126</cp:revision>
  <dcterms:created xsi:type="dcterms:W3CDTF">2011-08-10T18:39:19Z</dcterms:created>
  <dcterms:modified xsi:type="dcterms:W3CDTF">2018-11-19T17:32:31Z</dcterms:modified>
</cp:coreProperties>
</file>