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285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4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6C8B2-1EBC-964A-8F73-DCC92B6BB870}" type="datetimeFigureOut">
              <a:rPr lang="en-US" smtClean="0"/>
              <a:t>2019-01-07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0D63D-EDE0-374D-90AD-FAE2ADE82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2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ed.ted.com</a:t>
            </a:r>
            <a:r>
              <a:rPr lang="en-US" dirty="0" smtClean="0"/>
              <a:t>/lessons/activation-energy-</a:t>
            </a:r>
            <a:r>
              <a:rPr lang="en-US" dirty="0" err="1" smtClean="0"/>
              <a:t>kickstarting</a:t>
            </a:r>
            <a:r>
              <a:rPr lang="en-US" dirty="0" smtClean="0"/>
              <a:t>-chemical-reactions-</a:t>
            </a:r>
            <a:r>
              <a:rPr lang="en-US" dirty="0" err="1" smtClean="0"/>
              <a:t>vance</a:t>
            </a:r>
            <a:r>
              <a:rPr lang="en-US" dirty="0" smtClean="0"/>
              <a:t>-kite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0D63D-EDE0-374D-90AD-FAE2ADE829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75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www.sumanasinc.com</a:t>
            </a:r>
            <a:r>
              <a:rPr lang="en-US" dirty="0" smtClean="0"/>
              <a:t>/</a:t>
            </a:r>
            <a:r>
              <a:rPr lang="en-US" dirty="0" err="1" smtClean="0"/>
              <a:t>webcontent</a:t>
            </a:r>
            <a:r>
              <a:rPr lang="en-US" dirty="0" smtClean="0"/>
              <a:t>/animations/content/</a:t>
            </a:r>
            <a:r>
              <a:rPr lang="en-US" dirty="0" err="1" smtClean="0"/>
              <a:t>cellularrespiration.html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0D63D-EDE0-374D-90AD-FAE2ADE8295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15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ed.ted.com</a:t>
            </a:r>
            <a:r>
              <a:rPr lang="en-US" dirty="0" smtClean="0"/>
              <a:t>/lessons/how-does-the-thyroid-manage-your-metabolism-</a:t>
            </a:r>
            <a:r>
              <a:rPr lang="en-US" dirty="0" err="1" smtClean="0"/>
              <a:t>emma</a:t>
            </a:r>
            <a:r>
              <a:rPr lang="en-US" dirty="0" smtClean="0"/>
              <a:t>-</a:t>
            </a:r>
            <a:r>
              <a:rPr lang="en-US" smtClean="0"/>
              <a:t>bryce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0D63D-EDE0-374D-90AD-FAE2ADE8295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76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ed.ted.com</a:t>
            </a:r>
            <a:r>
              <a:rPr lang="en-US" dirty="0" smtClean="0"/>
              <a:t>/lessons/</a:t>
            </a:r>
            <a:r>
              <a:rPr lang="en-US" dirty="0" err="1" smtClean="0"/>
              <a:t>how-to-speed-up-chemical-reactions-and-get-a-date#watch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0D63D-EDE0-374D-90AD-FAE2ADE829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61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0D63D-EDE0-374D-90AD-FAE2ADE829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76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www.sumanasinc.com</a:t>
            </a:r>
            <a:r>
              <a:rPr lang="en-US" dirty="0" smtClean="0"/>
              <a:t>/</a:t>
            </a:r>
            <a:r>
              <a:rPr lang="en-US" dirty="0" err="1" smtClean="0"/>
              <a:t>webcontent</a:t>
            </a:r>
            <a:r>
              <a:rPr lang="en-US" dirty="0" smtClean="0"/>
              <a:t>/animations/content/enzymes/</a:t>
            </a:r>
            <a:r>
              <a:rPr lang="en-US" dirty="0" err="1" smtClean="0"/>
              <a:t>enzymes.html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0D63D-EDE0-374D-90AD-FAE2ADE829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27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ed.ted.com</a:t>
            </a:r>
            <a:r>
              <a:rPr lang="en-US" dirty="0" smtClean="0"/>
              <a:t>/lessons/activation-energy-</a:t>
            </a:r>
            <a:r>
              <a:rPr lang="en-US" dirty="0" err="1" smtClean="0"/>
              <a:t>kickstarting</a:t>
            </a:r>
            <a:r>
              <a:rPr lang="en-US" dirty="0" smtClean="0"/>
              <a:t>-chemical-reactions-</a:t>
            </a:r>
            <a:r>
              <a:rPr lang="en-US" dirty="0" err="1" smtClean="0"/>
              <a:t>vance</a:t>
            </a:r>
            <a:r>
              <a:rPr lang="en-US" dirty="0" smtClean="0"/>
              <a:t>-kite</a:t>
            </a:r>
          </a:p>
          <a:p>
            <a:endParaRPr lang="en-US" dirty="0" smtClean="0"/>
          </a:p>
          <a:p>
            <a:r>
              <a:rPr lang="en-US" dirty="0" smtClean="0"/>
              <a:t>- Same video</a:t>
            </a:r>
            <a:r>
              <a:rPr lang="en-US" baseline="0" dirty="0" smtClean="0"/>
              <a:t> as the first slide?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0D63D-EDE0-374D-90AD-FAE2ADE8295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19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www.sumanasinc.com</a:t>
            </a:r>
            <a:r>
              <a:rPr lang="en-US" dirty="0" smtClean="0"/>
              <a:t>/</a:t>
            </a:r>
            <a:r>
              <a:rPr lang="en-US" dirty="0" err="1" smtClean="0"/>
              <a:t>webcontent</a:t>
            </a:r>
            <a:r>
              <a:rPr lang="en-US" dirty="0" smtClean="0"/>
              <a:t>/animations/content/</a:t>
            </a:r>
            <a:r>
              <a:rPr lang="en-US" dirty="0" err="1" smtClean="0"/>
              <a:t>proteinstructure.html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0D63D-EDE0-374D-90AD-FAE2ADE8295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6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highered.mcgraw-hill.com</a:t>
            </a:r>
            <a:r>
              <a:rPr lang="en-US" dirty="0" smtClean="0"/>
              <a:t>/sites/0072943696/student_view0/chapter2/animation__</a:t>
            </a:r>
            <a:r>
              <a:rPr lang="en-US" dirty="0" err="1" smtClean="0"/>
              <a:t>feedback_inhibition_of_biochemical_pathways.html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0D63D-EDE0-374D-90AD-FAE2ADE8295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2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www.sumanasinc.com</a:t>
            </a:r>
            <a:r>
              <a:rPr lang="en-US" dirty="0" smtClean="0"/>
              <a:t>/</a:t>
            </a:r>
            <a:r>
              <a:rPr lang="en-US" dirty="0" err="1" smtClean="0"/>
              <a:t>webcontent</a:t>
            </a:r>
            <a:r>
              <a:rPr lang="en-US" dirty="0" smtClean="0"/>
              <a:t>/animations/content/</a:t>
            </a:r>
            <a:r>
              <a:rPr lang="en-US" dirty="0" err="1" smtClean="0"/>
              <a:t>cellularrespiration.html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0D63D-EDE0-374D-90AD-FAE2ADE8295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41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www.sumanasinc.com</a:t>
            </a:r>
            <a:r>
              <a:rPr lang="en-US" dirty="0" smtClean="0"/>
              <a:t>/</a:t>
            </a:r>
            <a:r>
              <a:rPr lang="en-US" dirty="0" err="1" smtClean="0"/>
              <a:t>webcontent</a:t>
            </a:r>
            <a:r>
              <a:rPr lang="en-US" dirty="0" smtClean="0"/>
              <a:t>/animations/content/</a:t>
            </a:r>
            <a:r>
              <a:rPr lang="en-US" dirty="0" err="1" smtClean="0"/>
              <a:t>cellularrespiration.html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0D63D-EDE0-374D-90AD-FAE2ADE8295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23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6803-2D33-4542-9589-BB9A4391AFCD}" type="datetimeFigureOut">
              <a:rPr lang="en-US" smtClean="0"/>
              <a:t>2019-01-07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D28-69A9-2B4E-A31C-2EC38066F9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6803-2D33-4542-9589-BB9A4391AFCD}" type="datetimeFigureOut">
              <a:rPr lang="en-US" smtClean="0"/>
              <a:t>2019-01-07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D28-69A9-2B4E-A31C-2EC38066F9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6803-2D33-4542-9589-BB9A4391AFCD}" type="datetimeFigureOut">
              <a:rPr lang="en-US" smtClean="0"/>
              <a:t>2019-01-07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D28-69A9-2B4E-A31C-2EC38066F9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6803-2D33-4542-9589-BB9A4391AFCD}" type="datetimeFigureOut">
              <a:rPr lang="en-US" smtClean="0"/>
              <a:t>2019-01-07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D28-69A9-2B4E-A31C-2EC38066F9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6803-2D33-4542-9589-BB9A4391AFCD}" type="datetimeFigureOut">
              <a:rPr lang="en-US" smtClean="0"/>
              <a:t>2019-01-07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D28-69A9-2B4E-A31C-2EC38066F9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6803-2D33-4542-9589-BB9A4391AFCD}" type="datetimeFigureOut">
              <a:rPr lang="en-US" smtClean="0"/>
              <a:t>2019-01-07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6803-2D33-4542-9589-BB9A4391AFCD}" type="datetimeFigureOut">
              <a:rPr lang="en-US" smtClean="0"/>
              <a:t>2019-01-07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D28-69A9-2B4E-A31C-2EC38066F9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6803-2D33-4542-9589-BB9A4391AFCD}" type="datetimeFigureOut">
              <a:rPr lang="en-US" smtClean="0"/>
              <a:t>2019-01-07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D28-69A9-2B4E-A31C-2EC38066F9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6803-2D33-4542-9589-BB9A4391AFCD}" type="datetimeFigureOut">
              <a:rPr lang="en-US" smtClean="0"/>
              <a:t>2019-01-07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D28-69A9-2B4E-A31C-2EC38066F9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6803-2D33-4542-9589-BB9A4391AFCD}" type="datetimeFigureOut">
              <a:rPr lang="en-US" smtClean="0"/>
              <a:t>2019-01-07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D28-69A9-2B4E-A31C-2EC38066F9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6803-2D33-4542-9589-BB9A4391AFCD}" type="datetimeFigureOut">
              <a:rPr lang="en-US" smtClean="0"/>
              <a:t>2019-01-07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D28-69A9-2B4E-A31C-2EC38066F9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6803-2D33-4542-9589-BB9A4391AFCD}" type="datetimeFigureOut">
              <a:rPr lang="en-US" smtClean="0"/>
              <a:t>2019-01-07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D28-69A9-2B4E-A31C-2EC38066F9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9CA6803-2D33-4542-9589-BB9A4391AFCD}" type="datetimeFigureOut">
              <a:rPr lang="en-US" smtClean="0"/>
              <a:t>2019-01-07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E580BD28-69A9-2B4E-A31C-2EC38066F9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d.ted.com/lessons/activation-energy-kickstarting-chemical-reactions-vance-kite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file://localhost/%5Chttp%5C/sd67.bc.ca/sss/Biology/Biology12/H/H11.gi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manasinc.com/webcontent/animations/content/enzymes/enzymes.html" TargetMode="Externa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d.ted.com/lessons/activation-energy-kickstarting-chemical-reactions-vance-kite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ed.ted.com/lessons/how-to-speed-up-chemical-reactions-and-get-a-date%23watch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manasinc.com/webcontent/animations/content/proteinstructure.html" TargetMode="External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cgraw-hill.com/sites/0072943696/student_view0/chapter2/animation__feedback_inhibition_of_biochemical_pathways.html" TargetMode="External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manasinc.com/webcontent/animations/content/cellularrespiration.html" TargetMode="External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manasinc.com/webcontent/animations/content/cellularrespiration.html" TargetMode="External"/><Relationship Id="rId4" Type="http://schemas.openxmlformats.org/officeDocument/2006/relationships/image" Target="../media/image34.png"/><Relationship Id="rId5" Type="http://schemas.openxmlformats.org/officeDocument/2006/relationships/image" Target="file://localhost/%5Chttp%5C/gened.emc.maricopa.edu/bio/bio181/BIOBK/enyld1.gi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file://localhost/%5Chttp%5C/gened.emc.maricopa.edu/bio/bio181/BIOBK/enyld2.gif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manasinc.com/webcontent/animations/content/cellularrespiration.html" TargetMode="External"/><Relationship Id="rId4" Type="http://schemas.openxmlformats.org/officeDocument/2006/relationships/image" Target="../media/image37.png"/><Relationship Id="rId5" Type="http://schemas.openxmlformats.org/officeDocument/2006/relationships/image" Target="file://localhost/%5Chttp%5C/gened.emc.maricopa.edu/bio/bio181/BIOBK/enyld3.gi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file://localhost/%5Chttp%5C/gened.emc.maricopa.edu/bio/bio181/BIOBK/lactferm.gif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ed.ted.com/lessons/how-does-the-thyroid-manage-your-metabolism-emma-bryc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Enzymes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051" y="191116"/>
            <a:ext cx="2653832" cy="266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300" y="3299012"/>
            <a:ext cx="4587451" cy="248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49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693" y="1600201"/>
            <a:ext cx="8871505" cy="4343400"/>
          </a:xfrm>
        </p:spPr>
        <p:txBody>
          <a:bodyPr/>
          <a:lstStyle/>
          <a:p>
            <a:pPr marL="457200" indent="-457200">
              <a:buFont typeface="+mj-lt"/>
              <a:buAutoNum type="alphaUcPeriod" startAt="6"/>
            </a:pPr>
            <a:r>
              <a:rPr lang="en-US" b="1" dirty="0" smtClean="0"/>
              <a:t>Substrate</a:t>
            </a:r>
            <a:r>
              <a:rPr lang="en-US" dirty="0" smtClean="0"/>
              <a:t> is the </a:t>
            </a:r>
            <a:r>
              <a:rPr lang="en-US" b="1" dirty="0" smtClean="0"/>
              <a:t>reactant</a:t>
            </a:r>
            <a:r>
              <a:rPr lang="en-US" dirty="0" smtClean="0"/>
              <a:t> in an enzyme’s reaction</a:t>
            </a:r>
          </a:p>
          <a:p>
            <a:pPr marL="457200" indent="-457200">
              <a:buFont typeface="+mj-lt"/>
              <a:buAutoNum type="alphaUcPeriod" startAt="6"/>
            </a:pPr>
            <a:r>
              <a:rPr lang="en-US" dirty="0" smtClean="0"/>
              <a:t>The equation for an enzyme-catalyzed reaction is always:</a:t>
            </a:r>
          </a:p>
          <a:p>
            <a:pPr marL="0" indent="0" algn="ctr">
              <a:buNone/>
            </a:pPr>
            <a:r>
              <a:rPr lang="en-US" sz="1900" dirty="0" smtClean="0"/>
              <a:t>Enzyme + Substrate </a:t>
            </a:r>
            <a:r>
              <a:rPr lang="en-US" sz="1900" dirty="0" smtClean="0">
                <a:sym typeface="Wingdings"/>
              </a:rPr>
              <a:t> Enzyme Substrate Complex  Enzyme + Product</a:t>
            </a:r>
            <a:endParaRPr lang="en-US" sz="19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4437063"/>
            <a:ext cx="7912100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573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III. What are Enzymes Made of?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A </a:t>
            </a:r>
            <a:r>
              <a:rPr lang="en-US" b="1" dirty="0" smtClean="0"/>
              <a:t>protein </a:t>
            </a:r>
            <a:r>
              <a:rPr lang="en-US" dirty="0" smtClean="0"/>
              <a:t>part called an </a:t>
            </a:r>
            <a:r>
              <a:rPr lang="en-US" b="1" dirty="0" smtClean="0"/>
              <a:t>APOENZYME </a:t>
            </a:r>
            <a:r>
              <a:rPr lang="en-US" dirty="0" smtClean="0"/>
              <a:t>that gives it its </a:t>
            </a:r>
            <a:r>
              <a:rPr lang="en-US" b="1" dirty="0" smtClean="0"/>
              <a:t>specificity</a:t>
            </a: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A </a:t>
            </a:r>
            <a:r>
              <a:rPr lang="en-US" b="1" dirty="0" smtClean="0"/>
              <a:t>cofactor</a:t>
            </a:r>
            <a:r>
              <a:rPr lang="en-US" dirty="0" smtClean="0"/>
              <a:t> which is a </a:t>
            </a:r>
            <a:r>
              <a:rPr lang="en-US" b="1" dirty="0" smtClean="0"/>
              <a:t>non-protein</a:t>
            </a:r>
            <a:r>
              <a:rPr lang="en-US" dirty="0" smtClean="0"/>
              <a:t> molecule or </a:t>
            </a:r>
            <a:r>
              <a:rPr lang="en-US" b="1" dirty="0" smtClean="0"/>
              <a:t>ion</a:t>
            </a:r>
            <a:r>
              <a:rPr lang="en-US" dirty="0" smtClean="0"/>
              <a:t> needed for proper enzyme function (“helpers”)</a:t>
            </a:r>
            <a:endParaRPr lang="en-US" dirty="0"/>
          </a:p>
        </p:txBody>
      </p:sp>
      <p:pic>
        <p:nvPicPr>
          <p:cNvPr id="4" name="Picture 2" descr="http://classes.midlandstech.edu/carterp/Courses/bio225/chap05/img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840" y="3642285"/>
            <a:ext cx="6316662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683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917713"/>
            <a:ext cx="8042276" cy="4343400"/>
          </a:xfrm>
        </p:spPr>
        <p:txBody>
          <a:bodyPr/>
          <a:lstStyle/>
          <a:p>
            <a:pPr marL="457200" indent="-457200">
              <a:buFont typeface="+mj-lt"/>
              <a:buAutoNum type="alphaUcPeriod" startAt="3"/>
            </a:pPr>
            <a:r>
              <a:rPr lang="en-US" b="1" dirty="0" smtClean="0"/>
              <a:t>Coenzymes </a:t>
            </a:r>
            <a:r>
              <a:rPr lang="en-US" dirty="0" smtClean="0"/>
              <a:t>are organic </a:t>
            </a:r>
            <a:r>
              <a:rPr lang="en-US" b="1" dirty="0" smtClean="0"/>
              <a:t>cofactors</a:t>
            </a:r>
            <a:endParaRPr lang="en-US" dirty="0" smtClean="0"/>
          </a:p>
          <a:p>
            <a:pPr marL="793750" lvl="1" indent="-457200">
              <a:buFont typeface="+mj-lt"/>
              <a:buAutoNum type="arabicPeriod"/>
            </a:pPr>
            <a:r>
              <a:rPr lang="en-US" b="1" dirty="0" smtClean="0"/>
              <a:t>Bind</a:t>
            </a:r>
            <a:r>
              <a:rPr lang="en-US" dirty="0" smtClean="0"/>
              <a:t> to the enzyme and usually participate </a:t>
            </a:r>
            <a:r>
              <a:rPr lang="en-US" b="1" dirty="0" smtClean="0"/>
              <a:t>directly</a:t>
            </a:r>
            <a:r>
              <a:rPr lang="en-US" dirty="0" smtClean="0"/>
              <a:t> in the reaction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dirty="0" smtClean="0"/>
              <a:t>Are essential because they are part of a </a:t>
            </a:r>
            <a:r>
              <a:rPr lang="en-US" b="1" dirty="0" smtClean="0"/>
              <a:t>coenzyme’s structure</a:t>
            </a:r>
            <a:endParaRPr lang="en-US" dirty="0"/>
          </a:p>
        </p:txBody>
      </p:sp>
      <p:pic>
        <p:nvPicPr>
          <p:cNvPr id="4" name="Picture 1" descr="http://sd67.bc.ca/sss/Biology/Biology12/H/H11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3208962"/>
            <a:ext cx="7637463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278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606651"/>
            <a:ext cx="8042276" cy="5336950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Serve as </a:t>
            </a:r>
            <a:r>
              <a:rPr lang="en-US" b="1" dirty="0" smtClean="0"/>
              <a:t>carriers</a:t>
            </a:r>
            <a:r>
              <a:rPr lang="en-US" dirty="0" smtClean="0"/>
              <a:t> for </a:t>
            </a:r>
            <a:r>
              <a:rPr lang="en-US" b="1" dirty="0" smtClean="0"/>
              <a:t>groups</a:t>
            </a:r>
            <a:r>
              <a:rPr lang="en-US" dirty="0" smtClean="0"/>
              <a:t> of </a:t>
            </a:r>
            <a:r>
              <a:rPr lang="en-US" b="1" dirty="0" smtClean="0"/>
              <a:t>electrons</a:t>
            </a:r>
          </a:p>
          <a:p>
            <a:pPr marL="0" indent="0">
              <a:buNone/>
            </a:pPr>
            <a:endParaRPr lang="en-US" sz="700" dirty="0" smtClean="0"/>
          </a:p>
          <a:p>
            <a:pPr marL="793750" lvl="1" indent="-457200">
              <a:buFont typeface="+mj-lt"/>
              <a:buAutoNum type="alphaLcPeriod"/>
            </a:pPr>
            <a:r>
              <a:rPr lang="en-US" dirty="0"/>
              <a:t>May participate in reaction by accepting or giving atoms to the </a:t>
            </a:r>
            <a:r>
              <a:rPr lang="en-US" dirty="0" smtClean="0"/>
              <a:t>reaction</a:t>
            </a:r>
          </a:p>
          <a:p>
            <a:pPr marL="336550" lvl="1" indent="0">
              <a:buNone/>
            </a:pPr>
            <a:endParaRPr lang="en-US" sz="700" dirty="0"/>
          </a:p>
          <a:p>
            <a:pPr marL="793750" lvl="1" indent="-457200">
              <a:buFont typeface="+mj-lt"/>
              <a:buAutoNum type="alphaLcPeriod"/>
            </a:pPr>
            <a:r>
              <a:rPr lang="en-US" dirty="0"/>
              <a:t>Ex. NAD (</a:t>
            </a:r>
            <a:r>
              <a:rPr lang="en-US" dirty="0" err="1"/>
              <a:t>nicotinamide</a:t>
            </a:r>
            <a:r>
              <a:rPr lang="en-US" dirty="0"/>
              <a:t> adenine dinucleotide) is a coenzyme of many oxidation-reduction reactions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Interaction with the </a:t>
            </a:r>
            <a:r>
              <a:rPr lang="en-US" b="1" dirty="0" smtClean="0"/>
              <a:t>substrate</a:t>
            </a:r>
            <a:r>
              <a:rPr lang="en-US" dirty="0" smtClean="0"/>
              <a:t> molecule</a:t>
            </a:r>
          </a:p>
          <a:p>
            <a:pPr marL="457200" indent="-457200">
              <a:buFont typeface="+mj-lt"/>
              <a:buAutoNum type="arabicPeriod" startAt="3"/>
            </a:pPr>
            <a:endParaRPr lang="en-US" sz="700" dirty="0" smtClean="0"/>
          </a:p>
          <a:p>
            <a:pPr marL="793750" lvl="1" indent="-457200">
              <a:buFont typeface="+mj-lt"/>
              <a:buAutoNum type="alphaLcPeriod"/>
            </a:pPr>
            <a:r>
              <a:rPr lang="en-US" dirty="0" smtClean="0"/>
              <a:t>Ex. </a:t>
            </a:r>
            <a:r>
              <a:rPr lang="en-US" b="1" dirty="0" smtClean="0"/>
              <a:t>Weaken</a:t>
            </a:r>
            <a:r>
              <a:rPr lang="en-US" dirty="0" smtClean="0"/>
              <a:t> bonds to the substrate</a:t>
            </a:r>
            <a:endParaRPr lang="en-US" dirty="0"/>
          </a:p>
          <a:p>
            <a:pPr marL="793750" lvl="1" indent="-457200">
              <a:buFont typeface="+mj-lt"/>
              <a:buAutoNum type="alpha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56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Many water-soluble </a:t>
            </a:r>
            <a:r>
              <a:rPr lang="en-US" b="1" dirty="0" smtClean="0"/>
              <a:t>vitamins</a:t>
            </a:r>
            <a:r>
              <a:rPr lang="en-US" dirty="0" smtClean="0"/>
              <a:t> help make up parts of </a:t>
            </a:r>
            <a:r>
              <a:rPr lang="en-US" b="1" dirty="0" smtClean="0"/>
              <a:t>coenzymes</a:t>
            </a:r>
            <a:endParaRPr lang="en-US" dirty="0" smtClean="0"/>
          </a:p>
          <a:p>
            <a:pPr marL="793750" lvl="1" indent="-457200">
              <a:buFont typeface="+mj-lt"/>
              <a:buAutoNum type="alphaLcPeriod"/>
            </a:pPr>
            <a:r>
              <a:rPr lang="en-US" dirty="0" smtClean="0"/>
              <a:t>Ex. </a:t>
            </a:r>
            <a:r>
              <a:rPr lang="en-US" b="1" dirty="0" smtClean="0"/>
              <a:t>Niacin</a:t>
            </a:r>
            <a:r>
              <a:rPr lang="en-US" dirty="0" smtClean="0"/>
              <a:t> (nicotinic acid) makes up part of coenzyme </a:t>
            </a:r>
            <a:r>
              <a:rPr lang="en-US" b="1" dirty="0" smtClean="0"/>
              <a:t>NAD</a:t>
            </a:r>
            <a:r>
              <a:rPr lang="en-US" b="1" baseline="30000" dirty="0" smtClean="0"/>
              <a:t>+</a:t>
            </a:r>
            <a:endParaRPr lang="en-US" baseline="30000" dirty="0" smtClean="0"/>
          </a:p>
          <a:p>
            <a:pPr marL="793750" lvl="1" indent="-457200">
              <a:buFont typeface="+mj-lt"/>
              <a:buAutoNum type="alphaLcPeriod"/>
            </a:pPr>
            <a:r>
              <a:rPr lang="en-US" dirty="0" smtClean="0"/>
              <a:t>Ex. </a:t>
            </a:r>
            <a:r>
              <a:rPr lang="en-US" b="1" dirty="0" smtClean="0"/>
              <a:t>Riboflavin</a:t>
            </a:r>
            <a:r>
              <a:rPr lang="en-US" dirty="0" smtClean="0"/>
              <a:t> (Vitamin B2) makes up part of coenzyme </a:t>
            </a:r>
            <a:r>
              <a:rPr lang="en-US" b="1" dirty="0" smtClean="0"/>
              <a:t>FAD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534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Models: Enzyme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n-US" b="1" dirty="0" smtClean="0"/>
              <a:t>Lock</a:t>
            </a:r>
            <a:r>
              <a:rPr lang="en-US" dirty="0" smtClean="0"/>
              <a:t> and </a:t>
            </a:r>
            <a:r>
              <a:rPr lang="en-US" b="1" dirty="0" smtClean="0"/>
              <a:t>Key</a:t>
            </a:r>
            <a:r>
              <a:rPr lang="en-US" dirty="0" smtClean="0"/>
              <a:t> model (</a:t>
            </a:r>
            <a:r>
              <a:rPr lang="en-US" dirty="0" smtClean="0">
                <a:hlinkClick r:id="rId3"/>
              </a:rPr>
              <a:t>Animation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 </a:t>
            </a:r>
            <a:r>
              <a:rPr lang="en-US" b="1" dirty="0" smtClean="0"/>
              <a:t>enzymes</a:t>
            </a:r>
            <a:r>
              <a:rPr lang="en-US" dirty="0" smtClean="0"/>
              <a:t> and </a:t>
            </a:r>
            <a:r>
              <a:rPr lang="en-US" b="1" dirty="0" smtClean="0"/>
              <a:t>substance</a:t>
            </a:r>
            <a:r>
              <a:rPr lang="en-US" dirty="0" smtClean="0"/>
              <a:t> fit </a:t>
            </a:r>
            <a:r>
              <a:rPr lang="en-US" b="1" dirty="0" smtClean="0"/>
              <a:t>perfectly</a:t>
            </a:r>
            <a:r>
              <a:rPr lang="en-US" dirty="0" smtClean="0"/>
              <a:t> together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Only specific </a:t>
            </a:r>
            <a:r>
              <a:rPr lang="en-US" b="1" dirty="0" smtClean="0"/>
              <a:t>substrate(s) </a:t>
            </a:r>
            <a:r>
              <a:rPr lang="en-US" dirty="0" smtClean="0"/>
              <a:t>will fit into the </a:t>
            </a:r>
            <a:r>
              <a:rPr lang="en-US" b="1" dirty="0" smtClean="0"/>
              <a:t>active site</a:t>
            </a:r>
            <a:r>
              <a:rPr lang="en-US" dirty="0" smtClean="0"/>
              <a:t>, and </a:t>
            </a:r>
            <a:r>
              <a:rPr lang="en-US" b="1" dirty="0" smtClean="0"/>
              <a:t>enzymes</a:t>
            </a:r>
            <a:r>
              <a:rPr lang="en-US" dirty="0" smtClean="0"/>
              <a:t> will </a:t>
            </a:r>
            <a:r>
              <a:rPr lang="en-US" b="1" dirty="0" smtClean="0"/>
              <a:t>only</a:t>
            </a:r>
            <a:r>
              <a:rPr lang="en-US" dirty="0" smtClean="0"/>
              <a:t> act on their substrate</a:t>
            </a:r>
            <a:endParaRPr lang="en-US" dirty="0"/>
          </a:p>
        </p:txBody>
      </p:sp>
      <p:pic>
        <p:nvPicPr>
          <p:cNvPr id="5" name="Picture 2" descr="H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840" y="3980948"/>
            <a:ext cx="6785155" cy="265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367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473946"/>
            <a:ext cx="8042276" cy="5469655"/>
          </a:xfrm>
        </p:spPr>
        <p:txBody>
          <a:bodyPr/>
          <a:lstStyle/>
          <a:p>
            <a:pPr marL="514350" indent="-514350">
              <a:buFont typeface="+mj-lt"/>
              <a:buAutoNum type="romanUcPeriod" startAt="2"/>
            </a:pPr>
            <a:r>
              <a:rPr lang="en-US" dirty="0" smtClean="0"/>
              <a:t>The </a:t>
            </a:r>
            <a:r>
              <a:rPr lang="en-US" b="1" dirty="0" smtClean="0"/>
              <a:t>Induced-Fit</a:t>
            </a:r>
            <a:r>
              <a:rPr lang="en-US" dirty="0" smtClean="0"/>
              <a:t> model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Induced Fit</a:t>
            </a:r>
            <a:r>
              <a:rPr lang="en-US" dirty="0" smtClean="0"/>
              <a:t> model is a </a:t>
            </a:r>
            <a:r>
              <a:rPr lang="en-US" b="1" dirty="0" smtClean="0"/>
              <a:t>refinement</a:t>
            </a:r>
            <a:r>
              <a:rPr lang="en-US" dirty="0" smtClean="0"/>
              <a:t> of the </a:t>
            </a:r>
            <a:r>
              <a:rPr lang="en-US" b="1" dirty="0" smtClean="0"/>
              <a:t>lock</a:t>
            </a:r>
            <a:r>
              <a:rPr lang="en-US" dirty="0" smtClean="0"/>
              <a:t> and </a:t>
            </a:r>
            <a:r>
              <a:rPr lang="en-US" b="1" dirty="0" smtClean="0"/>
              <a:t>key</a:t>
            </a:r>
            <a:r>
              <a:rPr lang="en-US" dirty="0" smtClean="0"/>
              <a:t> model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 act of binding the substrate(s) </a:t>
            </a:r>
            <a:r>
              <a:rPr lang="en-US" b="1" dirty="0" smtClean="0"/>
              <a:t>induces slight </a:t>
            </a:r>
            <a:r>
              <a:rPr lang="en-US" dirty="0" smtClean="0"/>
              <a:t>changes in shape that accommodates the substrate </a:t>
            </a:r>
            <a:r>
              <a:rPr lang="en-US" b="1" dirty="0" smtClean="0"/>
              <a:t>more</a:t>
            </a:r>
            <a:r>
              <a:rPr lang="en-US" dirty="0" smtClean="0"/>
              <a:t> perfectly and facilitates the chemical reaction about to take place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34" y="4019063"/>
            <a:ext cx="7530117" cy="196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71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 startAt="3"/>
            </a:pPr>
            <a:r>
              <a:rPr lang="en-US" dirty="0" smtClean="0"/>
              <a:t>Upon binding, the enzyme undergoes a </a:t>
            </a:r>
            <a:r>
              <a:rPr lang="en-US" b="1" dirty="0" smtClean="0"/>
              <a:t>slight</a:t>
            </a:r>
            <a:r>
              <a:rPr lang="en-US" dirty="0" smtClean="0"/>
              <a:t> conformational change to </a:t>
            </a:r>
            <a:r>
              <a:rPr lang="en-US" b="1" dirty="0" smtClean="0"/>
              <a:t>more</a:t>
            </a:r>
            <a:r>
              <a:rPr lang="en-US" dirty="0" smtClean="0"/>
              <a:t> perfectly bind the substrates</a:t>
            </a:r>
          </a:p>
          <a:p>
            <a:pPr marL="457200" indent="-457200">
              <a:buFont typeface="+mj-lt"/>
              <a:buAutoNum type="alphaUcPeriod" startAt="3"/>
            </a:pPr>
            <a:r>
              <a:rPr lang="en-US" dirty="0" smtClean="0"/>
              <a:t>Then the reaction takes place, the </a:t>
            </a:r>
            <a:r>
              <a:rPr lang="en-US" b="1" dirty="0" smtClean="0"/>
              <a:t>enzyme-substrate complex</a:t>
            </a:r>
            <a:r>
              <a:rPr lang="en-US" dirty="0" smtClean="0"/>
              <a:t> separates, and the enzyme reassumes its </a:t>
            </a:r>
            <a:r>
              <a:rPr lang="en-US" b="1" dirty="0" smtClean="0"/>
              <a:t>original</a:t>
            </a:r>
            <a:r>
              <a:rPr lang="en-US" dirty="0" smtClean="0"/>
              <a:t> shape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30" y="4303431"/>
            <a:ext cx="7974221" cy="207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362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644567"/>
            <a:ext cx="8042276" cy="574422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5"/>
            </a:pPr>
            <a:r>
              <a:rPr lang="en-US" dirty="0" smtClean="0"/>
              <a:t>Lock and Key model vs. Induced Fit model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 smtClean="0"/>
              <a:t> </a:t>
            </a:r>
          </a:p>
          <a:p>
            <a:pPr marL="457200" indent="-457200">
              <a:buFont typeface="+mj-lt"/>
              <a:buAutoNum type="alphaL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Ex. Lock and Key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lphaLcPeriod" startAt="2"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00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Ex. Induced Fit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273" y="1315279"/>
            <a:ext cx="56673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inducedfit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493" y="3655146"/>
            <a:ext cx="53625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453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III. How does an Enzyme work?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Enzymes </a:t>
            </a:r>
            <a:r>
              <a:rPr lang="en-US" b="1" dirty="0" smtClean="0"/>
              <a:t>lower</a:t>
            </a:r>
            <a:r>
              <a:rPr lang="en-US" dirty="0" smtClean="0"/>
              <a:t> the </a:t>
            </a:r>
            <a:r>
              <a:rPr lang="en-US" b="1" dirty="0" smtClean="0"/>
              <a:t>ACTIVATION ENERGY</a:t>
            </a:r>
            <a:r>
              <a:rPr lang="en-US" dirty="0" smtClean="0"/>
              <a:t> required for the reaction to proceed (</a:t>
            </a:r>
            <a:r>
              <a:rPr lang="en-US" dirty="0" smtClean="0">
                <a:hlinkClick r:id="rId3"/>
              </a:rPr>
              <a:t>Ted-</a:t>
            </a:r>
            <a:r>
              <a:rPr lang="en-US" dirty="0" err="1" smtClean="0">
                <a:hlinkClick r:id="rId3"/>
              </a:rPr>
              <a:t>ed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1" descr="activation%20energ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2"/>
          <a:stretch/>
        </p:blipFill>
        <p:spPr bwMode="auto">
          <a:xfrm>
            <a:off x="0" y="2997364"/>
            <a:ext cx="9144000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131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Enzymes: Important Terminology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Metabolism: </a:t>
            </a:r>
            <a:r>
              <a:rPr lang="en-US" dirty="0" smtClean="0">
                <a:hlinkClick r:id="rId3"/>
              </a:rPr>
              <a:t>Ted-</a:t>
            </a:r>
            <a:r>
              <a:rPr lang="en-US" dirty="0" err="1" smtClean="0">
                <a:hlinkClick r:id="rId3"/>
              </a:rPr>
              <a:t>ed</a:t>
            </a:r>
            <a:r>
              <a:rPr lang="en-US" dirty="0" smtClean="0">
                <a:hlinkClick r:id="rId3"/>
              </a:rPr>
              <a:t> Speeding up </a:t>
            </a:r>
            <a:r>
              <a:rPr lang="en-US" dirty="0" err="1" smtClean="0">
                <a:hlinkClick r:id="rId3"/>
              </a:rPr>
              <a:t>Rxn’s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In order for cells to maintain </a:t>
            </a:r>
            <a:r>
              <a:rPr lang="en-US" b="1" dirty="0" smtClean="0"/>
              <a:t>homeostasis</a:t>
            </a:r>
            <a:r>
              <a:rPr lang="en-US" dirty="0" smtClean="0"/>
              <a:t>, they must constantly convert </a:t>
            </a:r>
            <a:r>
              <a:rPr lang="en-US" b="1" dirty="0" smtClean="0"/>
              <a:t>chemicals </a:t>
            </a:r>
            <a:r>
              <a:rPr lang="en-US" dirty="0" smtClean="0"/>
              <a:t>from one form to another, in order to </a:t>
            </a:r>
            <a:r>
              <a:rPr lang="en-US" b="1" dirty="0" smtClean="0"/>
              <a:t>produce</a:t>
            </a:r>
            <a:r>
              <a:rPr lang="en-US" dirty="0" smtClean="0"/>
              <a:t> necessary molecules, </a:t>
            </a:r>
            <a:r>
              <a:rPr lang="en-US" b="1" dirty="0" smtClean="0"/>
              <a:t>obtain</a:t>
            </a:r>
            <a:r>
              <a:rPr lang="en-US" dirty="0" smtClean="0"/>
              <a:t> usable molecules from food, and produce</a:t>
            </a:r>
            <a:r>
              <a:rPr lang="en-US" b="1" dirty="0" smtClean="0"/>
              <a:t> energy</a:t>
            </a:r>
            <a:r>
              <a:rPr lang="en-US" dirty="0" smtClean="0"/>
              <a:t> rich molecules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These constantly occurring chemical reactions are </a:t>
            </a:r>
            <a:r>
              <a:rPr lang="en-US" b="1" dirty="0" smtClean="0"/>
              <a:t>collectively</a:t>
            </a:r>
            <a:r>
              <a:rPr lang="en-US" dirty="0" smtClean="0"/>
              <a:t> known as </a:t>
            </a:r>
            <a:r>
              <a:rPr lang="en-US" b="1" dirty="0" smtClean="0"/>
              <a:t>metabolism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5962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454988"/>
            <a:ext cx="8042276" cy="5488613"/>
          </a:xfrm>
        </p:spPr>
        <p:txBody>
          <a:bodyPr/>
          <a:lstStyle/>
          <a:p>
            <a:pPr marL="457200" indent="-457200">
              <a:buFont typeface="+mj-lt"/>
              <a:buAutoNum type="alphaUcPeriod" startAt="2"/>
            </a:pPr>
            <a:r>
              <a:rPr lang="en-US" b="1" dirty="0" smtClean="0"/>
              <a:t>Activation Energy</a:t>
            </a:r>
            <a:r>
              <a:rPr lang="en-US" dirty="0" smtClean="0"/>
              <a:t> is defined as the </a:t>
            </a:r>
            <a:r>
              <a:rPr lang="en-US" b="1" dirty="0" smtClean="0"/>
              <a:t>energy </a:t>
            </a:r>
            <a:r>
              <a:rPr lang="en-US" dirty="0" smtClean="0"/>
              <a:t>that must be </a:t>
            </a:r>
            <a:r>
              <a:rPr lang="en-US" b="1" dirty="0" smtClean="0"/>
              <a:t>supplied</a:t>
            </a:r>
            <a:r>
              <a:rPr lang="en-US" dirty="0" smtClean="0"/>
              <a:t> to </a:t>
            </a:r>
            <a:r>
              <a:rPr lang="en-US" b="1" dirty="0" smtClean="0"/>
              <a:t>cause</a:t>
            </a:r>
            <a:r>
              <a:rPr lang="en-US" dirty="0" smtClean="0"/>
              <a:t> molecules to </a:t>
            </a:r>
            <a:r>
              <a:rPr lang="en-US" b="1" dirty="0" smtClean="0"/>
              <a:t>react</a:t>
            </a:r>
            <a:r>
              <a:rPr lang="en-US" dirty="0" smtClean="0"/>
              <a:t> with one another</a:t>
            </a:r>
          </a:p>
          <a:p>
            <a:pPr marL="457200" indent="-457200">
              <a:buFont typeface="+mj-lt"/>
              <a:buAutoNum type="alphaUcPeriod" startAt="2"/>
            </a:pPr>
            <a:r>
              <a:rPr lang="en-US" dirty="0" smtClean="0"/>
              <a:t>Enzymes do this by bringing the </a:t>
            </a:r>
            <a:r>
              <a:rPr lang="en-US" b="1" dirty="0" smtClean="0"/>
              <a:t>substrate</a:t>
            </a:r>
            <a:r>
              <a:rPr lang="en-US" dirty="0" smtClean="0"/>
              <a:t> molecules together and </a:t>
            </a:r>
            <a:r>
              <a:rPr lang="en-US" b="1" dirty="0" smtClean="0"/>
              <a:t>holding</a:t>
            </a:r>
            <a:r>
              <a:rPr lang="en-US" dirty="0" smtClean="0"/>
              <a:t> them long enough for the </a:t>
            </a:r>
            <a:r>
              <a:rPr lang="en-US" b="1" dirty="0" smtClean="0"/>
              <a:t>reaction</a:t>
            </a:r>
            <a:r>
              <a:rPr lang="en-US" dirty="0" smtClean="0"/>
              <a:t> to take place</a:t>
            </a:r>
          </a:p>
          <a:p>
            <a:pPr marL="457200" indent="-457200">
              <a:buFont typeface="+mj-lt"/>
              <a:buAutoNum type="alphaUcPeriod" startAt="2"/>
            </a:pPr>
            <a:r>
              <a:rPr lang="en-US" dirty="0" smtClean="0"/>
              <a:t>Ex. Reactions that occur at </a:t>
            </a:r>
            <a:r>
              <a:rPr lang="en-US" b="1" dirty="0" smtClean="0"/>
              <a:t>100°C </a:t>
            </a:r>
            <a:r>
              <a:rPr lang="en-US" dirty="0" smtClean="0"/>
              <a:t>can occur at </a:t>
            </a:r>
            <a:r>
              <a:rPr lang="en-US" b="1" dirty="0" smtClean="0"/>
              <a:t>37°C </a:t>
            </a:r>
            <a:r>
              <a:rPr lang="en-US" dirty="0" smtClean="0"/>
              <a:t>with the use of an enzyme</a:t>
            </a:r>
            <a:endParaRPr lang="en-US" dirty="0"/>
          </a:p>
        </p:txBody>
      </p:sp>
      <p:pic>
        <p:nvPicPr>
          <p:cNvPr id="4" name="Picture 1" descr="activation%20ener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87" y="4112710"/>
            <a:ext cx="7430323" cy="244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791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Factors Affecting Enzyme Activity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Enzymes are Proteins</a:t>
            </a:r>
          </a:p>
          <a:p>
            <a:pPr marL="0" indent="0">
              <a:buNone/>
            </a:pPr>
            <a:endParaRPr lang="en-US" sz="1100" dirty="0" smtClean="0"/>
          </a:p>
          <a:p>
            <a:pPr marL="850900" lvl="1" indent="-514350">
              <a:buFont typeface="+mj-lt"/>
              <a:buAutoNum type="alphaUcPeriod"/>
            </a:pPr>
            <a:r>
              <a:rPr lang="en-US" b="1" dirty="0" smtClean="0"/>
              <a:t>Enzymes</a:t>
            </a:r>
            <a:r>
              <a:rPr lang="en-US" dirty="0" smtClean="0"/>
              <a:t> are affected by the same things that effect </a:t>
            </a:r>
            <a:r>
              <a:rPr lang="en-US" b="1" dirty="0" smtClean="0"/>
              <a:t>proteins</a:t>
            </a:r>
            <a:endParaRPr lang="en-US" dirty="0" smtClean="0"/>
          </a:p>
          <a:p>
            <a:pPr marL="850900" lvl="1" indent="-514350">
              <a:buFont typeface="+mj-lt"/>
              <a:buAutoNum type="alphaUcPeriod"/>
            </a:pPr>
            <a:r>
              <a:rPr lang="en-US" dirty="0" smtClean="0"/>
              <a:t>Since the </a:t>
            </a:r>
            <a:r>
              <a:rPr lang="en-US" b="1" dirty="0" smtClean="0"/>
              <a:t>shape </a:t>
            </a:r>
            <a:r>
              <a:rPr lang="en-US" dirty="0" smtClean="0"/>
              <a:t>of enzymes determines the </a:t>
            </a:r>
            <a:r>
              <a:rPr lang="en-US" b="1" dirty="0" smtClean="0"/>
              <a:t>shape </a:t>
            </a:r>
            <a:r>
              <a:rPr lang="en-US" dirty="0" smtClean="0"/>
              <a:t>of the </a:t>
            </a:r>
            <a:r>
              <a:rPr lang="en-US" b="1" dirty="0" smtClean="0"/>
              <a:t>active site</a:t>
            </a:r>
            <a:r>
              <a:rPr lang="en-US" dirty="0" smtClean="0"/>
              <a:t>, which determines their </a:t>
            </a:r>
            <a:r>
              <a:rPr lang="en-US" b="1" dirty="0" smtClean="0"/>
              <a:t>function</a:t>
            </a:r>
            <a:r>
              <a:rPr lang="en-US" dirty="0" smtClean="0"/>
              <a:t>, anything that changes the </a:t>
            </a:r>
            <a:r>
              <a:rPr lang="en-US" b="1" dirty="0" smtClean="0"/>
              <a:t>shape</a:t>
            </a:r>
            <a:r>
              <a:rPr lang="en-US" dirty="0" smtClean="0"/>
              <a:t> of an enzyme will effect the </a:t>
            </a:r>
            <a:r>
              <a:rPr lang="en-US" b="1" dirty="0" smtClean="0"/>
              <a:t>enzymatic yield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72" y="4430790"/>
            <a:ext cx="36830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511862"/>
            <a:ext cx="8042276" cy="5431739"/>
          </a:xfrm>
        </p:spPr>
        <p:txBody>
          <a:bodyPr/>
          <a:lstStyle/>
          <a:p>
            <a:pPr marL="457200" indent="-457200">
              <a:buFont typeface="+mj-lt"/>
              <a:buAutoNum type="alphaUcPeriod" startAt="3"/>
            </a:pPr>
            <a:r>
              <a:rPr lang="en-US" dirty="0" smtClean="0"/>
              <a:t>Some factors are: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b="1" dirty="0" smtClean="0"/>
              <a:t>pH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b="1" dirty="0" smtClean="0"/>
              <a:t>Temperature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b="1" dirty="0" smtClean="0"/>
              <a:t>Concentration </a:t>
            </a:r>
            <a:r>
              <a:rPr lang="en-US" dirty="0" smtClean="0"/>
              <a:t>of</a:t>
            </a:r>
            <a:r>
              <a:rPr lang="en-US" b="1" dirty="0" smtClean="0"/>
              <a:t> substrates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b="1" dirty="0" smtClean="0"/>
              <a:t>Concentration </a:t>
            </a:r>
            <a:r>
              <a:rPr lang="en-US" dirty="0" smtClean="0"/>
              <a:t>of </a:t>
            </a:r>
            <a:r>
              <a:rPr lang="en-US" b="1" dirty="0" smtClean="0"/>
              <a:t>enzyme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b="1" dirty="0" smtClean="0"/>
              <a:t>Presence </a:t>
            </a:r>
            <a:r>
              <a:rPr lang="en-US" dirty="0" smtClean="0"/>
              <a:t>of </a:t>
            </a:r>
            <a:r>
              <a:rPr lang="en-US" b="1" dirty="0" smtClean="0"/>
              <a:t>inhibitors</a:t>
            </a:r>
            <a:endParaRPr lang="en-US" b="1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05" y="3710576"/>
            <a:ext cx="4817906" cy="270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69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Enzyme </a:t>
            </a:r>
            <a:r>
              <a:rPr lang="en-US" b="1" dirty="0" smtClean="0"/>
              <a:t>shape</a:t>
            </a:r>
            <a:r>
              <a:rPr lang="en-US" dirty="0" smtClean="0"/>
              <a:t> is dependent upon </a:t>
            </a:r>
            <a:r>
              <a:rPr lang="en-US" b="1" dirty="0" smtClean="0"/>
              <a:t>pH-sensitive </a:t>
            </a:r>
            <a:r>
              <a:rPr lang="en-US" dirty="0" smtClean="0"/>
              <a:t>interactions between </a:t>
            </a:r>
            <a:r>
              <a:rPr lang="en-US" b="1" dirty="0" smtClean="0"/>
              <a:t>R-groups</a:t>
            </a:r>
            <a:endParaRPr lang="en-US" b="1" dirty="0"/>
          </a:p>
        </p:txBody>
      </p:sp>
      <p:pic>
        <p:nvPicPr>
          <p:cNvPr id="4" name="Picture 2" descr="http://alevelnotes.com/content_images/i72_enzyme_ph_grap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796" y="2766899"/>
            <a:ext cx="5062537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52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682482"/>
            <a:ext cx="8042276" cy="5261119"/>
          </a:xfrm>
        </p:spPr>
        <p:txBody>
          <a:bodyPr/>
          <a:lstStyle/>
          <a:p>
            <a:pPr marL="457200" indent="-457200">
              <a:buFont typeface="+mj-lt"/>
              <a:buAutoNum type="alphaUcPeriod" startAt="2"/>
            </a:pPr>
            <a:r>
              <a:rPr lang="en-US" dirty="0" smtClean="0"/>
              <a:t>Any change in pH </a:t>
            </a:r>
            <a:r>
              <a:rPr lang="en-US" b="1" dirty="0" smtClean="0"/>
              <a:t>denatures</a:t>
            </a:r>
            <a:r>
              <a:rPr lang="en-US" dirty="0" smtClean="0"/>
              <a:t> the enzyme by causing it to change </a:t>
            </a:r>
            <a:r>
              <a:rPr lang="en-US" b="1" dirty="0" smtClean="0"/>
              <a:t>shape:</a:t>
            </a:r>
          </a:p>
          <a:p>
            <a:pPr marL="0" indent="0">
              <a:buNone/>
            </a:pPr>
            <a:endParaRPr lang="en-US" sz="100" dirty="0" smtClean="0"/>
          </a:p>
          <a:p>
            <a:pPr marL="793750" lvl="1" indent="-45720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b="1" dirty="0" smtClean="0"/>
              <a:t>denatured</a:t>
            </a:r>
            <a:r>
              <a:rPr lang="en-US" dirty="0" smtClean="0"/>
              <a:t> protein is one that has </a:t>
            </a:r>
            <a:r>
              <a:rPr lang="en-US" b="1" dirty="0" smtClean="0"/>
              <a:t>lost</a:t>
            </a:r>
            <a:r>
              <a:rPr lang="en-US" dirty="0" smtClean="0"/>
              <a:t> its </a:t>
            </a:r>
            <a:r>
              <a:rPr lang="en-US" b="1" dirty="0" smtClean="0"/>
              <a:t>normal </a:t>
            </a:r>
            <a:r>
              <a:rPr lang="en-US" dirty="0" smtClean="0"/>
              <a:t>configuration, and therefore its ability to form an </a:t>
            </a:r>
            <a:r>
              <a:rPr lang="en-US" b="1" dirty="0" smtClean="0"/>
              <a:t>enzyme-substrate</a:t>
            </a:r>
            <a:r>
              <a:rPr lang="en-US" dirty="0" smtClean="0"/>
              <a:t> complex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dirty="0" smtClean="0"/>
              <a:t>Most enzymes prefer pH’s of </a:t>
            </a:r>
            <a:r>
              <a:rPr lang="en-US" b="1" dirty="0" smtClean="0"/>
              <a:t>6-8</a:t>
            </a:r>
            <a:endParaRPr lang="en-US" dirty="0" smtClean="0"/>
          </a:p>
          <a:p>
            <a:pPr marL="793750" lvl="1" indent="-457200">
              <a:buFont typeface="+mj-lt"/>
              <a:buAutoNum type="arabicPeriod"/>
            </a:pPr>
            <a:r>
              <a:rPr lang="en-US" dirty="0" smtClean="0"/>
              <a:t>Some exceptions:</a:t>
            </a:r>
          </a:p>
          <a:p>
            <a:pPr marL="1076325" lvl="2" indent="-457200">
              <a:buFont typeface="+mj-lt"/>
              <a:buAutoNum type="alphaLcPeriod"/>
            </a:pPr>
            <a:r>
              <a:rPr lang="en-US" b="1" dirty="0" smtClean="0"/>
              <a:t>Pepsin</a:t>
            </a:r>
            <a:r>
              <a:rPr lang="en-US" dirty="0" smtClean="0"/>
              <a:t> in the stomach – pH ~2</a:t>
            </a:r>
          </a:p>
          <a:p>
            <a:pPr marL="1076325" lvl="2" indent="-457200">
              <a:buFont typeface="+mj-lt"/>
              <a:buAutoNum type="alphaLcPeriod"/>
            </a:pPr>
            <a:r>
              <a:rPr lang="en-US" b="1" dirty="0" smtClean="0"/>
              <a:t>Trypsin</a:t>
            </a:r>
            <a:r>
              <a:rPr lang="en-US" dirty="0" smtClean="0"/>
              <a:t> in the small intestine – pH ~8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90" y="4398221"/>
            <a:ext cx="3668413" cy="241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849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6578259" cy="4343400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Temperature is a measure of the </a:t>
            </a:r>
            <a:r>
              <a:rPr lang="en-US" b="1" dirty="0" smtClean="0"/>
              <a:t>average kinetic energy</a:t>
            </a:r>
            <a:r>
              <a:rPr lang="en-US" dirty="0" smtClean="0"/>
              <a:t> in a container of molecules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As the temperature </a:t>
            </a:r>
            <a:r>
              <a:rPr lang="en-US" b="1" dirty="0" smtClean="0"/>
              <a:t>rises</a:t>
            </a:r>
            <a:r>
              <a:rPr lang="en-US" dirty="0" smtClean="0"/>
              <a:t>, the reaction rates </a:t>
            </a:r>
            <a:r>
              <a:rPr lang="en-US" b="1" dirty="0" smtClean="0"/>
              <a:t>increases</a:t>
            </a:r>
            <a:endParaRPr lang="en-US" dirty="0"/>
          </a:p>
        </p:txBody>
      </p:sp>
      <p:pic>
        <p:nvPicPr>
          <p:cNvPr id="4" name="Picture 2" descr="http://t3.gstatic.com/images?q=tbn:ANd9GcQvSwEyEN8sUJnnd5qedlJMmK0OGaQ-uz3j3V-U5XTPn5NwYj4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534" y="1425575"/>
            <a:ext cx="16192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866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796229"/>
            <a:ext cx="8042276" cy="5147372"/>
          </a:xfrm>
        </p:spPr>
        <p:txBody>
          <a:bodyPr/>
          <a:lstStyle/>
          <a:p>
            <a:pPr marL="457200" indent="-457200">
              <a:buFont typeface="+mj-lt"/>
              <a:buAutoNum type="alphaUcPeriod" startAt="3"/>
            </a:pPr>
            <a:r>
              <a:rPr lang="en-US" dirty="0" smtClean="0"/>
              <a:t>Increasing the temperature slightly will, at </a:t>
            </a:r>
            <a:r>
              <a:rPr lang="en-US" b="1" dirty="0" smtClean="0"/>
              <a:t>first</a:t>
            </a:r>
            <a:r>
              <a:rPr lang="en-US" dirty="0" smtClean="0"/>
              <a:t>, </a:t>
            </a:r>
            <a:r>
              <a:rPr lang="en-US" b="1" dirty="0" smtClean="0"/>
              <a:t>increase</a:t>
            </a:r>
            <a:r>
              <a:rPr lang="en-US" dirty="0" smtClean="0"/>
              <a:t> the rate of reaction and product formation because it </a:t>
            </a:r>
            <a:r>
              <a:rPr lang="en-US" b="1" dirty="0" smtClean="0"/>
              <a:t>speeds</a:t>
            </a:r>
            <a:r>
              <a:rPr lang="en-US" dirty="0" smtClean="0"/>
              <a:t> up the rate at which </a:t>
            </a:r>
            <a:r>
              <a:rPr lang="en-US" b="1" dirty="0" smtClean="0"/>
              <a:t>substrates</a:t>
            </a:r>
            <a:r>
              <a:rPr lang="en-US" dirty="0" smtClean="0"/>
              <a:t> bump into </a:t>
            </a:r>
            <a:r>
              <a:rPr lang="en-US" b="1" dirty="0" smtClean="0"/>
              <a:t>enzymes</a:t>
            </a:r>
          </a:p>
          <a:p>
            <a:pPr marL="457200" indent="-457200">
              <a:buFont typeface="+mj-lt"/>
              <a:buAutoNum type="alphaUcPeriod" startAt="3"/>
            </a:pPr>
            <a:endParaRPr lang="en-US" b="1" dirty="0"/>
          </a:p>
          <a:p>
            <a:pPr marL="457200" indent="-457200">
              <a:buFont typeface="+mj-lt"/>
              <a:buAutoNum type="alphaUcPeriod" startAt="3"/>
            </a:pPr>
            <a:r>
              <a:rPr lang="en-US" b="1" dirty="0" smtClean="0"/>
              <a:t> 37°C </a:t>
            </a:r>
            <a:r>
              <a:rPr lang="en-US" dirty="0" smtClean="0"/>
              <a:t>is optimum for </a:t>
            </a:r>
            <a:r>
              <a:rPr lang="en-US" b="1" dirty="0" smtClean="0"/>
              <a:t>human </a:t>
            </a:r>
            <a:r>
              <a:rPr lang="en-US" dirty="0" smtClean="0"/>
              <a:t>enzymes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859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 startAt="6"/>
            </a:pPr>
            <a:r>
              <a:rPr lang="en-US" dirty="0" smtClean="0"/>
              <a:t>Temperature too </a:t>
            </a:r>
            <a:r>
              <a:rPr lang="en-US" b="1" dirty="0" smtClean="0"/>
              <a:t>high</a:t>
            </a:r>
            <a:r>
              <a:rPr lang="en-US" dirty="0" smtClean="0"/>
              <a:t> (above about </a:t>
            </a:r>
            <a:r>
              <a:rPr lang="en-US" b="1" dirty="0" smtClean="0"/>
              <a:t>40°C</a:t>
            </a:r>
            <a:r>
              <a:rPr lang="en-US" dirty="0" smtClean="0"/>
              <a:t>) will </a:t>
            </a:r>
            <a:r>
              <a:rPr lang="en-US" b="1" dirty="0" smtClean="0"/>
              <a:t>denature </a:t>
            </a:r>
            <a:r>
              <a:rPr lang="en-US" dirty="0" smtClean="0"/>
              <a:t>the enzyme (</a:t>
            </a:r>
            <a:r>
              <a:rPr lang="en-US" dirty="0" smtClean="0">
                <a:hlinkClick r:id="rId3"/>
              </a:rPr>
              <a:t>Animation</a:t>
            </a:r>
            <a:r>
              <a:rPr lang="en-US" dirty="0" smtClean="0"/>
              <a:t>)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dirty="0" smtClean="0"/>
              <a:t>Slight denature causes the enzyme reaction to </a:t>
            </a:r>
            <a:r>
              <a:rPr lang="en-US" b="1" dirty="0" smtClean="0"/>
              <a:t>slow</a:t>
            </a:r>
            <a:endParaRPr lang="en-US" dirty="0" smtClean="0"/>
          </a:p>
          <a:p>
            <a:pPr marL="793750" lvl="1" indent="-457200">
              <a:buFont typeface="+mj-lt"/>
              <a:buAutoNum type="arabicPeriod"/>
            </a:pPr>
            <a:r>
              <a:rPr lang="en-US" dirty="0" smtClean="0"/>
              <a:t>Huge denature causes the enzyme reaction to </a:t>
            </a:r>
            <a:r>
              <a:rPr lang="en-US" b="1" dirty="0" smtClean="0"/>
              <a:t>stop</a:t>
            </a:r>
            <a:endParaRPr lang="en-US" dirty="0"/>
          </a:p>
        </p:txBody>
      </p:sp>
      <p:pic>
        <p:nvPicPr>
          <p:cNvPr id="4" name="Picture 1" descr="enzymerate%20tempera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253" y="4076700"/>
            <a:ext cx="63722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977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 startAt="7"/>
            </a:pPr>
            <a:r>
              <a:rPr lang="en-US" dirty="0" smtClean="0"/>
              <a:t>As the temperature </a:t>
            </a:r>
            <a:r>
              <a:rPr lang="en-US" b="1" dirty="0" smtClean="0"/>
              <a:t>drops</a:t>
            </a:r>
            <a:r>
              <a:rPr lang="en-US" dirty="0" smtClean="0"/>
              <a:t>, the reaction rate</a:t>
            </a:r>
            <a:r>
              <a:rPr lang="en-US" b="1" dirty="0" smtClean="0"/>
              <a:t> decreases</a:t>
            </a:r>
            <a:r>
              <a:rPr lang="en-US" dirty="0" smtClean="0"/>
              <a:t> because there are fewer </a:t>
            </a:r>
            <a:r>
              <a:rPr lang="en-US" b="1" dirty="0" smtClean="0"/>
              <a:t>enzyme-substrate collisions </a:t>
            </a:r>
            <a:endParaRPr lang="en-US" dirty="0" smtClean="0"/>
          </a:p>
          <a:p>
            <a:pPr marL="457200" indent="-457200">
              <a:buFont typeface="+mj-lt"/>
              <a:buAutoNum type="alphaUcPeriod" startAt="7"/>
            </a:pPr>
            <a:r>
              <a:rPr lang="en-US" dirty="0" smtClean="0"/>
              <a:t>Very low temperatures do not normally </a:t>
            </a:r>
            <a:r>
              <a:rPr lang="en-US" b="1" dirty="0" smtClean="0"/>
              <a:t>denature</a:t>
            </a:r>
            <a:r>
              <a:rPr lang="en-US" dirty="0" smtClean="0"/>
              <a:t> the enzyme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344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IV. Concentration of Substrates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If the concentration of substrates </a:t>
            </a:r>
            <a:r>
              <a:rPr lang="en-US" b="1" dirty="0" smtClean="0"/>
              <a:t>increases</a:t>
            </a:r>
            <a:r>
              <a:rPr lang="en-US" dirty="0" smtClean="0"/>
              <a:t>, the amount of product </a:t>
            </a:r>
            <a:r>
              <a:rPr lang="en-US" b="1" dirty="0" smtClean="0"/>
              <a:t>increases</a:t>
            </a: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However, after a certain concentration, the rate </a:t>
            </a:r>
            <a:r>
              <a:rPr lang="en-US" b="1" dirty="0" smtClean="0"/>
              <a:t>will not increase anymore</a:t>
            </a:r>
            <a:r>
              <a:rPr lang="en-US" dirty="0" smtClean="0"/>
              <a:t>, as all the enzymes are “</a:t>
            </a:r>
            <a:r>
              <a:rPr lang="en-US" b="1" dirty="0" smtClean="0"/>
              <a:t>saturated</a:t>
            </a:r>
            <a:r>
              <a:rPr lang="en-US" dirty="0" smtClean="0"/>
              <a:t>” with substrates and cannot work any faster</a:t>
            </a:r>
            <a:endParaRPr lang="en-US" dirty="0"/>
          </a:p>
        </p:txBody>
      </p:sp>
      <p:pic>
        <p:nvPicPr>
          <p:cNvPr id="4" name="Picture 3" descr="aHR0cHM6Ly9pLmltZ3VyLmNvbS9oaTZoREI4LnBuZz8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387" y="3877326"/>
            <a:ext cx="3328375" cy="279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5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 startAt="3"/>
            </a:pPr>
            <a:r>
              <a:rPr lang="en-US" b="1" dirty="0" smtClean="0"/>
              <a:t>Metabolism</a:t>
            </a:r>
            <a:r>
              <a:rPr lang="en-US" dirty="0" smtClean="0"/>
              <a:t> a term to collectively describe </a:t>
            </a:r>
            <a:r>
              <a:rPr lang="en-US" b="1" dirty="0" smtClean="0"/>
              <a:t>all</a:t>
            </a:r>
            <a:r>
              <a:rPr lang="en-US" dirty="0" smtClean="0"/>
              <a:t> the </a:t>
            </a:r>
            <a:r>
              <a:rPr lang="en-US" b="1" dirty="0" smtClean="0"/>
              <a:t>chemical reactions</a:t>
            </a:r>
            <a:r>
              <a:rPr lang="en-US" dirty="0" smtClean="0"/>
              <a:t> occurring constantly in the cell that maintain </a:t>
            </a:r>
            <a:r>
              <a:rPr lang="en-US" b="1" dirty="0" smtClean="0"/>
              <a:t>homeostasis</a:t>
            </a:r>
            <a:r>
              <a:rPr lang="en-US" dirty="0" smtClean="0"/>
              <a:t> in a cell or organism</a:t>
            </a:r>
          </a:p>
          <a:p>
            <a:pPr marL="457200" indent="-457200">
              <a:buFont typeface="+mj-lt"/>
              <a:buAutoNum type="alphaUcPeriod" startAt="3"/>
            </a:pPr>
            <a:r>
              <a:rPr lang="en-US" b="1" dirty="0" smtClean="0"/>
              <a:t>Metabolic pathways</a:t>
            </a:r>
            <a:r>
              <a:rPr lang="en-US" dirty="0" smtClean="0"/>
              <a:t> are the orderly </a:t>
            </a:r>
            <a:r>
              <a:rPr lang="en-US" b="1" dirty="0" smtClean="0"/>
              <a:t>step-wise</a:t>
            </a:r>
            <a:r>
              <a:rPr lang="en-US" dirty="0" smtClean="0"/>
              <a:t> series of chemical reactions from the </a:t>
            </a:r>
            <a:r>
              <a:rPr lang="en-US" b="1" dirty="0" smtClean="0"/>
              <a:t>initial</a:t>
            </a:r>
            <a:r>
              <a:rPr lang="en-US" dirty="0" smtClean="0"/>
              <a:t> reactants to the </a:t>
            </a:r>
            <a:r>
              <a:rPr lang="en-US" b="1" dirty="0" smtClean="0"/>
              <a:t>final </a:t>
            </a:r>
            <a:r>
              <a:rPr lang="en-US" dirty="0" smtClean="0"/>
              <a:t>products</a:t>
            </a:r>
          </a:p>
          <a:p>
            <a:pPr marL="457200" indent="-457200">
              <a:buFont typeface="+mj-lt"/>
              <a:buAutoNum type="alphaUcPeriod" startAt="3"/>
            </a:pPr>
            <a:r>
              <a:rPr lang="en-US" dirty="0" smtClean="0"/>
              <a:t>One reaction </a:t>
            </a:r>
            <a:r>
              <a:rPr lang="en-US" b="1" dirty="0" smtClean="0"/>
              <a:t>leads</a:t>
            </a:r>
            <a:r>
              <a:rPr lang="en-US" dirty="0" smtClean="0"/>
              <a:t> to the next; highly </a:t>
            </a:r>
            <a:r>
              <a:rPr lang="en-US" b="1" dirty="0" smtClean="0"/>
              <a:t>structured reaction</a:t>
            </a:r>
            <a:endParaRPr lang="en-US" dirty="0"/>
          </a:p>
        </p:txBody>
      </p:sp>
      <p:pic>
        <p:nvPicPr>
          <p:cNvPr id="4" name="Picture 3" descr="enzyme cascade toc for common audie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03" y="5263897"/>
            <a:ext cx="5943600" cy="13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52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557511"/>
            <a:ext cx="8042276" cy="4343400"/>
          </a:xfrm>
        </p:spPr>
        <p:txBody>
          <a:bodyPr/>
          <a:lstStyle/>
          <a:p>
            <a:pPr marL="457200" indent="-457200">
              <a:buFont typeface="+mj-lt"/>
              <a:buAutoNum type="alphaUcPeriod" startAt="3"/>
            </a:pPr>
            <a:r>
              <a:rPr lang="en-US" dirty="0" smtClean="0"/>
              <a:t>If the concentration of substrate </a:t>
            </a:r>
            <a:r>
              <a:rPr lang="en-US" b="1" dirty="0" smtClean="0"/>
              <a:t>decreases</a:t>
            </a:r>
            <a:r>
              <a:rPr lang="en-US" dirty="0" smtClean="0"/>
              <a:t>, the rate of product formation will generally </a:t>
            </a:r>
            <a:r>
              <a:rPr lang="en-US" b="1" dirty="0" smtClean="0"/>
              <a:t>decrease</a:t>
            </a:r>
            <a:r>
              <a:rPr lang="en-US" dirty="0" smtClean="0"/>
              <a:t> as well</a:t>
            </a: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213540"/>
              </p:ext>
            </p:extLst>
          </p:nvPr>
        </p:nvGraphicFramePr>
        <p:xfrm>
          <a:off x="189562" y="2156474"/>
          <a:ext cx="8775700" cy="285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Picture" r:id="rId3" imgW="5961888" imgH="1932432" progId="Word.Picture.8">
                  <p:embed/>
                </p:oleObj>
              </mc:Choice>
              <mc:Fallback>
                <p:oleObj name="Picture" r:id="rId3" imgW="5961888" imgH="193243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562" y="2156474"/>
                        <a:ext cx="8775700" cy="285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93919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V. Concentration of Enzyme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This is what limits the overall rate of reaction. Providing there is adequate substrate (and there is typically </a:t>
            </a:r>
            <a:r>
              <a:rPr lang="en-US" b="1" dirty="0" smtClean="0"/>
              <a:t>millions</a:t>
            </a:r>
            <a:r>
              <a:rPr lang="en-US" dirty="0" smtClean="0"/>
              <a:t> more substrate molecules than enzyme molecules), the more </a:t>
            </a:r>
            <a:r>
              <a:rPr lang="en-US" b="1" dirty="0" smtClean="0"/>
              <a:t>enzyme</a:t>
            </a:r>
            <a:r>
              <a:rPr lang="en-US" dirty="0" smtClean="0"/>
              <a:t> you add, the more </a:t>
            </a:r>
            <a:r>
              <a:rPr lang="en-US" b="1" dirty="0" smtClean="0"/>
              <a:t>product</a:t>
            </a:r>
            <a:r>
              <a:rPr lang="en-US" dirty="0" smtClean="0"/>
              <a:t> you 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572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398115"/>
            <a:ext cx="8042276" cy="5545486"/>
          </a:xfrm>
        </p:spPr>
        <p:txBody>
          <a:bodyPr/>
          <a:lstStyle/>
          <a:p>
            <a:pPr marL="457200" indent="-457200">
              <a:buFont typeface="+mj-lt"/>
              <a:buAutoNum type="alphaUcPeriod" startAt="2"/>
            </a:pPr>
            <a:r>
              <a:rPr lang="en-US" dirty="0" smtClean="0"/>
              <a:t>The </a:t>
            </a:r>
            <a:r>
              <a:rPr lang="en-US" b="1" dirty="0" smtClean="0"/>
              <a:t>less</a:t>
            </a:r>
            <a:r>
              <a:rPr lang="en-US" dirty="0" smtClean="0"/>
              <a:t> enzyme you have, the </a:t>
            </a:r>
            <a:r>
              <a:rPr lang="en-US" b="1" dirty="0" smtClean="0"/>
              <a:t>less</a:t>
            </a:r>
            <a:r>
              <a:rPr lang="en-US" dirty="0" smtClean="0"/>
              <a:t> product you get. In other words, if [enzyme] increases, rate of product formation increases. If the amount of enzyme decreases, the rate of product formation decreases. The rate will only </a:t>
            </a:r>
            <a:r>
              <a:rPr lang="en-US" b="1" dirty="0" smtClean="0"/>
              <a:t>level off</a:t>
            </a:r>
            <a:r>
              <a:rPr lang="en-US" dirty="0" smtClean="0"/>
              <a:t> if you run out of </a:t>
            </a:r>
            <a:r>
              <a:rPr lang="en-US" b="1" dirty="0" smtClean="0"/>
              <a:t>substrate</a:t>
            </a:r>
            <a:r>
              <a:rPr lang="en-US" dirty="0" smtClean="0"/>
              <a:t>, which is usually not the case.</a:t>
            </a: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699191"/>
              </p:ext>
            </p:extLst>
          </p:nvPr>
        </p:nvGraphicFramePr>
        <p:xfrm>
          <a:off x="549275" y="2939291"/>
          <a:ext cx="7967663" cy="374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Picture" r:id="rId3" imgW="4145280" imgH="1932432" progId="Word.Picture.8">
                  <p:embed/>
                </p:oleObj>
              </mc:Choice>
              <mc:Fallback>
                <p:oleObj name="Picture" r:id="rId3" imgW="4145280" imgH="193243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2939291"/>
                        <a:ext cx="7967663" cy="3748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0817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VI. Presence of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1" dirty="0" smtClean="0"/>
              <a:t>Inhibitors </a:t>
            </a:r>
            <a:r>
              <a:rPr lang="en-US" dirty="0" smtClean="0"/>
              <a:t>are molecules that bind to the enzyme in some way to </a:t>
            </a:r>
            <a:r>
              <a:rPr lang="en-US" b="1" dirty="0" smtClean="0"/>
              <a:t>prevent</a:t>
            </a:r>
            <a:r>
              <a:rPr lang="en-US" dirty="0" smtClean="0"/>
              <a:t> or </a:t>
            </a:r>
            <a:r>
              <a:rPr lang="en-US" b="1" dirty="0" smtClean="0"/>
              <a:t>reduce</a:t>
            </a:r>
            <a:r>
              <a:rPr lang="en-US" dirty="0" smtClean="0"/>
              <a:t> the rate of substrate binding to enzyme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94001" y="75452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541" y="3669877"/>
            <a:ext cx="2193697" cy="2184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9504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568735"/>
            <a:ext cx="8042276" cy="5374866"/>
          </a:xfrm>
        </p:spPr>
        <p:txBody>
          <a:bodyPr/>
          <a:lstStyle/>
          <a:p>
            <a:pPr marL="457200" indent="-457200">
              <a:buFont typeface="+mj-lt"/>
              <a:buAutoNum type="alphaUcPeriod" startAt="2"/>
            </a:pPr>
            <a:r>
              <a:rPr lang="en-US" dirty="0" smtClean="0"/>
              <a:t>There are several ways in which inhibition can work:</a:t>
            </a:r>
          </a:p>
          <a:p>
            <a:pPr marL="0" indent="0">
              <a:buNone/>
            </a:pPr>
            <a:endParaRPr lang="en-US" dirty="0" smtClean="0"/>
          </a:p>
          <a:p>
            <a:pPr marL="793750" lvl="1" indent="-457200">
              <a:buFont typeface="+mj-lt"/>
              <a:buAutoNum type="alphaLcPeriod"/>
            </a:pPr>
            <a:r>
              <a:rPr lang="en-US" i="1" dirty="0" smtClean="0"/>
              <a:t>Competitive Inhibition:</a:t>
            </a:r>
            <a:endParaRPr lang="en-US" dirty="0" smtClean="0"/>
          </a:p>
          <a:p>
            <a:pPr marL="349250" lvl="1" indent="0">
              <a:buNone/>
            </a:pPr>
            <a:endParaRPr lang="en-US" dirty="0"/>
          </a:p>
          <a:p>
            <a:pPr marL="349250" lvl="1" indent="0">
              <a:buNone/>
            </a:pPr>
            <a:r>
              <a:rPr lang="en-US" dirty="0" smtClean="0"/>
              <a:t>A molecule that </a:t>
            </a:r>
            <a:r>
              <a:rPr lang="en-US" b="1" dirty="0" smtClean="0"/>
              <a:t>looks</a:t>
            </a:r>
            <a:r>
              <a:rPr lang="en-US" dirty="0" smtClean="0"/>
              <a:t> like the </a:t>
            </a:r>
            <a:r>
              <a:rPr lang="en-US" b="1" dirty="0" smtClean="0"/>
              <a:t>substrate</a:t>
            </a:r>
            <a:r>
              <a:rPr lang="en-US" dirty="0" smtClean="0"/>
              <a:t> can compete for space at the </a:t>
            </a:r>
            <a:r>
              <a:rPr lang="en-US" b="1" dirty="0" smtClean="0"/>
              <a:t>active</a:t>
            </a:r>
            <a:r>
              <a:rPr lang="en-US" dirty="0" smtClean="0"/>
              <a:t> site (the place where the substrate binds to enzyme). This will </a:t>
            </a:r>
            <a:r>
              <a:rPr lang="en-US" b="1" dirty="0" smtClean="0"/>
              <a:t>slow down</a:t>
            </a:r>
            <a:r>
              <a:rPr lang="en-US" dirty="0" smtClean="0"/>
              <a:t> the reaction rate. The inhibitor binding to the enzyme can be </a:t>
            </a:r>
            <a:r>
              <a:rPr lang="en-US" b="1" dirty="0" smtClean="0"/>
              <a:t>reversible</a:t>
            </a:r>
            <a:r>
              <a:rPr lang="en-US" dirty="0" smtClean="0"/>
              <a:t> or </a:t>
            </a:r>
            <a:r>
              <a:rPr lang="en-US" b="1" dirty="0" smtClean="0"/>
              <a:t>irreversible.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199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2200" dirty="0" smtClean="0"/>
              <a:t>	Obviously, the more inhibitors are added, the </a:t>
            </a:r>
            <a:r>
              <a:rPr lang="en-US" sz="2200" b="1" dirty="0" smtClean="0"/>
              <a:t>lower</a:t>
            </a:r>
            <a:r>
              <a:rPr lang="en-US" sz="2200" dirty="0" smtClean="0"/>
              <a:t> 	the rate of reaction, and the </a:t>
            </a:r>
            <a:r>
              <a:rPr lang="en-US" sz="2200" b="1" dirty="0" smtClean="0"/>
              <a:t>less</a:t>
            </a:r>
            <a:r>
              <a:rPr lang="en-US" sz="2200" dirty="0" smtClean="0"/>
              <a:t> product is going 	to be made.</a:t>
            </a:r>
            <a:endParaRPr lang="en-US" sz="2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59" y="534555"/>
            <a:ext cx="8313008" cy="28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17876" y="46257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636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511862"/>
            <a:ext cx="8042276" cy="5431739"/>
          </a:xfrm>
        </p:spPr>
        <p:txBody>
          <a:bodyPr/>
          <a:lstStyle/>
          <a:p>
            <a:pPr marL="793750" lvl="1" indent="-457200">
              <a:buFont typeface="+mj-lt"/>
              <a:buAutoNum type="alphaLcPeriod" startAt="2"/>
            </a:pPr>
            <a:r>
              <a:rPr lang="en-US" i="1" dirty="0" smtClean="0"/>
              <a:t>Non-competitive Inhibition</a:t>
            </a:r>
          </a:p>
          <a:p>
            <a:pPr marL="793750" lvl="1" indent="-457200">
              <a:buFont typeface="+mj-lt"/>
              <a:buAutoNum type="alphaLcPeriod" startAt="2"/>
            </a:pPr>
            <a:endParaRPr lang="en-US" dirty="0"/>
          </a:p>
          <a:p>
            <a:pPr marL="336550" lvl="1" indent="0">
              <a:buNone/>
            </a:pPr>
            <a:r>
              <a:rPr lang="en-US" dirty="0" smtClean="0"/>
              <a:t>In this case, the inhibitor binds to </a:t>
            </a:r>
            <a:r>
              <a:rPr lang="en-US" b="1" dirty="0" smtClean="0"/>
              <a:t>another</a:t>
            </a:r>
            <a:r>
              <a:rPr lang="en-US" dirty="0" smtClean="0"/>
              <a:t> place on enzyme (not the active site). The inhibitor may look </a:t>
            </a:r>
            <a:r>
              <a:rPr lang="en-US" b="1" dirty="0" smtClean="0"/>
              <a:t>completely different</a:t>
            </a:r>
            <a:r>
              <a:rPr lang="en-US" dirty="0" smtClean="0"/>
              <a:t> from the substrate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31" y="2571203"/>
            <a:ext cx="86487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590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597225"/>
            <a:ext cx="8042276" cy="334637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When the inhibitor binds, it causes the enzyme 	to change </a:t>
            </a:r>
            <a:r>
              <a:rPr lang="en-US" b="1" dirty="0" smtClean="0"/>
              <a:t>shape</a:t>
            </a:r>
            <a:r>
              <a:rPr lang="en-US" dirty="0" smtClean="0"/>
              <a:t> at the active site so </a:t>
            </a:r>
            <a:r>
              <a:rPr lang="en-US" b="1" dirty="0" smtClean="0"/>
              <a:t>substrate</a:t>
            </a:r>
            <a:r>
              <a:rPr lang="en-US" dirty="0" smtClean="0"/>
              <a:t> 	cannot bind. Binding may, as it is for 	competitive inhibition, be reversible or non-	reversible. This type of inhibition is also known 	as “</a:t>
            </a:r>
            <a:r>
              <a:rPr lang="en-US" b="1" dirty="0" smtClean="0"/>
              <a:t>allosteric</a:t>
            </a:r>
            <a:r>
              <a:rPr lang="en-US" dirty="0" smtClean="0"/>
              <a:t>” inhibition.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61938"/>
            <a:ext cx="8648700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5535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199" y="473944"/>
            <a:ext cx="5554623" cy="606651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UcPeriod" startAt="3"/>
            </a:pPr>
            <a:r>
              <a:rPr lang="en-US" dirty="0" smtClean="0"/>
              <a:t>Feedback Inhibition</a:t>
            </a:r>
          </a:p>
          <a:p>
            <a:pPr marL="457200" indent="-457200">
              <a:buFont typeface="+mj-lt"/>
              <a:buAutoNum type="alphaUcPeriod" startAt="3"/>
            </a:pPr>
            <a:endParaRPr lang="en-US" sz="1100" dirty="0" smtClean="0"/>
          </a:p>
          <a:p>
            <a:pPr lvl="1"/>
            <a:r>
              <a:rPr lang="en-US" dirty="0" smtClean="0"/>
              <a:t>When an excess of </a:t>
            </a:r>
            <a:r>
              <a:rPr lang="en-US" b="1" dirty="0" smtClean="0"/>
              <a:t>product</a:t>
            </a:r>
            <a:r>
              <a:rPr lang="en-US" dirty="0" smtClean="0"/>
              <a:t> competitively binds with enzyme active sites, getting in the way of </a:t>
            </a:r>
            <a:r>
              <a:rPr lang="en-US" b="1" dirty="0" smtClean="0"/>
              <a:t>substrate</a:t>
            </a:r>
            <a:r>
              <a:rPr lang="en-US" dirty="0" smtClean="0"/>
              <a:t> molecules and slowing enzyme activity. This is called </a:t>
            </a:r>
            <a:r>
              <a:rPr lang="en-US" b="1" dirty="0" smtClean="0"/>
              <a:t>feedback</a:t>
            </a:r>
            <a:r>
              <a:rPr lang="en-US" dirty="0" smtClean="0"/>
              <a:t> inhibition.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 a multi-enzyme pathway, often the end product binds at a special site on the </a:t>
            </a:r>
            <a:r>
              <a:rPr lang="en-US" b="1" dirty="0" smtClean="0"/>
              <a:t>first</a:t>
            </a:r>
            <a:r>
              <a:rPr lang="en-US" dirty="0" smtClean="0"/>
              <a:t> enzyme to shut down the whole pathway if the product builds up. This is </a:t>
            </a:r>
            <a:r>
              <a:rPr lang="en-US" b="1" dirty="0" smtClean="0"/>
              <a:t>non-competitive inhibition </a:t>
            </a:r>
            <a:r>
              <a:rPr lang="en-US" dirty="0" smtClean="0"/>
              <a:t>or </a:t>
            </a:r>
            <a:r>
              <a:rPr lang="en-US" b="1" dirty="0" smtClean="0"/>
              <a:t>allosteric</a:t>
            </a:r>
            <a:r>
              <a:rPr lang="en-US" dirty="0" smtClean="0"/>
              <a:t> control</a:t>
            </a:r>
          </a:p>
          <a:p>
            <a:pPr marL="349250" lvl="1" indent="0">
              <a:buNone/>
            </a:pPr>
            <a:endParaRPr lang="en-US" dirty="0"/>
          </a:p>
          <a:p>
            <a:pPr marL="349250" lvl="1" indent="0">
              <a:buNone/>
            </a:pPr>
            <a:r>
              <a:rPr lang="en-US" dirty="0" smtClean="0">
                <a:hlinkClick r:id="rId3"/>
              </a:rPr>
              <a:t>Animation</a:t>
            </a: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1341438"/>
            <a:ext cx="3371850" cy="494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3330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212" y="492904"/>
            <a:ext cx="6691541" cy="600963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4"/>
            </a:pPr>
            <a:r>
              <a:rPr lang="en-US" dirty="0" smtClean="0"/>
              <a:t>Inhibitors can also be chemicals introduced into a system from the outside, and can act as </a:t>
            </a:r>
            <a:r>
              <a:rPr lang="en-US" b="1" dirty="0" smtClean="0"/>
              <a:t>medicines</a:t>
            </a:r>
            <a:r>
              <a:rPr lang="en-US" dirty="0" smtClean="0"/>
              <a:t> or </a:t>
            </a:r>
            <a:r>
              <a:rPr lang="en-US" b="1" dirty="0" smtClean="0"/>
              <a:t>poisons.</a:t>
            </a:r>
            <a:endParaRPr lang="en-US" dirty="0" smtClean="0"/>
          </a:p>
          <a:p>
            <a:pPr marL="793750" lvl="1" indent="-457200"/>
            <a:r>
              <a:rPr lang="en-US" dirty="0" smtClean="0"/>
              <a:t>Penicillin is a medicine that kills </a:t>
            </a:r>
            <a:r>
              <a:rPr lang="en-US" b="1" dirty="0" smtClean="0"/>
              <a:t>bacteria</a:t>
            </a:r>
            <a:r>
              <a:rPr lang="en-US" dirty="0" smtClean="0"/>
              <a:t>. It works by </a:t>
            </a:r>
            <a:r>
              <a:rPr lang="en-US" b="1" dirty="0" smtClean="0"/>
              <a:t>binding</a:t>
            </a:r>
            <a:r>
              <a:rPr lang="en-US" dirty="0" smtClean="0"/>
              <a:t> irreversibly to the </a:t>
            </a:r>
            <a:r>
              <a:rPr lang="en-US" b="1" dirty="0" smtClean="0"/>
              <a:t>enzyme</a:t>
            </a:r>
            <a:r>
              <a:rPr lang="en-US" dirty="0" smtClean="0"/>
              <a:t> that makes bacterial cell walls.</a:t>
            </a:r>
          </a:p>
          <a:p>
            <a:pPr marL="793750" lvl="1" indent="-457200"/>
            <a:r>
              <a:rPr lang="en-US" dirty="0" smtClean="0"/>
              <a:t>HCN (hydrogen cyanide) is a lethal irreversible inhibitor of enzyme action in </a:t>
            </a:r>
            <a:r>
              <a:rPr lang="en-US" b="1" dirty="0" smtClean="0"/>
              <a:t>humans.</a:t>
            </a:r>
            <a:endParaRPr lang="en-US" dirty="0" smtClean="0"/>
          </a:p>
          <a:p>
            <a:pPr marL="793750" lvl="1" indent="-457200"/>
            <a:r>
              <a:rPr lang="en-US" dirty="0" smtClean="0"/>
              <a:t>Lead (</a:t>
            </a:r>
            <a:r>
              <a:rPr lang="en-US" dirty="0" err="1" smtClean="0"/>
              <a:t>Pb</a:t>
            </a:r>
            <a:r>
              <a:rPr lang="en-US" baseline="30000" dirty="0"/>
              <a:t>+</a:t>
            </a:r>
            <a:r>
              <a:rPr lang="en-US" baseline="30000" dirty="0" smtClean="0"/>
              <a:t>+</a:t>
            </a:r>
            <a:r>
              <a:rPr lang="en-US" dirty="0" smtClean="0"/>
              <a:t>) and other </a:t>
            </a:r>
            <a:r>
              <a:rPr lang="en-US" b="1" dirty="0" smtClean="0"/>
              <a:t>heavy</a:t>
            </a:r>
            <a:r>
              <a:rPr lang="en-US" dirty="0" smtClean="0"/>
              <a:t> metals (like mercury (Hg</a:t>
            </a:r>
            <a:r>
              <a:rPr lang="en-US" baseline="30000" dirty="0" smtClean="0"/>
              <a:t>++</a:t>
            </a:r>
            <a:r>
              <a:rPr lang="en-US" dirty="0" smtClean="0"/>
              <a:t>) and cadmium) are </a:t>
            </a:r>
            <a:r>
              <a:rPr lang="en-US" b="1" dirty="0" smtClean="0"/>
              <a:t>non-competitive</a:t>
            </a:r>
            <a:r>
              <a:rPr lang="en-US" dirty="0" smtClean="0"/>
              <a:t> inhibitors that cause </a:t>
            </a:r>
            <a:r>
              <a:rPr lang="en-US" b="1" dirty="0" smtClean="0"/>
              <a:t>poisoning</a:t>
            </a:r>
            <a:r>
              <a:rPr lang="en-US" dirty="0" smtClean="0"/>
              <a:t> when they bind irreversibly to enzymes and make them </a:t>
            </a:r>
            <a:r>
              <a:rPr lang="en-US" b="1" dirty="0" smtClean="0"/>
              <a:t>denature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753" y="2057158"/>
            <a:ext cx="15811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 descr="http://t1.gstatic.com/images?q=tbn:ANd9GcQYeTBr21wOT5AlmWn3Di2AEh2d5BPlHOZ3tmymHS-Qi_pOKWD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753" y="3217253"/>
            <a:ext cx="1438275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8" y="4303713"/>
            <a:ext cx="1157287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679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 startAt="6"/>
            </a:pPr>
            <a:r>
              <a:rPr lang="en-US" dirty="0" smtClean="0"/>
              <a:t>Ex. </a:t>
            </a:r>
            <a:r>
              <a:rPr lang="en-US" b="1" dirty="0" smtClean="0"/>
              <a:t>Photosynthesis, cellular respiration </a:t>
            </a:r>
            <a:endParaRPr lang="en-US" dirty="0" smtClean="0"/>
          </a:p>
          <a:p>
            <a:pPr marL="457200" indent="-457200">
              <a:buFont typeface="+mj-lt"/>
              <a:buAutoNum type="alphaUcPeriod" startAt="6"/>
            </a:pPr>
            <a:r>
              <a:rPr lang="en-US" dirty="0" smtClean="0"/>
              <a:t>It is controlled by </a:t>
            </a:r>
            <a:r>
              <a:rPr lang="en-US" b="1" dirty="0" smtClean="0"/>
              <a:t>enzymes</a:t>
            </a:r>
            <a:endParaRPr lang="en-US" dirty="0" smtClean="0"/>
          </a:p>
          <a:p>
            <a:pPr marL="793750" lvl="1" indent="-457200">
              <a:buFont typeface="+mj-lt"/>
              <a:buAutoNum type="arabicPeriod"/>
            </a:pPr>
            <a:r>
              <a:rPr lang="en-US" dirty="0" smtClean="0"/>
              <a:t>Each </a:t>
            </a:r>
            <a:r>
              <a:rPr lang="en-US" b="1" dirty="0" smtClean="0"/>
              <a:t>step</a:t>
            </a:r>
            <a:r>
              <a:rPr lang="en-US" dirty="0" smtClean="0"/>
              <a:t> (ex. Each chemical reaction) within the metabolic pathway requires a </a:t>
            </a:r>
            <a:r>
              <a:rPr lang="en-US" b="1" dirty="0" smtClean="0"/>
              <a:t>specific enzyme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503423"/>
              </p:ext>
            </p:extLst>
          </p:nvPr>
        </p:nvGraphicFramePr>
        <p:xfrm>
          <a:off x="94778" y="3657600"/>
          <a:ext cx="8985244" cy="1931989"/>
        </p:xfrm>
        <a:graphic>
          <a:graphicData uri="http://schemas.openxmlformats.org/drawingml/2006/table">
            <a:tbl>
              <a:tblPr/>
              <a:tblGrid>
                <a:gridCol w="1061551"/>
                <a:gridCol w="604320"/>
                <a:gridCol w="609537"/>
                <a:gridCol w="606252"/>
                <a:gridCol w="607895"/>
                <a:gridCol w="607895"/>
                <a:gridCol w="607895"/>
                <a:gridCol w="607895"/>
                <a:gridCol w="607895"/>
                <a:gridCol w="607895"/>
                <a:gridCol w="607895"/>
                <a:gridCol w="607895"/>
                <a:gridCol w="1240424"/>
              </a:tblGrid>
              <a:tr h="747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Step 1</a:t>
                      </a:r>
                      <a:endParaRPr kumimoji="0" lang="en-C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Step 2</a:t>
                      </a:r>
                      <a:endParaRPr kumimoji="0" lang="en-C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Step 3</a:t>
                      </a:r>
                      <a:endParaRPr kumimoji="0" lang="en-C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Step 4</a:t>
                      </a:r>
                      <a:endParaRPr kumimoji="0" lang="en-C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Step 5</a:t>
                      </a:r>
                      <a:endParaRPr kumimoji="0" lang="en-C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Step 6</a:t>
                      </a:r>
                      <a:endParaRPr kumimoji="0" lang="en-C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endParaRPr kumimoji="0" lang="en-C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endParaRPr kumimoji="0" lang="en-C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  <a:endParaRPr kumimoji="0" lang="en-C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  <a:endParaRPr kumimoji="0" lang="en-C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  <a:endParaRPr kumimoji="0" lang="en-C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  <a:endParaRPr kumimoji="0" lang="en-C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G</a:t>
                      </a:r>
                      <a:endParaRPr kumimoji="0" lang="en-C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747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Reactant</a:t>
                      </a:r>
                      <a:endParaRPr kumimoji="0" lang="en-C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Enz. 1</a:t>
                      </a:r>
                      <a:endParaRPr kumimoji="0" lang="en-C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Enz. 2</a:t>
                      </a:r>
                      <a:endParaRPr kumimoji="0" lang="en-C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Enz. 3</a:t>
                      </a:r>
                      <a:endParaRPr kumimoji="0" lang="en-C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Enz. 4</a:t>
                      </a:r>
                      <a:endParaRPr kumimoji="0" lang="en-C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Enz. 5</a:t>
                      </a:r>
                      <a:endParaRPr kumimoji="0" lang="en-C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Enz. 6</a:t>
                      </a:r>
                      <a:endParaRPr kumimoji="0" lang="en-C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Product</a:t>
                      </a:r>
                      <a:endParaRPr kumimoji="0" lang="en-CA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1305771" y="4508500"/>
            <a:ext cx="35877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" name="Right Arrow 5"/>
          <p:cNvSpPr/>
          <p:nvPr/>
        </p:nvSpPr>
        <p:spPr>
          <a:xfrm>
            <a:off x="2551489" y="4508500"/>
            <a:ext cx="360362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7" name="Right Arrow 6"/>
          <p:cNvSpPr/>
          <p:nvPr/>
        </p:nvSpPr>
        <p:spPr>
          <a:xfrm>
            <a:off x="3756495" y="4552950"/>
            <a:ext cx="360363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8" name="Right Arrow 7"/>
          <p:cNvSpPr/>
          <p:nvPr/>
        </p:nvSpPr>
        <p:spPr>
          <a:xfrm>
            <a:off x="5003800" y="4552950"/>
            <a:ext cx="360363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9" name="Right Arrow 8"/>
          <p:cNvSpPr/>
          <p:nvPr/>
        </p:nvSpPr>
        <p:spPr>
          <a:xfrm>
            <a:off x="6156325" y="4508500"/>
            <a:ext cx="360363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0" name="Right Arrow 9"/>
          <p:cNvSpPr/>
          <p:nvPr/>
        </p:nvSpPr>
        <p:spPr>
          <a:xfrm>
            <a:off x="7380288" y="4508500"/>
            <a:ext cx="360362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1649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08534"/>
            <a:ext cx="8042276" cy="970586"/>
          </a:xfrm>
        </p:spPr>
        <p:txBody>
          <a:bodyPr/>
          <a:lstStyle/>
          <a:p>
            <a:r>
              <a:rPr lang="en-US" dirty="0" smtClean="0"/>
              <a:t>Cellular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243" y="1364966"/>
            <a:ext cx="5178673" cy="5175490"/>
          </a:xfrm>
        </p:spPr>
        <p:txBody>
          <a:bodyPr/>
          <a:lstStyle/>
          <a:p>
            <a:r>
              <a:rPr lang="en-US" dirty="0" smtClean="0"/>
              <a:t>Both plants and animals </a:t>
            </a:r>
            <a:r>
              <a:rPr lang="en-US" b="1" dirty="0" smtClean="0"/>
              <a:t>respire</a:t>
            </a:r>
            <a:endParaRPr lang="en-US" dirty="0" smtClean="0"/>
          </a:p>
          <a:p>
            <a:r>
              <a:rPr lang="en-US" dirty="0" smtClean="0"/>
              <a:t>Cells obtain their energy from the breakdown of </a:t>
            </a:r>
            <a:r>
              <a:rPr lang="en-US" b="1" dirty="0" smtClean="0"/>
              <a:t>carbohydrates, proteins</a:t>
            </a:r>
            <a:r>
              <a:rPr lang="en-US" dirty="0" smtClean="0"/>
              <a:t> and </a:t>
            </a:r>
            <a:r>
              <a:rPr lang="en-US" b="1" dirty="0" smtClean="0"/>
              <a:t>lipids</a:t>
            </a:r>
            <a:endParaRPr lang="en-US" dirty="0" smtClean="0"/>
          </a:p>
          <a:p>
            <a:r>
              <a:rPr lang="en-US" dirty="0" smtClean="0"/>
              <a:t>These molecules are converted to </a:t>
            </a:r>
            <a:r>
              <a:rPr lang="en-US" b="1" dirty="0" smtClean="0"/>
              <a:t>glucose</a:t>
            </a:r>
            <a:r>
              <a:rPr lang="en-US" dirty="0" smtClean="0"/>
              <a:t> which is then broken down into CO</a:t>
            </a:r>
            <a:r>
              <a:rPr lang="en-US" baseline="-25000" dirty="0" smtClean="0"/>
              <a:t>2</a:t>
            </a:r>
            <a:r>
              <a:rPr lang="en-US" dirty="0" smtClean="0"/>
              <a:t> and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 + 6O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6CO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+ 6H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O</a:t>
            </a:r>
            <a:endParaRPr lang="en-US" dirty="0"/>
          </a:p>
        </p:txBody>
      </p:sp>
      <p:pic>
        <p:nvPicPr>
          <p:cNvPr id="4" name="Picture 4" descr="http://upload.wikimedia.org/wikipedia/commons/thumb/6/61/Auto-and_heterotrophs.png/220px-Auto-and_heterotroph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917" y="1600201"/>
            <a:ext cx="3824104" cy="44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6512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of respiration is not as simple as indicated by the above reaction (</a:t>
            </a:r>
            <a:r>
              <a:rPr lang="en-US" dirty="0" smtClean="0">
                <a:hlinkClick r:id="rId3"/>
              </a:rPr>
              <a:t>animation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It requires </a:t>
            </a:r>
            <a:r>
              <a:rPr lang="en-US" b="1" dirty="0" smtClean="0"/>
              <a:t>4</a:t>
            </a:r>
            <a:r>
              <a:rPr lang="en-US" dirty="0" smtClean="0"/>
              <a:t> </a:t>
            </a:r>
            <a:r>
              <a:rPr lang="en-US" dirty="0" err="1" smtClean="0"/>
              <a:t>subpathways</a:t>
            </a:r>
            <a:r>
              <a:rPr lang="en-US" dirty="0" smtClean="0"/>
              <a:t> before CO</a:t>
            </a:r>
            <a:r>
              <a:rPr lang="en-US" baseline="-25000" dirty="0" smtClean="0"/>
              <a:t>2</a:t>
            </a:r>
            <a:r>
              <a:rPr lang="en-US" dirty="0" smtClean="0"/>
              <a:t> and H</a:t>
            </a:r>
            <a:r>
              <a:rPr lang="en-US" baseline="-25000" dirty="0" smtClean="0"/>
              <a:t>2</a:t>
            </a:r>
            <a:r>
              <a:rPr lang="en-US" dirty="0" smtClean="0"/>
              <a:t>O are given off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3220302"/>
            <a:ext cx="3432175" cy="321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9529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These </a:t>
            </a:r>
            <a:r>
              <a:rPr lang="en-US" dirty="0" err="1" smtClean="0"/>
              <a:t>subpathways</a:t>
            </a:r>
            <a:r>
              <a:rPr lang="en-US" dirty="0" smtClean="0"/>
              <a:t> are: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90233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Glycolysis</a:t>
            </a:r>
          </a:p>
          <a:p>
            <a:pPr lvl="1"/>
            <a:r>
              <a:rPr lang="en-US" dirty="0" smtClean="0"/>
              <a:t>the breakdown of </a:t>
            </a:r>
            <a:r>
              <a:rPr lang="en-US" b="1" dirty="0" smtClean="0"/>
              <a:t>glucose</a:t>
            </a:r>
            <a:r>
              <a:rPr lang="en-US" dirty="0" smtClean="0"/>
              <a:t> (6C) into 2 </a:t>
            </a:r>
            <a:r>
              <a:rPr lang="en-US" b="1" dirty="0" smtClean="0"/>
              <a:t>pyruvic acid </a:t>
            </a:r>
            <a:r>
              <a:rPr lang="en-US" dirty="0" smtClean="0"/>
              <a:t>molecules (2 – 3C) </a:t>
            </a:r>
          </a:p>
          <a:p>
            <a:pPr lvl="1"/>
            <a:r>
              <a:rPr lang="en-US" dirty="0" smtClean="0"/>
              <a:t>occurs in the </a:t>
            </a:r>
            <a:r>
              <a:rPr lang="en-US" b="1" dirty="0" smtClean="0"/>
              <a:t>cytoplasm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end of the glycolysis process yields:</a:t>
            </a:r>
          </a:p>
          <a:p>
            <a:pPr marL="1089025" lvl="2" indent="-457200">
              <a:buFont typeface="+mj-lt"/>
              <a:buAutoNum type="arabicPeriod"/>
            </a:pPr>
            <a:r>
              <a:rPr lang="en-US" b="1" dirty="0"/>
              <a:t> </a:t>
            </a:r>
            <a:r>
              <a:rPr lang="en-US" b="1" dirty="0" smtClean="0"/>
              <a:t>2 </a:t>
            </a:r>
            <a:r>
              <a:rPr lang="en-US" dirty="0" smtClean="0"/>
              <a:t>pyruvic acid (3C) molecules</a:t>
            </a:r>
          </a:p>
          <a:p>
            <a:pPr marL="1089025" lvl="2" indent="-457200">
              <a:buFont typeface="+mj-lt"/>
              <a:buAutoNum type="arabicPeriod"/>
            </a:pPr>
            <a:r>
              <a:rPr lang="en-US" b="1" dirty="0" smtClean="0"/>
              <a:t>4 </a:t>
            </a:r>
            <a:r>
              <a:rPr lang="en-US" dirty="0" smtClean="0"/>
              <a:t>ATP (a net of 2 ATP because 2 ATP was used to start the reaction)</a:t>
            </a:r>
          </a:p>
          <a:p>
            <a:pPr marL="1089025" lvl="2" indent="-457200">
              <a:buFont typeface="+mj-lt"/>
              <a:buAutoNum type="arabicPeriod"/>
            </a:pPr>
            <a:r>
              <a:rPr lang="en-US" b="1" dirty="0" smtClean="0"/>
              <a:t>2 </a:t>
            </a:r>
            <a:r>
              <a:rPr lang="en-US" dirty="0" smtClean="0"/>
              <a:t>NADH per glucose</a:t>
            </a:r>
          </a:p>
          <a:p>
            <a:pPr marL="806450" lvl="1" indent="-457200">
              <a:buFont typeface="+mj-lt"/>
              <a:buAutoNum type="arabicPeriod"/>
            </a:pPr>
            <a:endParaRPr lang="en-US" b="1" dirty="0"/>
          </a:p>
          <a:p>
            <a:pPr marL="349250" lvl="1" indent="0">
              <a:buNone/>
            </a:pPr>
            <a:r>
              <a:rPr lang="en-US" dirty="0" smtClean="0">
                <a:hlinkClick r:id="rId3"/>
              </a:rPr>
              <a:t>Animation</a:t>
            </a:r>
            <a:endParaRPr lang="en-US" dirty="0"/>
          </a:p>
        </p:txBody>
      </p:sp>
      <p:pic>
        <p:nvPicPr>
          <p:cNvPr id="5" name="Picture 2" descr="http://gened.emc.maricopa.edu/bio/bio181/BIOBK/enyld1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22" y="4592438"/>
            <a:ext cx="3121003" cy="191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1876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891019"/>
            <a:ext cx="8042276" cy="5052582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b="1" dirty="0" smtClean="0"/>
              <a:t>Transition Reaction</a:t>
            </a:r>
          </a:p>
          <a:p>
            <a:pPr lvl="1"/>
            <a:r>
              <a:rPr lang="en-US" b="1" dirty="0" smtClean="0"/>
              <a:t>Pyruvic acid</a:t>
            </a:r>
            <a:r>
              <a:rPr lang="en-US" dirty="0" smtClean="0"/>
              <a:t> (3C) is changed to active </a:t>
            </a:r>
            <a:r>
              <a:rPr lang="en-US" b="1" dirty="0" smtClean="0"/>
              <a:t>acetate</a:t>
            </a:r>
            <a:r>
              <a:rPr lang="en-US" dirty="0" smtClean="0"/>
              <a:t> (2C) (same as acetyl CoA)</a:t>
            </a:r>
          </a:p>
          <a:p>
            <a:pPr lvl="1"/>
            <a:r>
              <a:rPr lang="en-US" dirty="0" smtClean="0"/>
              <a:t>Loss of 1C per molecule of </a:t>
            </a:r>
            <a:r>
              <a:rPr lang="en-US" b="1" dirty="0" smtClean="0"/>
              <a:t>pyruvic acid</a:t>
            </a:r>
          </a:p>
          <a:p>
            <a:pPr lvl="1"/>
            <a:r>
              <a:rPr lang="en-US" dirty="0" smtClean="0"/>
              <a:t>Occurs in </a:t>
            </a:r>
            <a:r>
              <a:rPr lang="en-US" b="1" dirty="0" smtClean="0"/>
              <a:t>mitochondrion</a:t>
            </a:r>
            <a:endParaRPr lang="en-US" dirty="0" smtClean="0"/>
          </a:p>
          <a:p>
            <a:pPr lvl="1"/>
            <a:r>
              <a:rPr lang="en-US" dirty="0" smtClean="0"/>
              <a:t>End of the transition reaction yields:</a:t>
            </a:r>
          </a:p>
          <a:p>
            <a:pPr marL="1089025" lvl="2" indent="-457200">
              <a:buFont typeface="+mj-lt"/>
              <a:buAutoNum type="arabicPeriod"/>
            </a:pPr>
            <a:r>
              <a:rPr lang="en-US" b="1" dirty="0" smtClean="0"/>
              <a:t>2C</a:t>
            </a:r>
            <a:r>
              <a:rPr lang="en-US" dirty="0" smtClean="0"/>
              <a:t> segment being passed to the Krebs</a:t>
            </a:r>
          </a:p>
          <a:p>
            <a:pPr marL="1089025" lvl="2" indent="-457200">
              <a:buFont typeface="+mj-lt"/>
              <a:buAutoNum type="arabicPeriod"/>
            </a:pPr>
            <a:r>
              <a:rPr lang="en-US" b="1" dirty="0" smtClean="0"/>
              <a:t>1 </a:t>
            </a:r>
            <a:r>
              <a:rPr lang="en-US" dirty="0" smtClean="0"/>
              <a:t>NADH molecule per pyruvic acid</a:t>
            </a:r>
          </a:p>
          <a:p>
            <a:pPr marL="1089025" lvl="2" indent="-457200">
              <a:buFont typeface="+mj-lt"/>
              <a:buAutoNum type="arabicPeriod"/>
            </a:pPr>
            <a:r>
              <a:rPr lang="en-US" b="1" dirty="0" smtClean="0"/>
              <a:t>1 CO</a:t>
            </a:r>
            <a:r>
              <a:rPr lang="en-US" b="1" baseline="-25000" dirty="0" smtClean="0"/>
              <a:t>2</a:t>
            </a:r>
            <a:endParaRPr lang="en-US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278" y="4307814"/>
            <a:ext cx="2704204" cy="202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5521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b="1" dirty="0" smtClean="0"/>
              <a:t>Krebs cycle</a:t>
            </a:r>
            <a:r>
              <a:rPr lang="en-US" dirty="0" smtClean="0"/>
              <a:t> (Animation)</a:t>
            </a:r>
          </a:p>
          <a:p>
            <a:pPr lvl="1"/>
            <a:r>
              <a:rPr lang="en-US" b="1" dirty="0" smtClean="0"/>
              <a:t>Oxidative decarboxylation</a:t>
            </a:r>
            <a:r>
              <a:rPr lang="en-US" dirty="0" smtClean="0"/>
              <a:t> takes place (</a:t>
            </a:r>
            <a:r>
              <a:rPr lang="en-US" b="1" dirty="0" smtClean="0"/>
              <a:t>H’s </a:t>
            </a:r>
            <a:r>
              <a:rPr lang="en-US" dirty="0" smtClean="0"/>
              <a:t>and </a:t>
            </a:r>
            <a:r>
              <a:rPr lang="en-US" b="1" dirty="0" smtClean="0"/>
              <a:t>C’s</a:t>
            </a:r>
            <a:r>
              <a:rPr lang="en-US" dirty="0" smtClean="0"/>
              <a:t> removed)</a:t>
            </a:r>
          </a:p>
          <a:p>
            <a:pPr lvl="1"/>
            <a:r>
              <a:rPr lang="en-US" b="1" dirty="0" smtClean="0"/>
              <a:t>Cyclic</a:t>
            </a:r>
            <a:r>
              <a:rPr lang="en-US" dirty="0" smtClean="0"/>
              <a:t>; occurs over and over</a:t>
            </a:r>
          </a:p>
          <a:p>
            <a:pPr lvl="1"/>
            <a:r>
              <a:rPr lang="en-US" dirty="0" smtClean="0"/>
              <a:t>The end of </a:t>
            </a:r>
            <a:r>
              <a:rPr lang="en-US" dirty="0" err="1" smtClean="0"/>
              <a:t>Kreb</a:t>
            </a:r>
            <a:r>
              <a:rPr lang="en-US" dirty="0" smtClean="0"/>
              <a:t> Cycle yields: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b="1" dirty="0" smtClean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Oxaloacetic</a:t>
            </a:r>
            <a:r>
              <a:rPr lang="en-US" dirty="0" smtClean="0"/>
              <a:t> Acid molecule (4C)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b="1" dirty="0" smtClean="0"/>
              <a:t>1 </a:t>
            </a:r>
            <a:r>
              <a:rPr lang="en-US" dirty="0" smtClean="0"/>
              <a:t>ATP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b="1" dirty="0" smtClean="0"/>
              <a:t>3 </a:t>
            </a:r>
            <a:r>
              <a:rPr lang="en-US" dirty="0" smtClean="0"/>
              <a:t>NADH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b="1" dirty="0" smtClean="0"/>
              <a:t>1 </a:t>
            </a:r>
            <a:r>
              <a:rPr lang="en-US" dirty="0" smtClean="0"/>
              <a:t>FADH</a:t>
            </a:r>
            <a:r>
              <a:rPr lang="en-US" baseline="-25000" dirty="0" smtClean="0"/>
              <a:t>3</a:t>
            </a:r>
            <a:endParaRPr lang="en-US" dirty="0" smtClean="0"/>
          </a:p>
          <a:p>
            <a:pPr marL="1143000" lvl="2" indent="-457200">
              <a:buFont typeface="+mj-lt"/>
              <a:buAutoNum type="arabicPeriod"/>
            </a:pPr>
            <a:r>
              <a:rPr lang="en-US" b="1" dirty="0" smtClean="0"/>
              <a:t>2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endParaRPr lang="en-US" b="1" dirty="0"/>
          </a:p>
        </p:txBody>
      </p:sp>
      <p:pic>
        <p:nvPicPr>
          <p:cNvPr id="4" name="Picture 1" descr="http://gened.emc.maricopa.edu/bio/bio181/BIOBK/enyld2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912" y="4063336"/>
            <a:ext cx="3871181" cy="253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985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796229"/>
            <a:ext cx="8042276" cy="5147372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b="1" dirty="0" smtClean="0"/>
              <a:t>Respiratory chain</a:t>
            </a:r>
            <a:r>
              <a:rPr lang="en-US" dirty="0" smtClean="0"/>
              <a:t> (</a:t>
            </a:r>
            <a:r>
              <a:rPr lang="en-US" dirty="0" smtClean="0">
                <a:hlinkClick r:id="rId3"/>
              </a:rPr>
              <a:t>animation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H’s (attached to </a:t>
            </a:r>
            <a:r>
              <a:rPr lang="en-US" b="1" dirty="0" smtClean="0"/>
              <a:t>NAD</a:t>
            </a:r>
            <a:r>
              <a:rPr lang="en-US" dirty="0" smtClean="0"/>
              <a:t> and </a:t>
            </a:r>
            <a:r>
              <a:rPr lang="en-US" b="1" dirty="0" smtClean="0"/>
              <a:t>FAD</a:t>
            </a:r>
            <a:r>
              <a:rPr lang="en-US" dirty="0" smtClean="0"/>
              <a:t>) are attached to O’s to form </a:t>
            </a:r>
            <a:r>
              <a:rPr lang="en-US" b="1" dirty="0" smtClean="0"/>
              <a:t>H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nd of Electron Transport</a:t>
            </a:r>
          </a:p>
          <a:p>
            <a:pPr lvl="1"/>
            <a:r>
              <a:rPr lang="en-US" dirty="0" smtClean="0"/>
              <a:t>Phosphorylation yields: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b="1" dirty="0" smtClean="0"/>
              <a:t>3</a:t>
            </a:r>
            <a:r>
              <a:rPr lang="en-US" dirty="0" smtClean="0"/>
              <a:t> ATP per NADH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b="1" dirty="0" smtClean="0"/>
              <a:t>2</a:t>
            </a:r>
            <a:r>
              <a:rPr lang="en-US" dirty="0" smtClean="0"/>
              <a:t> ATP per FADH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marL="1143000" lvl="2" indent="-457200">
              <a:buFont typeface="+mj-lt"/>
              <a:buAutoNum type="arabicPeriod"/>
            </a:pPr>
            <a:r>
              <a:rPr lang="en-US" b="1" dirty="0" smtClean="0"/>
              <a:t>2</a:t>
            </a:r>
            <a:r>
              <a:rPr lang="en-US" dirty="0" smtClean="0"/>
              <a:t> water molecules per NADH or FADH</a:t>
            </a:r>
            <a:r>
              <a:rPr lang="en-US" baseline="-25000" dirty="0"/>
              <a:t>2</a:t>
            </a:r>
            <a:endParaRPr lang="en-US" b="1" dirty="0"/>
          </a:p>
        </p:txBody>
      </p:sp>
      <p:pic>
        <p:nvPicPr>
          <p:cNvPr id="4" name="Picture 2" descr="http://gened.emc.maricopa.edu/bio/bio181/BIOBK/enyld3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46" y="4019064"/>
            <a:ext cx="3744022" cy="265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0963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* Energy produced from ONE glucose molecule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NADH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757710"/>
              </p:ext>
            </p:extLst>
          </p:nvPr>
        </p:nvGraphicFramePr>
        <p:xfrm>
          <a:off x="468313" y="2831771"/>
          <a:ext cx="7920037" cy="3076576"/>
        </p:xfrm>
        <a:graphic>
          <a:graphicData uri="http://schemas.openxmlformats.org/drawingml/2006/table">
            <a:tbl>
              <a:tblPr/>
              <a:tblGrid>
                <a:gridCol w="2416175"/>
                <a:gridCol w="2820987"/>
                <a:gridCol w="2682875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Subpathway</a:t>
                      </a: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Per molecule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Total</a:t>
                      </a: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Glycolysis</a:t>
                      </a: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1 NADH/  Glyceraldehyde  3- Phosphate</a:t>
                      </a: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2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NADH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Transition Reaction</a:t>
                      </a: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1 NADH/</a:t>
                      </a: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pyruvic acid</a:t>
                      </a: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2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NADH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Kreb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 Cycle</a:t>
                      </a: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3 NADH/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pyruvic acid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 NADH</a:t>
                      </a: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Total</a:t>
                      </a: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10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NADH</a:t>
                      </a: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1178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549777"/>
            <a:ext cx="8042276" cy="5071540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FADH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5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ATP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541054"/>
              </p:ext>
            </p:extLst>
          </p:nvPr>
        </p:nvGraphicFramePr>
        <p:xfrm>
          <a:off x="1032606" y="1112515"/>
          <a:ext cx="7285038" cy="1441451"/>
        </p:xfrm>
        <a:graphic>
          <a:graphicData uri="http://schemas.openxmlformats.org/drawingml/2006/table">
            <a:tbl>
              <a:tblPr/>
              <a:tblGrid>
                <a:gridCol w="2065338"/>
                <a:gridCol w="2676525"/>
                <a:gridCol w="2543175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Subpathway</a:t>
                      </a: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Per molecule</a:t>
                      </a: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Total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Kreb Cycle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1 FADH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/</a:t>
                      </a: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pyruvic acid</a:t>
                      </a: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 FADH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Total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2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FADH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322869"/>
              </p:ext>
            </p:extLst>
          </p:nvPr>
        </p:nvGraphicFramePr>
        <p:xfrm>
          <a:off x="1032606" y="3265903"/>
          <a:ext cx="7273925" cy="3352800"/>
        </p:xfrm>
        <a:graphic>
          <a:graphicData uri="http://schemas.openxmlformats.org/drawingml/2006/table">
            <a:tbl>
              <a:tblPr/>
              <a:tblGrid>
                <a:gridCol w="2062162"/>
                <a:gridCol w="2671763"/>
                <a:gridCol w="2540000"/>
              </a:tblGrid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Subpathway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Per molecule</a:t>
                      </a: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Total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1055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Glycolysis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2 ATP/ Glyceraldehyde  3- Phosphate</a:t>
                      </a: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net of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 2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ATP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*used 2 ATP  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  to start the 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  reaction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Kreb Cycle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1 ATP/cycle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 ATP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Electron Transport 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3 ATP/NADH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30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 ATP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Electron Transport 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2 ATP/FADH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 ATP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Total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38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 ATP</a:t>
                      </a:r>
                      <a:endParaRPr kumimoji="0" lang="en-CA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0793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Carbohydrates (ex. Glucose) are </a:t>
            </a:r>
            <a:r>
              <a:rPr lang="en-US" b="1" dirty="0" smtClean="0"/>
              <a:t>not</a:t>
            </a:r>
            <a:r>
              <a:rPr lang="en-US" dirty="0" smtClean="0"/>
              <a:t> the only products that can supply </a:t>
            </a:r>
            <a:r>
              <a:rPr lang="en-US" b="1" dirty="0" smtClean="0"/>
              <a:t>energy</a:t>
            </a:r>
            <a:r>
              <a:rPr lang="en-US" dirty="0" smtClean="0"/>
              <a:t> to the cell for storage as ATP</a:t>
            </a:r>
          </a:p>
          <a:p>
            <a:r>
              <a:rPr lang="en-US" b="1" dirty="0" smtClean="0"/>
              <a:t>Proteins</a:t>
            </a:r>
            <a:r>
              <a:rPr lang="en-US" dirty="0" smtClean="0"/>
              <a:t> and </a:t>
            </a:r>
            <a:r>
              <a:rPr lang="en-US" b="1" dirty="0" smtClean="0"/>
              <a:t>lipids</a:t>
            </a:r>
            <a:r>
              <a:rPr lang="en-US" dirty="0" smtClean="0"/>
              <a:t> can also be broken down and supply energy to the cell</a:t>
            </a:r>
          </a:p>
          <a:p>
            <a:r>
              <a:rPr lang="en-US" b="1" dirty="0" smtClean="0"/>
              <a:t>Fats</a:t>
            </a:r>
            <a:r>
              <a:rPr lang="en-US" dirty="0" smtClean="0"/>
              <a:t> are much better supplier of energy than is glucose but </a:t>
            </a:r>
            <a:r>
              <a:rPr lang="en-US" b="1" dirty="0" smtClean="0"/>
              <a:t>glucose</a:t>
            </a:r>
            <a:r>
              <a:rPr lang="en-US" dirty="0" smtClean="0"/>
              <a:t> is the </a:t>
            </a:r>
            <a:r>
              <a:rPr lang="en-US" b="1" dirty="0" smtClean="0"/>
              <a:t>preferred</a:t>
            </a:r>
            <a:r>
              <a:rPr lang="en-US" dirty="0" smtClean="0"/>
              <a:t> energy source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91125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Aerobic vs. </a:t>
            </a:r>
            <a:r>
              <a:rPr lang="en-US" sz="4000" dirty="0" err="1" smtClean="0"/>
              <a:t>Anerobic</a:t>
            </a:r>
            <a:r>
              <a:rPr lang="en-US" sz="4000" dirty="0" smtClean="0"/>
              <a:t> Respiration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oxygen is present (aerobic conditions), most organisms will undergo the </a:t>
            </a:r>
            <a:r>
              <a:rPr lang="en-US" b="1" dirty="0" err="1" smtClean="0"/>
              <a:t>Kreb’s</a:t>
            </a:r>
            <a:r>
              <a:rPr lang="en-US" b="1" dirty="0" smtClean="0"/>
              <a:t> cycle </a:t>
            </a:r>
            <a:r>
              <a:rPr lang="en-US" dirty="0" smtClean="0"/>
              <a:t>and </a:t>
            </a:r>
            <a:r>
              <a:rPr lang="en-US" b="1" dirty="0" smtClean="0"/>
              <a:t>Electron Transport Phosphorylation</a:t>
            </a:r>
            <a:r>
              <a:rPr lang="en-US" dirty="0" smtClean="0"/>
              <a:t> to produce ATP</a:t>
            </a:r>
          </a:p>
          <a:p>
            <a:r>
              <a:rPr lang="en-US" dirty="0" smtClean="0"/>
              <a:t>In eukaryotes, these processes occur in the </a:t>
            </a:r>
            <a:r>
              <a:rPr lang="en-US" b="1" dirty="0" smtClean="0"/>
              <a:t>mitochondria</a:t>
            </a:r>
            <a:r>
              <a:rPr lang="en-US" dirty="0" smtClean="0"/>
              <a:t>, while in prokaryotes they occur in the </a:t>
            </a:r>
            <a:r>
              <a:rPr lang="en-US" b="1" dirty="0" smtClean="0"/>
              <a:t>cytoplasm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62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 startAt="8"/>
            </a:pPr>
            <a:r>
              <a:rPr lang="en-US" dirty="0" smtClean="0"/>
              <a:t>There are reasons why metabolic pathways exist: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dirty="0" smtClean="0"/>
              <a:t>It is not possible in biological systems to have a </a:t>
            </a:r>
            <a:r>
              <a:rPr lang="en-US" b="1" dirty="0" smtClean="0"/>
              <a:t>single</a:t>
            </a:r>
            <a:r>
              <a:rPr lang="en-US" dirty="0" smtClean="0"/>
              <a:t> reaction that could produce </a:t>
            </a:r>
            <a:r>
              <a:rPr lang="en-US" b="1" dirty="0" smtClean="0"/>
              <a:t>complex</a:t>
            </a:r>
            <a:r>
              <a:rPr lang="en-US" dirty="0" smtClean="0"/>
              <a:t> molecules from </a:t>
            </a:r>
            <a:r>
              <a:rPr lang="en-US" b="1" dirty="0" smtClean="0"/>
              <a:t>simple</a:t>
            </a:r>
            <a:r>
              <a:rPr lang="en-US" dirty="0" smtClean="0"/>
              <a:t> reactants</a:t>
            </a:r>
          </a:p>
          <a:p>
            <a:pPr marL="336550" lvl="1" indent="0">
              <a:buNone/>
            </a:pPr>
            <a:endParaRPr lang="en-US" dirty="0"/>
          </a:p>
          <a:p>
            <a:pPr marL="336550" lvl="1" indent="0">
              <a:buNone/>
            </a:pPr>
            <a:r>
              <a:rPr lang="en-US" dirty="0" smtClean="0"/>
              <a:t>	ex. 6CO</a:t>
            </a:r>
            <a:r>
              <a:rPr lang="en-US" baseline="-25000" dirty="0" smtClean="0"/>
              <a:t>2</a:t>
            </a:r>
            <a:r>
              <a:rPr lang="en-US" dirty="0" smtClean="0"/>
              <a:t>  +  6H</a:t>
            </a:r>
            <a:r>
              <a:rPr lang="en-US" baseline="-25000" dirty="0" smtClean="0"/>
              <a:t>2</a:t>
            </a:r>
            <a:r>
              <a:rPr lang="en-US" dirty="0" smtClean="0"/>
              <a:t>O  </a:t>
            </a:r>
            <a:r>
              <a:rPr lang="en-US" dirty="0" smtClean="0">
                <a:sym typeface="Wingdings"/>
              </a:rPr>
              <a:t>  C</a:t>
            </a:r>
            <a:r>
              <a:rPr lang="en-US" baseline="-25000" dirty="0" smtClean="0">
                <a:sym typeface="Wingdings"/>
              </a:rPr>
              <a:t>6</a:t>
            </a:r>
            <a:r>
              <a:rPr lang="en-US" dirty="0" smtClean="0">
                <a:sym typeface="Wingdings"/>
              </a:rPr>
              <a:t>H</a:t>
            </a:r>
            <a:r>
              <a:rPr lang="en-US" baseline="-25000" dirty="0" smtClean="0">
                <a:sym typeface="Wingdings"/>
              </a:rPr>
              <a:t>12</a:t>
            </a:r>
            <a:r>
              <a:rPr lang="en-US" dirty="0" smtClean="0">
                <a:sym typeface="Wingdings"/>
              </a:rPr>
              <a:t>O</a:t>
            </a:r>
            <a:r>
              <a:rPr lang="en-US" baseline="-25000" dirty="0" smtClean="0">
                <a:sym typeface="Wingdings"/>
              </a:rPr>
              <a:t>6</a:t>
            </a:r>
            <a:r>
              <a:rPr lang="en-US" dirty="0" smtClean="0">
                <a:sym typeface="Wingdings"/>
              </a:rPr>
              <a:t>  +  6O</a:t>
            </a:r>
            <a:r>
              <a:rPr lang="en-US" baseline="-25000" dirty="0" smtClean="0">
                <a:sym typeface="Wingdings"/>
              </a:rPr>
              <a:t>2</a:t>
            </a:r>
          </a:p>
          <a:p>
            <a:pPr marL="336550" lvl="1" indent="0">
              <a:buNone/>
            </a:pPr>
            <a:r>
              <a:rPr lang="en-US" baseline="-25000" dirty="0">
                <a:sym typeface="Wingdings"/>
              </a:rPr>
              <a:t>	</a:t>
            </a:r>
            <a:endParaRPr lang="en-US" baseline="-25000" dirty="0" smtClean="0">
              <a:sym typeface="Wingdings"/>
            </a:endParaRPr>
          </a:p>
          <a:p>
            <a:pPr marL="336550" lvl="1" indent="0">
              <a:buNone/>
            </a:pPr>
            <a:r>
              <a:rPr lang="en-US" baseline="-25000" dirty="0">
                <a:sym typeface="Wingdings"/>
              </a:rPr>
              <a:t>	</a:t>
            </a:r>
            <a:r>
              <a:rPr lang="en-US" dirty="0" smtClean="0">
                <a:sym typeface="Wingdings"/>
              </a:rPr>
              <a:t>would never happen in a cell in one step 	(</a:t>
            </a:r>
            <a:r>
              <a:rPr lang="en-US" b="1" dirty="0" smtClean="0">
                <a:sym typeface="Wingdings"/>
              </a:rPr>
              <a:t>photosynthesis</a:t>
            </a:r>
            <a:r>
              <a:rPr lang="en-US" dirty="0" smtClean="0">
                <a:sym typeface="Wingdings"/>
              </a:rPr>
              <a:t> requires many intermediate steps)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51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nergpat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7932738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5040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 anaerobic conditions, the absence of </a:t>
            </a:r>
            <a:r>
              <a:rPr lang="en-US" b="1" dirty="0" smtClean="0"/>
              <a:t>oxygen</a:t>
            </a:r>
            <a:r>
              <a:rPr lang="en-US" dirty="0" smtClean="0"/>
              <a:t>, pyruvic acid can be routed by the organism into one of </a:t>
            </a:r>
            <a:r>
              <a:rPr lang="en-US" b="1" dirty="0" smtClean="0"/>
              <a:t>three</a:t>
            </a:r>
            <a:r>
              <a:rPr lang="en-US" dirty="0" smtClean="0"/>
              <a:t> pathways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b="1" dirty="0" smtClean="0"/>
              <a:t>Lactic acid </a:t>
            </a:r>
            <a:r>
              <a:rPr lang="en-US" dirty="0" smtClean="0"/>
              <a:t>fermentation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b="1" dirty="0" smtClean="0"/>
              <a:t>Alcohol </a:t>
            </a:r>
            <a:r>
              <a:rPr lang="en-US" dirty="0" smtClean="0"/>
              <a:t>fermentation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b="1" dirty="0" smtClean="0"/>
              <a:t>Cellular</a:t>
            </a:r>
            <a:r>
              <a:rPr lang="en-US" dirty="0" smtClean="0"/>
              <a:t> (anaerobic) respiration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898033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644567"/>
            <a:ext cx="8042276" cy="5299034"/>
          </a:xfrm>
        </p:spPr>
        <p:txBody>
          <a:bodyPr/>
          <a:lstStyle/>
          <a:p>
            <a:r>
              <a:rPr lang="en-US" dirty="0" smtClean="0"/>
              <a:t>Human </a:t>
            </a:r>
            <a:r>
              <a:rPr lang="en-US" b="1" dirty="0" smtClean="0"/>
              <a:t>cannot</a:t>
            </a:r>
            <a:r>
              <a:rPr lang="en-US" dirty="0" smtClean="0"/>
              <a:t> ferment alcohol in their own bodies, we lack the </a:t>
            </a:r>
            <a:r>
              <a:rPr lang="en-US" b="1" dirty="0" smtClean="0"/>
              <a:t>genetic </a:t>
            </a:r>
            <a:r>
              <a:rPr lang="en-US" dirty="0" smtClean="0"/>
              <a:t>information to do so.</a:t>
            </a:r>
          </a:p>
          <a:p>
            <a:r>
              <a:rPr lang="en-US" dirty="0" smtClean="0"/>
              <a:t>However, this is possible in something like yeast or anaerobic bacteria:</a:t>
            </a:r>
          </a:p>
          <a:p>
            <a:r>
              <a:rPr lang="en-US" dirty="0" smtClean="0"/>
              <a:t>These biochemical pathways, with their myriad reactions catalyzed by reaction-specific </a:t>
            </a:r>
            <a:r>
              <a:rPr lang="en-US" b="1" dirty="0" smtClean="0"/>
              <a:t>enzyme</a:t>
            </a:r>
            <a:r>
              <a:rPr lang="en-US" dirty="0" smtClean="0"/>
              <a:t> all under genetic control, are extremely complex</a:t>
            </a:r>
            <a:endParaRPr lang="en-US" dirty="0"/>
          </a:p>
        </p:txBody>
      </p:sp>
      <p:pic>
        <p:nvPicPr>
          <p:cNvPr id="4" name="Picture 2" descr="alcfe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697" y="3892826"/>
            <a:ext cx="4970462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7264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682482"/>
            <a:ext cx="8042276" cy="5261119"/>
          </a:xfrm>
        </p:spPr>
        <p:txBody>
          <a:bodyPr/>
          <a:lstStyle/>
          <a:p>
            <a:r>
              <a:rPr lang="en-US" dirty="0" smtClean="0"/>
              <a:t>Alcohol fermentation is the formation of </a:t>
            </a:r>
            <a:r>
              <a:rPr lang="en-US" b="1" dirty="0" smtClean="0"/>
              <a:t>alcohol</a:t>
            </a:r>
            <a:r>
              <a:rPr lang="en-US" dirty="0" smtClean="0"/>
              <a:t> from </a:t>
            </a:r>
            <a:r>
              <a:rPr lang="en-US" b="1" dirty="0" smtClean="0"/>
              <a:t>sugar</a:t>
            </a:r>
          </a:p>
          <a:p>
            <a:r>
              <a:rPr lang="en-US" dirty="0" smtClean="0"/>
              <a:t>Many organisms will also ferment pyruvic acid into other chemicals, such as </a:t>
            </a:r>
            <a:r>
              <a:rPr lang="en-US" b="1" dirty="0" smtClean="0"/>
              <a:t>lactic acid</a:t>
            </a:r>
          </a:p>
          <a:p>
            <a:r>
              <a:rPr lang="en-US" dirty="0" smtClean="0"/>
              <a:t>Ex. Humans ferment lactic acid in muscles where </a:t>
            </a:r>
            <a:r>
              <a:rPr lang="en-US" b="1" dirty="0" smtClean="0"/>
              <a:t>oxygen</a:t>
            </a:r>
            <a:r>
              <a:rPr lang="en-US" dirty="0" smtClean="0"/>
              <a:t> becomes depleted, resulting in localized </a:t>
            </a:r>
            <a:r>
              <a:rPr lang="en-US" b="1" dirty="0" smtClean="0"/>
              <a:t>anaerobic </a:t>
            </a:r>
            <a:r>
              <a:rPr lang="en-US" dirty="0" smtClean="0"/>
              <a:t>conditions</a:t>
            </a:r>
          </a:p>
          <a:p>
            <a:r>
              <a:rPr lang="en-US" dirty="0" smtClean="0"/>
              <a:t>This lactic acid causes the muscle stiffness couch-potatoes feel after beginning exercise programs</a:t>
            </a:r>
            <a:endParaRPr lang="en-US" dirty="0"/>
          </a:p>
        </p:txBody>
      </p:sp>
      <p:pic>
        <p:nvPicPr>
          <p:cNvPr id="5" name="Picture 2" descr="http://t0.gstatic.com/images?q=tbn:ANd9GcQSI-Cccs35n7ujOaLrG7AawtNtPjjOIwM15SM0jRscoLXcOqYE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57750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2777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701440"/>
            <a:ext cx="8042276" cy="5242161"/>
          </a:xfrm>
        </p:spPr>
        <p:txBody>
          <a:bodyPr/>
          <a:lstStyle/>
          <a:p>
            <a:r>
              <a:rPr lang="en-US" dirty="0" smtClean="0"/>
              <a:t>The stiffness goes away after a few days since the cessation of strenuous activity allows aerobic conditions to return to the muscle, and the </a:t>
            </a:r>
            <a:r>
              <a:rPr lang="en-US" b="1" dirty="0" smtClean="0"/>
              <a:t>lactic acid</a:t>
            </a:r>
            <a:r>
              <a:rPr lang="en-US" dirty="0" smtClean="0"/>
              <a:t> can be converted into </a:t>
            </a:r>
            <a:r>
              <a:rPr lang="en-US" b="1" dirty="0" smtClean="0"/>
              <a:t>ATP</a:t>
            </a:r>
            <a:r>
              <a:rPr lang="en-US" dirty="0" smtClean="0"/>
              <a:t> via the normal aerobic respiration pathways</a:t>
            </a:r>
            <a:endParaRPr lang="en-US" dirty="0"/>
          </a:p>
        </p:txBody>
      </p:sp>
      <p:pic>
        <p:nvPicPr>
          <p:cNvPr id="4" name="Picture 1" descr="http://gened.emc.maricopa.edu/bio/bio181/BIOBK/lactferm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37" y="2765149"/>
            <a:ext cx="62674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1468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Thyroxin: the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A hormone produced in the thyroid gland (neck) that controls the metabolic rate (rate of the chem. Reactions in the cell) in ALL the cells in your body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 smtClean="0">
                <a:hlinkClick r:id="rId3"/>
              </a:rPr>
              <a:t>Thyroid Animation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lphaUcPeriod" startAt="2"/>
            </a:pPr>
            <a:r>
              <a:rPr lang="en-US" dirty="0" smtClean="0"/>
              <a:t>The more thyroxin present, the greater the metabolic rate</a:t>
            </a:r>
          </a:p>
          <a:p>
            <a:pPr marL="457200" indent="-457200">
              <a:buFont typeface="+mj-lt"/>
              <a:buAutoNum type="alphaUcPeriod" startAt="2"/>
            </a:pPr>
            <a:r>
              <a:rPr lang="en-US" dirty="0" smtClean="0"/>
              <a:t>This will increase sugar and oxygen consumption and also create more body heat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08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One pathway can lead to </a:t>
            </a:r>
            <a:r>
              <a:rPr lang="en-US" b="1" dirty="0" smtClean="0"/>
              <a:t>several </a:t>
            </a:r>
            <a:r>
              <a:rPr lang="en-US" dirty="0" smtClean="0"/>
              <a:t>others</a:t>
            </a:r>
          </a:p>
          <a:p>
            <a:pPr marL="793750" lvl="1" indent="-457200">
              <a:buFont typeface="+mj-lt"/>
              <a:buAutoNum type="alphaLcPeriod"/>
            </a:pPr>
            <a:r>
              <a:rPr lang="en-US" b="1" dirty="0"/>
              <a:t>Intermediate</a:t>
            </a:r>
            <a:r>
              <a:rPr lang="en-US" dirty="0"/>
              <a:t> products of one pathway can be </a:t>
            </a:r>
            <a:r>
              <a:rPr lang="en-US" b="1" dirty="0"/>
              <a:t>starting reactants</a:t>
            </a:r>
            <a:r>
              <a:rPr lang="en-US" dirty="0"/>
              <a:t> for another </a:t>
            </a:r>
            <a:r>
              <a:rPr lang="en-US" b="1" dirty="0"/>
              <a:t>pathway</a:t>
            </a:r>
            <a:endParaRPr lang="en-US" dirty="0"/>
          </a:p>
          <a:p>
            <a:pPr marL="793750" lvl="1" indent="-457200">
              <a:buFont typeface="+mj-lt"/>
              <a:buAutoNum type="alphaLcPeriod"/>
            </a:pPr>
            <a:r>
              <a:rPr lang="en-US" dirty="0"/>
              <a:t>Ex. A  </a:t>
            </a:r>
            <a:r>
              <a:rPr lang="en-US" dirty="0">
                <a:sym typeface="Wingdings"/>
              </a:rPr>
              <a:t>  B	     C</a:t>
            </a:r>
          </a:p>
          <a:p>
            <a:pPr marL="336550" lvl="1" indent="0">
              <a:buNone/>
            </a:pPr>
            <a:r>
              <a:rPr lang="en-US" dirty="0">
                <a:sym typeface="Wingdings"/>
              </a:rPr>
              <a:t>			     D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Having more than </a:t>
            </a:r>
            <a:r>
              <a:rPr lang="en-US" b="1" dirty="0" smtClean="0"/>
              <a:t>one</a:t>
            </a:r>
            <a:r>
              <a:rPr lang="en-US" dirty="0" smtClean="0"/>
              <a:t> step means that there are more </a:t>
            </a:r>
            <a:r>
              <a:rPr lang="en-US" b="1" dirty="0" smtClean="0"/>
              <a:t>places</a:t>
            </a:r>
            <a:r>
              <a:rPr lang="en-US" dirty="0" smtClean="0"/>
              <a:t> where the overall reaction can be </a:t>
            </a:r>
            <a:r>
              <a:rPr lang="en-US" b="1" dirty="0" smtClean="0"/>
              <a:t>controlled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090005"/>
              </p:ext>
            </p:extLst>
          </p:nvPr>
        </p:nvGraphicFramePr>
        <p:xfrm>
          <a:off x="4151153" y="4736794"/>
          <a:ext cx="3714750" cy="1676400"/>
        </p:xfrm>
        <a:graphic>
          <a:graphicData uri="http://schemas.openxmlformats.org/drawingml/2006/table">
            <a:tbl>
              <a:tblPr/>
              <a:tblGrid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349250"/>
                <a:gridCol w="249237"/>
                <a:gridCol w="322263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	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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Z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AA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BB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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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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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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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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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L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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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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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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H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Q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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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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M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I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R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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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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O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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N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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K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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J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S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  <a:endParaRPr kumimoji="0" lang="en-CA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442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100962"/>
            <a:ext cx="8042276" cy="1336956"/>
          </a:xfrm>
        </p:spPr>
        <p:txBody>
          <a:bodyPr/>
          <a:lstStyle/>
          <a:p>
            <a:r>
              <a:rPr lang="en-US" sz="3600" dirty="0" smtClean="0"/>
              <a:t>II. Enzyme = </a:t>
            </a:r>
            <a:r>
              <a:rPr lang="en-US" sz="3600" b="1" dirty="0" smtClean="0"/>
              <a:t>Biological Catalysts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15831"/>
            <a:ext cx="8042276" cy="4343400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A </a:t>
            </a:r>
            <a:r>
              <a:rPr lang="en-US" b="1" dirty="0" smtClean="0"/>
              <a:t>protein</a:t>
            </a:r>
            <a:r>
              <a:rPr lang="en-US" dirty="0" smtClean="0"/>
              <a:t> that can </a:t>
            </a:r>
            <a:r>
              <a:rPr lang="en-US" b="1" dirty="0" smtClean="0"/>
              <a:t>speed</a:t>
            </a:r>
            <a:r>
              <a:rPr lang="en-US" dirty="0" smtClean="0"/>
              <a:t> up a </a:t>
            </a:r>
            <a:r>
              <a:rPr lang="en-US" b="1" dirty="0" smtClean="0"/>
              <a:t>chemical reaction </a:t>
            </a:r>
            <a:r>
              <a:rPr lang="en-US" dirty="0" smtClean="0"/>
              <a:t>without being </a:t>
            </a:r>
            <a:r>
              <a:rPr lang="en-US" b="1" dirty="0" smtClean="0"/>
              <a:t>consumed</a:t>
            </a:r>
            <a:r>
              <a:rPr lang="en-US" dirty="0" smtClean="0"/>
              <a:t> that </a:t>
            </a:r>
            <a:r>
              <a:rPr lang="en-US" b="1" dirty="0" smtClean="0"/>
              <a:t>speeds</a:t>
            </a:r>
            <a:r>
              <a:rPr lang="en-US" dirty="0" smtClean="0"/>
              <a:t> up a chemical reaction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Enzymes are the sites of chemical reactions, but aren’t </a:t>
            </a:r>
            <a:r>
              <a:rPr lang="en-US" b="1" dirty="0" smtClean="0"/>
              <a:t>used</a:t>
            </a:r>
            <a:r>
              <a:rPr lang="en-US" dirty="0"/>
              <a:t> </a:t>
            </a:r>
            <a:r>
              <a:rPr lang="en-US" dirty="0" smtClean="0"/>
              <a:t>up in the reaction or </a:t>
            </a:r>
            <a:r>
              <a:rPr lang="en-US" b="1" dirty="0" smtClean="0"/>
              <a:t>permanently</a:t>
            </a:r>
            <a:r>
              <a:rPr lang="en-US" dirty="0" smtClean="0"/>
              <a:t> changed by the reaction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Ex. They can </a:t>
            </a:r>
            <a:r>
              <a:rPr lang="en-US" b="1" dirty="0" smtClean="0"/>
              <a:t>hold</a:t>
            </a:r>
            <a:r>
              <a:rPr lang="en-US" dirty="0" smtClean="0"/>
              <a:t> reactant molecules </a:t>
            </a:r>
            <a:r>
              <a:rPr lang="en-US" b="1" dirty="0" smtClean="0"/>
              <a:t>together</a:t>
            </a:r>
            <a:r>
              <a:rPr lang="en-US" dirty="0" smtClean="0"/>
              <a:t> long enough for them to react</a:t>
            </a:r>
            <a:endParaRPr lang="en-US" dirty="0"/>
          </a:p>
        </p:txBody>
      </p:sp>
      <p:pic>
        <p:nvPicPr>
          <p:cNvPr id="4" name="Picture 3" descr="reaction_catalyst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720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37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27494"/>
            <a:ext cx="5914791" cy="5716107"/>
          </a:xfrm>
        </p:spPr>
        <p:txBody>
          <a:bodyPr/>
          <a:lstStyle/>
          <a:p>
            <a:pPr marL="457200" indent="-457200">
              <a:buFont typeface="+mj-lt"/>
              <a:buAutoNum type="alphaUcPeriod" startAt="4"/>
            </a:pPr>
            <a:r>
              <a:rPr lang="en-US" dirty="0" smtClean="0"/>
              <a:t>Enzymes are highly </a:t>
            </a:r>
            <a:r>
              <a:rPr lang="en-US" b="1" dirty="0" smtClean="0"/>
              <a:t>specific</a:t>
            </a:r>
            <a:r>
              <a:rPr lang="en-US" dirty="0" smtClean="0"/>
              <a:t> (each </a:t>
            </a:r>
            <a:r>
              <a:rPr lang="en-US" b="1" dirty="0" smtClean="0"/>
              <a:t>enzyme</a:t>
            </a:r>
            <a:r>
              <a:rPr lang="en-US" dirty="0" smtClean="0"/>
              <a:t> speeds up only </a:t>
            </a:r>
            <a:r>
              <a:rPr lang="en-US" b="1" dirty="0" smtClean="0"/>
              <a:t>one </a:t>
            </a:r>
            <a:r>
              <a:rPr lang="en-US" dirty="0" smtClean="0"/>
              <a:t>reaction)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Specificity arises from the protein’s complex </a:t>
            </a:r>
            <a:r>
              <a:rPr lang="en-US" b="1" dirty="0" smtClean="0"/>
              <a:t>three-dimensional </a:t>
            </a:r>
            <a:r>
              <a:rPr lang="en-US" dirty="0" smtClean="0"/>
              <a:t>structure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No </a:t>
            </a:r>
            <a:r>
              <a:rPr lang="en-US" b="1" dirty="0" smtClean="0"/>
              <a:t>cellular</a:t>
            </a:r>
            <a:r>
              <a:rPr lang="en-US" dirty="0" smtClean="0"/>
              <a:t> reaction will occur without its </a:t>
            </a:r>
            <a:r>
              <a:rPr lang="en-US" b="1" dirty="0" smtClean="0"/>
              <a:t>specific</a:t>
            </a:r>
            <a:r>
              <a:rPr lang="en-US" dirty="0" smtClean="0"/>
              <a:t> enzyme to act as catalyst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Enzymes have a </a:t>
            </a:r>
            <a:r>
              <a:rPr lang="en-US" b="1" dirty="0" smtClean="0"/>
              <a:t>groove</a:t>
            </a:r>
            <a:r>
              <a:rPr lang="en-US" dirty="0" smtClean="0"/>
              <a:t>/</a:t>
            </a:r>
            <a:r>
              <a:rPr lang="en-US" b="1" dirty="0" smtClean="0"/>
              <a:t>dimple</a:t>
            </a:r>
            <a:r>
              <a:rPr lang="en-US" dirty="0" smtClean="0"/>
              <a:t> into which only specific reactant molecules may enter called the </a:t>
            </a:r>
            <a:r>
              <a:rPr lang="en-US" b="1" dirty="0" smtClean="0"/>
              <a:t>ACTIVE SITE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678" y="227494"/>
            <a:ext cx="22002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 descr="http://www.chemistry.wustl.edu/~edudev/LabTutorials/Carboxypeptidase/images/cpe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678" y="2945068"/>
            <a:ext cx="22860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285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682482"/>
            <a:ext cx="8042276" cy="526111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5"/>
            </a:pPr>
            <a:r>
              <a:rPr lang="en-US" dirty="0" smtClean="0"/>
              <a:t>Enzyme names usually end with the suffix “</a:t>
            </a:r>
            <a:r>
              <a:rPr lang="en-US" b="1" dirty="0" err="1" smtClean="0"/>
              <a:t>ase</a:t>
            </a:r>
            <a:r>
              <a:rPr lang="en-US" dirty="0" smtClean="0"/>
              <a:t>” or sometimes “</a:t>
            </a:r>
            <a:r>
              <a:rPr lang="en-US" b="1" dirty="0" smtClean="0"/>
              <a:t>sin</a:t>
            </a:r>
            <a:r>
              <a:rPr lang="en-US" dirty="0" smtClean="0"/>
              <a:t>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Named after the </a:t>
            </a:r>
            <a:r>
              <a:rPr lang="en-US" b="1" dirty="0" smtClean="0"/>
              <a:t>substrate</a:t>
            </a:r>
            <a:r>
              <a:rPr lang="en-US" dirty="0" smtClean="0"/>
              <a:t> on which the enzyme works on</a:t>
            </a:r>
          </a:p>
          <a:p>
            <a:pPr marL="0" indent="0">
              <a:buNone/>
            </a:pPr>
            <a:endParaRPr lang="en-US" sz="1500" dirty="0" smtClean="0"/>
          </a:p>
          <a:p>
            <a:pPr marL="793750" lvl="1" indent="-457200">
              <a:buFont typeface="+mj-lt"/>
              <a:buAutoNum type="arabicPeriod"/>
            </a:pPr>
            <a:r>
              <a:rPr lang="en-US" dirty="0" smtClean="0"/>
              <a:t>Ex. </a:t>
            </a:r>
            <a:r>
              <a:rPr lang="en-US" b="1" dirty="0" smtClean="0"/>
              <a:t>RNA polymerase</a:t>
            </a:r>
            <a:r>
              <a:rPr lang="en-US" dirty="0" smtClean="0"/>
              <a:t> – constructs </a:t>
            </a:r>
            <a:r>
              <a:rPr lang="en-US" b="1" dirty="0" smtClean="0"/>
              <a:t>RNA</a:t>
            </a:r>
          </a:p>
          <a:p>
            <a:pPr marL="336550" lvl="1" indent="0">
              <a:buNone/>
            </a:pPr>
            <a:endParaRPr lang="en-US" sz="1500" dirty="0" smtClean="0"/>
          </a:p>
          <a:p>
            <a:pPr marL="793750" lvl="1" indent="-457200">
              <a:buFont typeface="+mj-lt"/>
              <a:buAutoNum type="arabicPeriod"/>
            </a:pPr>
            <a:r>
              <a:rPr lang="en-US" dirty="0" smtClean="0"/>
              <a:t>Ex. </a:t>
            </a:r>
            <a:r>
              <a:rPr lang="en-US" b="1" dirty="0" smtClean="0"/>
              <a:t>Lactase</a:t>
            </a:r>
            <a:r>
              <a:rPr lang="en-US" dirty="0" smtClean="0"/>
              <a:t> – breaks down </a:t>
            </a:r>
            <a:r>
              <a:rPr lang="en-US" b="1" dirty="0" smtClean="0"/>
              <a:t>lactose </a:t>
            </a:r>
          </a:p>
          <a:p>
            <a:pPr marL="336550" lvl="1" indent="0">
              <a:buNone/>
            </a:pPr>
            <a:endParaRPr lang="en-US" sz="1500" dirty="0" smtClean="0"/>
          </a:p>
          <a:p>
            <a:pPr marL="793750" lvl="1" indent="-457200">
              <a:buFont typeface="+mj-lt"/>
              <a:buAutoNum type="arabicPeriod"/>
            </a:pPr>
            <a:r>
              <a:rPr lang="en-US" dirty="0" smtClean="0"/>
              <a:t>Ex. </a:t>
            </a:r>
            <a:r>
              <a:rPr lang="en-US" b="1" dirty="0" smtClean="0"/>
              <a:t>Trypsin</a:t>
            </a:r>
            <a:r>
              <a:rPr lang="en-US" dirty="0" smtClean="0"/>
              <a:t> – breaks down </a:t>
            </a:r>
            <a:r>
              <a:rPr lang="en-US" b="1" dirty="0" smtClean="0"/>
              <a:t>proteins</a:t>
            </a:r>
          </a:p>
          <a:p>
            <a:pPr marL="336550" lvl="1" indent="0">
              <a:buNone/>
            </a:pPr>
            <a:endParaRPr lang="en-US" sz="1500" dirty="0" smtClean="0"/>
          </a:p>
          <a:p>
            <a:pPr marL="793750" lvl="1" indent="-457200">
              <a:buFont typeface="+mj-lt"/>
              <a:buAutoNum type="arabicPeriod"/>
            </a:pPr>
            <a:r>
              <a:rPr lang="en-US" dirty="0" smtClean="0"/>
              <a:t>Ex. </a:t>
            </a:r>
            <a:r>
              <a:rPr lang="en-US" b="1" dirty="0" smtClean="0"/>
              <a:t>Pepsin</a:t>
            </a:r>
            <a:r>
              <a:rPr lang="en-US" dirty="0" smtClean="0"/>
              <a:t> – beaks down </a:t>
            </a:r>
            <a:r>
              <a:rPr lang="en-US" b="1" dirty="0" smtClean="0"/>
              <a:t>proteins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447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1585</TotalTime>
  <Words>2486</Words>
  <Application>Microsoft Macintosh PowerPoint</Application>
  <PresentationFormat>On-screen Show (4:3)</PresentationFormat>
  <Paragraphs>470</Paragraphs>
  <Slides>55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Breeze</vt:lpstr>
      <vt:lpstr>Picture</vt:lpstr>
      <vt:lpstr>Enzymes</vt:lpstr>
      <vt:lpstr>Enzymes: Important Terminology</vt:lpstr>
      <vt:lpstr>PowerPoint Presentation</vt:lpstr>
      <vt:lpstr>PowerPoint Presentation</vt:lpstr>
      <vt:lpstr>PowerPoint Presentation</vt:lpstr>
      <vt:lpstr>PowerPoint Presentation</vt:lpstr>
      <vt:lpstr>II. Enzyme = Biological Catalysts</vt:lpstr>
      <vt:lpstr>PowerPoint Presentation</vt:lpstr>
      <vt:lpstr>PowerPoint Presentation</vt:lpstr>
      <vt:lpstr>PowerPoint Presentation</vt:lpstr>
      <vt:lpstr>III. What are Enzymes Made of?</vt:lpstr>
      <vt:lpstr>PowerPoint Presentation</vt:lpstr>
      <vt:lpstr>PowerPoint Presentation</vt:lpstr>
      <vt:lpstr>PowerPoint Presentation</vt:lpstr>
      <vt:lpstr>Models: Enzyme Function</vt:lpstr>
      <vt:lpstr>PowerPoint Presentation</vt:lpstr>
      <vt:lpstr>PowerPoint Presentation</vt:lpstr>
      <vt:lpstr>PowerPoint Presentation</vt:lpstr>
      <vt:lpstr>III. How does an Enzyme work?</vt:lpstr>
      <vt:lpstr>PowerPoint Presentation</vt:lpstr>
      <vt:lpstr>Factors Affecting Enzyme Activity</vt:lpstr>
      <vt:lpstr>PowerPoint Presentation</vt:lpstr>
      <vt:lpstr>II. pH</vt:lpstr>
      <vt:lpstr>PowerPoint Presentation</vt:lpstr>
      <vt:lpstr>III. Temperature</vt:lpstr>
      <vt:lpstr>PowerPoint Presentation</vt:lpstr>
      <vt:lpstr>PowerPoint Presentation</vt:lpstr>
      <vt:lpstr>PowerPoint Presentation</vt:lpstr>
      <vt:lpstr>IV. Concentration of Substrates</vt:lpstr>
      <vt:lpstr>PowerPoint Presentation</vt:lpstr>
      <vt:lpstr>V. Concentration of Enzyme</vt:lpstr>
      <vt:lpstr>PowerPoint Presentation</vt:lpstr>
      <vt:lpstr>VI. Presence of Inhibitors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Cellular Respiration</vt:lpstr>
      <vt:lpstr>PowerPoint Presentation</vt:lpstr>
      <vt:lpstr>These subpathways are:</vt:lpstr>
      <vt:lpstr>PowerPoint Presentation</vt:lpstr>
      <vt:lpstr>PowerPoint Presentation</vt:lpstr>
      <vt:lpstr>PowerPoint Presentation</vt:lpstr>
      <vt:lpstr>Summary</vt:lpstr>
      <vt:lpstr>PowerPoint Presentation</vt:lpstr>
      <vt:lpstr>Other types of Metabolism</vt:lpstr>
      <vt:lpstr>Aerobic vs. Anerobic Respiration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Thyroxin: the Basics</vt:lpstr>
    </vt:vector>
  </TitlesOfParts>
  <Company>Delta School Distirict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Enzymes</dc:title>
  <dc:creator>SD37</dc:creator>
  <cp:lastModifiedBy>SD37</cp:lastModifiedBy>
  <cp:revision>30</cp:revision>
  <dcterms:created xsi:type="dcterms:W3CDTF">2019-01-06T20:10:21Z</dcterms:created>
  <dcterms:modified xsi:type="dcterms:W3CDTF">2019-01-08T17:07:23Z</dcterms:modified>
</cp:coreProperties>
</file>