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7.xml" ContentType="application/vnd.openxmlformats-officedocument.presentationml.slide+xml"/>
  <Override PartName="/ppt/slides/slide4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84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00" r:id="rId15"/>
    <p:sldId id="301" r:id="rId16"/>
    <p:sldId id="302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303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00" y="-3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1D30B-6E7D-BA48-B03D-55EC57CADE8A}" type="datetimeFigureOut">
              <a:rPr lang="en-US" smtClean="0"/>
              <a:t>5/13/18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2D201-C3D1-A248-8732-806930DD6B2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https://tals.une.edu.au/files/2010/09/plant_lifecycles/ferns_animation.htm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2D201-C3D1-A248-8732-806930DD6B22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562C-CFC5-44B2-B5BE-22190F74523E}" type="datetimeFigureOut">
              <a:rPr lang="en-CA" smtClean="0"/>
              <a:pPr/>
              <a:t>5/13/18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1CFB-A120-47D9-A2CE-6F4C5DCB8EC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562C-CFC5-44B2-B5BE-22190F74523E}" type="datetimeFigureOut">
              <a:rPr lang="en-CA" smtClean="0"/>
              <a:pPr/>
              <a:t>5/13/18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1CFB-A120-47D9-A2CE-6F4C5DCB8EC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562C-CFC5-44B2-B5BE-22190F74523E}" type="datetimeFigureOut">
              <a:rPr lang="en-CA" smtClean="0"/>
              <a:pPr/>
              <a:t>5/13/18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1CFB-A120-47D9-A2CE-6F4C5DCB8EC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562C-CFC5-44B2-B5BE-22190F74523E}" type="datetimeFigureOut">
              <a:rPr lang="en-CA" smtClean="0"/>
              <a:pPr/>
              <a:t>5/13/18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1CFB-A120-47D9-A2CE-6F4C5DCB8EC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562C-CFC5-44B2-B5BE-22190F74523E}" type="datetimeFigureOut">
              <a:rPr lang="en-CA" smtClean="0"/>
              <a:pPr/>
              <a:t>5/13/18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1CFB-A120-47D9-A2CE-6F4C5DCB8EC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562C-CFC5-44B2-B5BE-22190F74523E}" type="datetimeFigureOut">
              <a:rPr lang="en-CA" smtClean="0"/>
              <a:pPr/>
              <a:t>5/13/18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1CFB-A120-47D9-A2CE-6F4C5DCB8EC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562C-CFC5-44B2-B5BE-22190F74523E}" type="datetimeFigureOut">
              <a:rPr lang="en-CA" smtClean="0"/>
              <a:pPr/>
              <a:t>5/13/18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1CFB-A120-47D9-A2CE-6F4C5DCB8EC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562C-CFC5-44B2-B5BE-22190F74523E}" type="datetimeFigureOut">
              <a:rPr lang="en-CA" smtClean="0"/>
              <a:pPr/>
              <a:t>5/13/18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1CFB-A120-47D9-A2CE-6F4C5DCB8EC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562C-CFC5-44B2-B5BE-22190F74523E}" type="datetimeFigureOut">
              <a:rPr lang="en-CA" smtClean="0"/>
              <a:pPr/>
              <a:t>5/13/18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1CFB-A120-47D9-A2CE-6F4C5DCB8EC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562C-CFC5-44B2-B5BE-22190F74523E}" type="datetimeFigureOut">
              <a:rPr lang="en-CA" smtClean="0"/>
              <a:pPr/>
              <a:t>5/13/18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1CFB-A120-47D9-A2CE-6F4C5DCB8EC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562C-CFC5-44B2-B5BE-22190F74523E}" type="datetimeFigureOut">
              <a:rPr lang="en-CA" smtClean="0"/>
              <a:pPr/>
              <a:t>5/13/18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1CFB-A120-47D9-A2CE-6F4C5DCB8EC2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1562C-CFC5-44B2-B5BE-22190F74523E}" type="datetimeFigureOut">
              <a:rPr lang="en-CA" smtClean="0"/>
              <a:pPr/>
              <a:t>5/13/18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B1CFB-A120-47D9-A2CE-6F4C5DCB8EC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Relationship Id="rId3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youtube.com/watch?v=nhd8Yr_u_18" TargetMode="External"/><Relationship Id="rId3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cs.whfreeman.com/thelifewire/content/chp29/29020.html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4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4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6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jpeg"/><Relationship Id="rId3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700809"/>
            <a:ext cx="8244408" cy="2664296"/>
          </a:xfrm>
        </p:spPr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Plants: Chapters 20 and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US" b="1" dirty="0"/>
              <a:t>20-1  Characteristics of Algae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http://wildechosystems.files.wordpress.com/2010/02/diver_in_kelp_for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12976"/>
            <a:ext cx="45720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880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II.  </a:t>
            </a:r>
            <a:r>
              <a:rPr lang="en-US" b="1" u="sng" dirty="0" err="1"/>
              <a:t>Phaeophyta</a:t>
            </a:r>
            <a:r>
              <a:rPr lang="en-US" b="1" u="sng" dirty="0"/>
              <a:t> – The Brown Algae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sz="2800" b="1" dirty="0" smtClean="0"/>
              <a:t>Habitat:</a:t>
            </a:r>
          </a:p>
          <a:p>
            <a:pPr marL="457200" indent="-457200">
              <a:buAutoNum type="alphaUcPeriod"/>
            </a:pPr>
            <a:endParaRPr lang="en-CA" sz="2400" dirty="0"/>
          </a:p>
          <a:p>
            <a:pPr marL="0" indent="0">
              <a:buNone/>
            </a:pPr>
            <a:r>
              <a:rPr lang="en-US" sz="2400" b="1" dirty="0" smtClean="0"/>
              <a:t>	1</a:t>
            </a:r>
            <a:r>
              <a:rPr lang="en-US" sz="2400" b="1" dirty="0"/>
              <a:t>.  </a:t>
            </a:r>
            <a:r>
              <a:rPr lang="en-US" sz="2400" b="1" dirty="0" smtClean="0"/>
              <a:t>Marine</a:t>
            </a:r>
            <a:r>
              <a:rPr lang="en-US" sz="2400" b="1" dirty="0"/>
              <a:t>: especially cool, shallow waters in </a:t>
            </a:r>
            <a:r>
              <a:rPr lang="en-US" sz="2400" b="1" i="1" u="sng" dirty="0" smtClean="0"/>
              <a:t>temperate</a:t>
            </a:r>
            <a:r>
              <a:rPr lang="en-US" sz="2400" b="1" dirty="0" smtClean="0"/>
              <a:t> </a:t>
            </a:r>
            <a:r>
              <a:rPr lang="en-US" sz="2400" b="1" dirty="0"/>
              <a:t>or </a:t>
            </a:r>
            <a:r>
              <a:rPr lang="en-US" sz="2400" b="1" i="1" u="sng" dirty="0"/>
              <a:t>arctic</a:t>
            </a:r>
            <a:r>
              <a:rPr lang="en-US" sz="2400" b="1" dirty="0"/>
              <a:t> oceans</a:t>
            </a:r>
            <a:endParaRPr lang="en-CA" sz="2400" dirty="0"/>
          </a:p>
          <a:p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3896" y="1124744"/>
            <a:ext cx="2843807" cy="213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http://t2.gstatic.com/images?q=tbn:ANd9GcQT3_HsUaUlKeMRleOWtNJURfhhcpd_OErhVdJLdFqHiaSBg2VHy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25144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t1.gstatic.com/images?q=tbn:ANd9GcQt0XFIq4ufoqTGVFb7EI533REtzXHIoTHJFAgiBK5F6BvKfR30b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2099" y="4632226"/>
            <a:ext cx="2324586" cy="174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595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809749"/>
            <a:ext cx="5472608" cy="43555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B.  	Most “sea weeds” are: </a:t>
            </a:r>
            <a:r>
              <a:rPr lang="en-US" b="1" i="1" u="sng" dirty="0"/>
              <a:t>species of brown algae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1</a:t>
            </a:r>
            <a:r>
              <a:rPr lang="en-US" b="1" dirty="0"/>
              <a:t>.  	Giant kelp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2.  	</a:t>
            </a:r>
            <a:r>
              <a:rPr lang="en-US" b="1" i="1" dirty="0" err="1"/>
              <a:t>Fucus</a:t>
            </a:r>
            <a:r>
              <a:rPr lang="en-US" b="1" dirty="0"/>
              <a:t> (common name: </a:t>
            </a:r>
            <a:r>
              <a:rPr lang="en-US" b="1" dirty="0" smtClean="0"/>
              <a:t>	</a:t>
            </a:r>
            <a:r>
              <a:rPr lang="en-US" b="1" i="1" u="sng" dirty="0" smtClean="0"/>
              <a:t>Rockweed</a:t>
            </a:r>
            <a:r>
              <a:rPr lang="en-US" b="1" dirty="0"/>
              <a:t>):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a</a:t>
            </a:r>
            <a:r>
              <a:rPr lang="en-US" b="1" dirty="0"/>
              <a:t>)  Make a labeled sketch: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b)  Give function of: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		</a:t>
            </a:r>
            <a:r>
              <a:rPr lang="en-US" b="1" dirty="0" smtClean="0"/>
              <a:t>i</a:t>
            </a:r>
            <a:r>
              <a:rPr lang="en-US" b="1" dirty="0"/>
              <a:t>) 	Holdfast: </a:t>
            </a:r>
            <a:r>
              <a:rPr lang="en-US" b="1" i="1" u="sng" dirty="0"/>
              <a:t>attach plant to </a:t>
            </a:r>
            <a:r>
              <a:rPr lang="en-US" b="1" i="1" dirty="0"/>
              <a:t>	</a:t>
            </a:r>
            <a:r>
              <a:rPr lang="en-US" b="1" i="1" dirty="0" smtClean="0"/>
              <a:t>		</a:t>
            </a:r>
            <a:r>
              <a:rPr lang="en-US" b="1" i="1" u="sng" dirty="0" smtClean="0"/>
              <a:t>ocean bottom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			ii</a:t>
            </a:r>
            <a:r>
              <a:rPr lang="en-US" b="1" dirty="0"/>
              <a:t>) 	Bladders: </a:t>
            </a:r>
            <a:r>
              <a:rPr lang="en-US" b="1" i="1" u="sng" dirty="0"/>
              <a:t>keep plant </a:t>
            </a:r>
            <a:r>
              <a:rPr lang="en-US" b="1" i="1" dirty="0" smtClean="0"/>
              <a:t>			           </a:t>
            </a:r>
            <a:r>
              <a:rPr lang="en-US" b="1" i="1" u="sng" dirty="0" smtClean="0"/>
              <a:t>floating </a:t>
            </a:r>
            <a:r>
              <a:rPr lang="en-US" b="1" i="1" u="sng" dirty="0"/>
              <a:t>upright</a:t>
            </a:r>
            <a:r>
              <a:rPr lang="en-US" b="1" u="sng" dirty="0"/>
              <a:t> </a:t>
            </a:r>
            <a:r>
              <a:rPr lang="en-US" b="1" i="1" u="sng" dirty="0"/>
              <a:t>in water</a:t>
            </a:r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8437" y="1196752"/>
            <a:ext cx="378556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873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 descr="http://t0.gstatic.com/images?q=tbn:ANd9GcTfvMYD3plsibeBa2BMmzMmH4NWNQlSBskewjsVm4zlPP78Sp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4352" y="1196752"/>
            <a:ext cx="4248472" cy="465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422"/>
            <a:ext cx="3461773" cy="562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836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75724"/>
            <a:ext cx="8352928" cy="924475"/>
          </a:xfrm>
        </p:spPr>
        <p:txBody>
          <a:bodyPr/>
          <a:lstStyle/>
          <a:p>
            <a:r>
              <a:rPr lang="en-US" b="1" dirty="0"/>
              <a:t>III.  	</a:t>
            </a:r>
            <a:r>
              <a:rPr lang="en-US" b="1" u="sng" dirty="0" err="1"/>
              <a:t>Rhodophyta</a:t>
            </a:r>
            <a:r>
              <a:rPr lang="en-US" b="1" u="sng" dirty="0"/>
              <a:t> – The Red Algae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9" y="1809749"/>
            <a:ext cx="3744416" cy="4051301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lphaUcPeriod"/>
            </a:pPr>
            <a:r>
              <a:rPr lang="en-US" sz="2800" b="1" dirty="0" smtClean="0"/>
              <a:t>Habitat:</a:t>
            </a:r>
          </a:p>
          <a:p>
            <a:pPr marL="0" indent="0">
              <a:buNone/>
            </a:pPr>
            <a:endParaRPr lang="en-CA" sz="2800" dirty="0"/>
          </a:p>
          <a:p>
            <a:pPr marL="0" indent="0">
              <a:buNone/>
            </a:pPr>
            <a:r>
              <a:rPr lang="en-US" sz="2000" b="1" dirty="0"/>
              <a:t>1.  	Marine: from arctic to </a:t>
            </a:r>
            <a:r>
              <a:rPr lang="en-US" sz="2000" b="1" i="1" u="sng" dirty="0"/>
              <a:t>tropics</a:t>
            </a:r>
            <a:r>
              <a:rPr lang="en-US" sz="2000" b="1" dirty="0"/>
              <a:t>, from </a:t>
            </a:r>
            <a:r>
              <a:rPr lang="en-US" sz="2000" b="1" dirty="0" smtClean="0"/>
              <a:t>surface </a:t>
            </a:r>
            <a:r>
              <a:rPr lang="en-US" sz="2000" b="1" dirty="0"/>
              <a:t>to </a:t>
            </a:r>
            <a:r>
              <a:rPr lang="en-US" sz="2000" b="1" i="1" u="sng" dirty="0"/>
              <a:t>170 m</a:t>
            </a:r>
            <a:r>
              <a:rPr lang="en-US" sz="2000" b="1" u="sng" dirty="0"/>
              <a:t> </a:t>
            </a:r>
            <a:r>
              <a:rPr lang="en-US" sz="2000" b="1" dirty="0"/>
              <a:t>deep due to </a:t>
            </a:r>
            <a:r>
              <a:rPr lang="en-US" sz="2000" b="1" i="1" u="sng" dirty="0"/>
              <a:t>accessory pigments</a:t>
            </a:r>
            <a:endParaRPr lang="en-CA" sz="2000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 smtClean="0"/>
              <a:t>B</a:t>
            </a:r>
            <a:r>
              <a:rPr lang="en-US" sz="2000" b="1" dirty="0"/>
              <a:t>.	Example:</a:t>
            </a:r>
            <a:endParaRPr lang="en-CA" sz="2000" dirty="0"/>
          </a:p>
          <a:p>
            <a:pPr marL="0" indent="0">
              <a:buNone/>
            </a:pPr>
            <a:r>
              <a:rPr lang="en-US" sz="2000" b="1" dirty="0"/>
              <a:t>1.	</a:t>
            </a:r>
            <a:r>
              <a:rPr lang="en-US" sz="2000" b="1" i="1" dirty="0" err="1"/>
              <a:t>Porphyra</a:t>
            </a:r>
            <a:r>
              <a:rPr lang="en-US" sz="2000" b="1" dirty="0"/>
              <a:t> (dried, it’s called </a:t>
            </a:r>
            <a:r>
              <a:rPr lang="en-US" sz="2000" b="1" i="1" u="sng" dirty="0" err="1"/>
              <a:t>nori</a:t>
            </a:r>
            <a:r>
              <a:rPr lang="en-US" sz="2000" b="1" dirty="0"/>
              <a:t> and used to make </a:t>
            </a:r>
            <a:r>
              <a:rPr lang="en-US" b="1" i="1" u="sng" dirty="0"/>
              <a:t>sushi</a:t>
            </a:r>
            <a:r>
              <a:rPr lang="en-US" b="1" dirty="0"/>
              <a:t>)</a:t>
            </a:r>
            <a:endParaRPr lang="en-CA" dirty="0"/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CA"/>
          </a:p>
        </p:txBody>
      </p:sp>
      <p:pic>
        <p:nvPicPr>
          <p:cNvPr id="12290" name="Picture 2" descr="http://t2.gstatic.com/images?q=tbn:ANd9GcTJ5fPhw2es25B74PwqNpqjAhLPmbiKtSZU_w94oZWnxG33NhJ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2066925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t1.gstatic.com/images?q=tbn:ANd9GcQMtRWOj52OBx351O4v3jq2RWBeLf3sUam0o3YSQdXOAy124rOd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77072"/>
            <a:ext cx="183832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69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20-3 Algae Lifecycle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000" dirty="0" smtClean="0"/>
              <a:t>Include </a:t>
            </a:r>
            <a:r>
              <a:rPr lang="en-CA" sz="2000" u="sng" dirty="0" smtClean="0"/>
              <a:t>diploid</a:t>
            </a:r>
            <a:r>
              <a:rPr lang="en-CA" sz="2000" dirty="0" smtClean="0"/>
              <a:t> (2n) and </a:t>
            </a:r>
            <a:r>
              <a:rPr lang="en-CA" sz="2000" u="sng" dirty="0" smtClean="0"/>
              <a:t>haploid</a:t>
            </a:r>
            <a:r>
              <a:rPr lang="en-CA" sz="2000" dirty="0" smtClean="0"/>
              <a:t> (n) generations</a:t>
            </a:r>
          </a:p>
          <a:p>
            <a:r>
              <a:rPr lang="en-CA" sz="2000" dirty="0" smtClean="0"/>
              <a:t>Switching back and forth is known as </a:t>
            </a:r>
            <a:r>
              <a:rPr lang="en-CA" sz="2000" b="1" i="1" u="sng" dirty="0" smtClean="0"/>
              <a:t>Alternation of Generations!</a:t>
            </a:r>
            <a:endParaRPr lang="en-CA" sz="2000" dirty="0"/>
          </a:p>
          <a:p>
            <a:pPr lvl="1"/>
            <a:r>
              <a:rPr lang="en-CA" sz="1800" dirty="0" smtClean="0"/>
              <a:t>This is characteristic of the plant kingdom</a:t>
            </a:r>
          </a:p>
          <a:p>
            <a:endParaRPr lang="en-CA" sz="2000" dirty="0"/>
          </a:p>
          <a:p>
            <a:r>
              <a:rPr lang="en-CA" sz="2000" dirty="0" smtClean="0"/>
              <a:t>Algae also shift between </a:t>
            </a:r>
            <a:r>
              <a:rPr lang="en-CA" sz="2000" u="sng" dirty="0" smtClean="0"/>
              <a:t>sexual</a:t>
            </a:r>
            <a:r>
              <a:rPr lang="en-CA" sz="2000" dirty="0" smtClean="0"/>
              <a:t> (gametes) and </a:t>
            </a:r>
            <a:r>
              <a:rPr lang="en-CA" sz="2000" u="sng" dirty="0" smtClean="0"/>
              <a:t>asexual</a:t>
            </a:r>
            <a:r>
              <a:rPr lang="en-CA" sz="2000" dirty="0" smtClean="0"/>
              <a:t> (zoospores) reproduction</a:t>
            </a:r>
          </a:p>
          <a:p>
            <a:pPr lvl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49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Reproduction in </a:t>
            </a:r>
            <a:r>
              <a:rPr lang="en-CA" dirty="0" err="1" smtClean="0"/>
              <a:t>Ulva</a:t>
            </a:r>
            <a:r>
              <a:rPr lang="en-CA" dirty="0" smtClean="0"/>
              <a:t> (Sea Lettuce)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340769"/>
            <a:ext cx="5475734" cy="5517232"/>
          </a:xfrm>
        </p:spPr>
        <p:txBody>
          <a:bodyPr>
            <a:normAutofit/>
          </a:bodyPr>
          <a:lstStyle/>
          <a:p>
            <a:r>
              <a:rPr lang="en-CA" dirty="0" smtClean="0"/>
              <a:t>Diploid and haploid stages are </a:t>
            </a:r>
            <a:r>
              <a:rPr lang="en-CA" u="sng" dirty="0" smtClean="0"/>
              <a:t>multicellular</a:t>
            </a:r>
          </a:p>
          <a:p>
            <a:r>
              <a:rPr lang="en-CA" dirty="0" smtClean="0"/>
              <a:t>Diploid plant is called the </a:t>
            </a:r>
            <a:r>
              <a:rPr lang="en-CA" u="sng" dirty="0" smtClean="0"/>
              <a:t>sporophyte</a:t>
            </a:r>
          </a:p>
          <a:p>
            <a:r>
              <a:rPr lang="en-CA" dirty="0" smtClean="0"/>
              <a:t>Haploid plant is the </a:t>
            </a:r>
            <a:r>
              <a:rPr lang="en-CA" u="sng" dirty="0" smtClean="0"/>
              <a:t>gametophyte</a:t>
            </a:r>
          </a:p>
          <a:p>
            <a:r>
              <a:rPr lang="en-CA" dirty="0" smtClean="0"/>
              <a:t>When two </a:t>
            </a:r>
            <a:r>
              <a:rPr lang="en-CA" u="sng" dirty="0" smtClean="0"/>
              <a:t>gametes</a:t>
            </a:r>
            <a:r>
              <a:rPr lang="en-CA" dirty="0" smtClean="0"/>
              <a:t> fuse, the diploid </a:t>
            </a:r>
            <a:r>
              <a:rPr lang="en-CA" u="sng" dirty="0" smtClean="0"/>
              <a:t>sporophyte</a:t>
            </a:r>
            <a:r>
              <a:rPr lang="en-CA" dirty="0" smtClean="0"/>
              <a:t> forms </a:t>
            </a:r>
          </a:p>
          <a:p>
            <a:r>
              <a:rPr lang="en-CA" dirty="0" smtClean="0"/>
              <a:t>The sporophyte undergoes </a:t>
            </a:r>
            <a:r>
              <a:rPr lang="en-CA" u="sng" dirty="0" smtClean="0"/>
              <a:t>meiosis</a:t>
            </a:r>
            <a:r>
              <a:rPr lang="en-CA" dirty="0" smtClean="0"/>
              <a:t> and releases haploid </a:t>
            </a:r>
            <a:r>
              <a:rPr lang="en-CA" u="sng" dirty="0" smtClean="0"/>
              <a:t>zoospores</a:t>
            </a:r>
            <a:r>
              <a:rPr lang="en-CA" dirty="0" smtClean="0"/>
              <a:t> (+ and -) which in turn form the </a:t>
            </a:r>
            <a:r>
              <a:rPr lang="en-CA" u="sng" dirty="0" smtClean="0"/>
              <a:t>gametophytes</a:t>
            </a:r>
            <a:r>
              <a:rPr lang="en-CA" dirty="0" smtClean="0"/>
              <a:t>.</a:t>
            </a:r>
          </a:p>
          <a:p>
            <a:r>
              <a:rPr lang="en-CA" dirty="0" smtClean="0"/>
              <a:t>The </a:t>
            </a:r>
            <a:r>
              <a:rPr lang="en-CA" u="sng" dirty="0" smtClean="0"/>
              <a:t>gametophytes</a:t>
            </a:r>
            <a:r>
              <a:rPr lang="en-CA" dirty="0" smtClean="0"/>
              <a:t> release gametes  (+ and -)which fuse to form </a:t>
            </a:r>
            <a:r>
              <a:rPr lang="en-CA" u="sng" dirty="0" smtClean="0"/>
              <a:t>sporophytes</a:t>
            </a:r>
            <a:endParaRPr lang="en-CA" u="sng" dirty="0"/>
          </a:p>
        </p:txBody>
      </p:sp>
      <p:pic>
        <p:nvPicPr>
          <p:cNvPr id="1028" name="Picture 4" descr="http://t3.gstatic.com/images?q=tbn:ANd9GcR1tTNtoFLUjUTkI8IXqzlFzluEaD8R1As5UCR_hVOeAkS9Bxu4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2853" y="1700808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17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Reproduction in </a:t>
            </a:r>
            <a:r>
              <a:rPr lang="en-CA" dirty="0" err="1" smtClean="0"/>
              <a:t>Fucus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809749"/>
            <a:ext cx="8064896" cy="4051301"/>
          </a:xfrm>
        </p:spPr>
        <p:txBody>
          <a:bodyPr/>
          <a:lstStyle/>
          <a:p>
            <a:r>
              <a:rPr lang="en-CA" dirty="0" smtClean="0"/>
              <a:t>Alternation of generations, but </a:t>
            </a:r>
            <a:r>
              <a:rPr lang="en-CA" u="sng" dirty="0" smtClean="0"/>
              <a:t>multicellular gametophyte </a:t>
            </a:r>
            <a:r>
              <a:rPr lang="en-CA" dirty="0" smtClean="0"/>
              <a:t>is missing</a:t>
            </a:r>
          </a:p>
          <a:p>
            <a:r>
              <a:rPr lang="en-CA" dirty="0" smtClean="0"/>
              <a:t>Diploid sporophyte is present with </a:t>
            </a:r>
            <a:r>
              <a:rPr lang="en-CA" u="sng" dirty="0" smtClean="0"/>
              <a:t>specialized reproductive</a:t>
            </a:r>
            <a:r>
              <a:rPr lang="en-CA" dirty="0" smtClean="0"/>
              <a:t> areas on the tips</a:t>
            </a:r>
          </a:p>
          <a:p>
            <a:r>
              <a:rPr lang="en-CA" dirty="0" smtClean="0"/>
              <a:t>One area produces </a:t>
            </a:r>
            <a:r>
              <a:rPr lang="en-CA" u="sng" dirty="0" smtClean="0"/>
              <a:t>female gamete </a:t>
            </a:r>
            <a:r>
              <a:rPr lang="en-CA" dirty="0" smtClean="0"/>
              <a:t>– egg</a:t>
            </a:r>
          </a:p>
          <a:p>
            <a:r>
              <a:rPr lang="en-CA" dirty="0" smtClean="0"/>
              <a:t>One area produces </a:t>
            </a:r>
            <a:r>
              <a:rPr lang="en-CA" u="sng" dirty="0" smtClean="0"/>
              <a:t>the male gamete </a:t>
            </a:r>
            <a:r>
              <a:rPr lang="en-CA" dirty="0" smtClean="0"/>
              <a:t>– motile sperm</a:t>
            </a:r>
          </a:p>
          <a:p>
            <a:r>
              <a:rPr lang="en-CA" dirty="0" smtClean="0"/>
              <a:t>Fertilization occurs, the zygote sinks, </a:t>
            </a:r>
            <a:r>
              <a:rPr lang="en-CA" u="sng" dirty="0" smtClean="0"/>
              <a:t>attaches</a:t>
            </a:r>
            <a:r>
              <a:rPr lang="en-CA" dirty="0" smtClean="0"/>
              <a:t> to a rock and forms the </a:t>
            </a:r>
            <a:r>
              <a:rPr lang="en-CA" u="sng" dirty="0" smtClean="0"/>
              <a:t>diploid sporophyte</a:t>
            </a:r>
            <a:r>
              <a:rPr lang="en-CA" dirty="0" smtClean="0"/>
              <a:t>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794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20-4  Where Algae Fit into the World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809749"/>
            <a:ext cx="4229199" cy="4787603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sz="2800" b="1" dirty="0" smtClean="0"/>
              <a:t>Ecological </a:t>
            </a:r>
            <a:r>
              <a:rPr lang="en-US" sz="2800" b="1" dirty="0"/>
              <a:t>role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1</a:t>
            </a:r>
            <a:r>
              <a:rPr lang="en-US" b="1" dirty="0"/>
              <a:t>.	In food chains: called the “</a:t>
            </a:r>
            <a:r>
              <a:rPr lang="en-US" b="1" i="1" u="sng" dirty="0"/>
              <a:t>grasses of the </a:t>
            </a:r>
            <a:r>
              <a:rPr lang="en-US" b="1" i="1" u="sng" dirty="0" smtClean="0"/>
              <a:t>seas</a:t>
            </a:r>
            <a:r>
              <a:rPr lang="en-US" b="1" dirty="0"/>
              <a:t>”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	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  <a:p>
            <a:r>
              <a:rPr lang="en-CA" dirty="0" smtClean="0">
                <a:hlinkClick r:id="rId2"/>
              </a:rPr>
              <a:t>Oh, I love manatees</a:t>
            </a:r>
            <a:endParaRPr lang="en-C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27225"/>
            <a:ext cx="3735451" cy="241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021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809749"/>
            <a:ext cx="4373215" cy="4051301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AutoNum type="arabicPeriod" startAt="2"/>
            </a:pPr>
            <a:r>
              <a:rPr lang="en-US" sz="2400" b="1" dirty="0" smtClean="0"/>
              <a:t>Habitat </a:t>
            </a:r>
            <a:r>
              <a:rPr lang="en-US" sz="2400" b="1" dirty="0"/>
              <a:t>for others</a:t>
            </a:r>
            <a:r>
              <a:rPr lang="en-US" sz="2400" b="1" dirty="0" smtClean="0"/>
              <a:t>:</a:t>
            </a:r>
          </a:p>
          <a:p>
            <a:pPr marL="0" indent="0">
              <a:buNone/>
            </a:pPr>
            <a:r>
              <a:rPr lang="en-US" sz="2400" b="1" dirty="0" smtClean="0"/>
              <a:t> 	e.g</a:t>
            </a:r>
            <a:r>
              <a:rPr lang="en-US" sz="2400" b="1" dirty="0"/>
              <a:t>. the </a:t>
            </a:r>
            <a:r>
              <a:rPr lang="en-US" sz="2100" b="1" i="1" u="sng" dirty="0"/>
              <a:t>kelp forests</a:t>
            </a:r>
            <a:r>
              <a:rPr lang="en-US" sz="2100" b="1" dirty="0"/>
              <a:t> of </a:t>
            </a:r>
            <a:endParaRPr lang="en-CA" sz="2100" dirty="0"/>
          </a:p>
          <a:p>
            <a:pPr marL="0" indent="0">
              <a:buNone/>
            </a:pPr>
            <a:r>
              <a:rPr lang="en-US" sz="2100" b="1" dirty="0" smtClean="0"/>
              <a:t>	North </a:t>
            </a:r>
            <a:r>
              <a:rPr lang="en-US" sz="2100" b="1" dirty="0"/>
              <a:t>American coasts</a:t>
            </a:r>
            <a:endParaRPr lang="en-CA" sz="2100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sz="2400" b="1" dirty="0" smtClean="0"/>
              <a:t>3</a:t>
            </a:r>
            <a:r>
              <a:rPr lang="en-US" sz="2400" b="1" dirty="0"/>
              <a:t>.  </a:t>
            </a:r>
            <a:r>
              <a:rPr lang="en-US" sz="2400" b="1" dirty="0" smtClean="0"/>
              <a:t>Oxygen </a:t>
            </a:r>
            <a:r>
              <a:rPr lang="en-US" sz="2400" b="1" dirty="0"/>
              <a:t>providers:</a:t>
            </a:r>
            <a:endParaRPr lang="en-CA" sz="2400" dirty="0"/>
          </a:p>
          <a:p>
            <a:pPr marL="0" indent="0">
              <a:buNone/>
            </a:pPr>
            <a:r>
              <a:rPr lang="en-US" sz="2000" b="1" dirty="0"/>
              <a:t>	a)	Life could not have </a:t>
            </a:r>
            <a:r>
              <a:rPr lang="en-US" sz="2000" b="1" dirty="0" smtClean="0"/>
              <a:t>	</a:t>
            </a:r>
            <a:r>
              <a:rPr lang="en-US" sz="2000" b="1" i="1" u="sng" dirty="0" smtClean="0"/>
              <a:t>evolved</a:t>
            </a:r>
            <a:r>
              <a:rPr lang="en-US" sz="2000" b="1" u="sng" dirty="0" smtClean="0"/>
              <a:t> </a:t>
            </a:r>
            <a:r>
              <a:rPr lang="en-US" sz="2000" b="1" dirty="0"/>
              <a:t>without </a:t>
            </a:r>
            <a:r>
              <a:rPr lang="en-US" sz="2000" b="1" dirty="0" smtClean="0"/>
              <a:t>the </a:t>
            </a:r>
            <a:r>
              <a:rPr lang="en-US" sz="2000" b="1" dirty="0"/>
              <a:t>O</a:t>
            </a:r>
            <a:r>
              <a:rPr lang="en-US" sz="2000" b="1" baseline="-25000" dirty="0"/>
              <a:t>2</a:t>
            </a:r>
            <a:r>
              <a:rPr lang="en-US" sz="2000" b="1" dirty="0"/>
              <a:t> </a:t>
            </a:r>
            <a:r>
              <a:rPr lang="en-US" sz="2000" b="1" dirty="0" smtClean="0"/>
              <a:t>		they </a:t>
            </a:r>
            <a:r>
              <a:rPr lang="en-US" sz="2000" b="1" dirty="0"/>
              <a:t>release in </a:t>
            </a:r>
            <a:r>
              <a:rPr lang="en-US" sz="2000" b="1" dirty="0" smtClean="0"/>
              <a:t>	</a:t>
            </a:r>
            <a:r>
              <a:rPr lang="en-US" sz="2000" b="1" i="1" dirty="0" smtClean="0"/>
              <a:t>photosynthesis</a:t>
            </a: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r>
              <a:rPr lang="en-US" b="1" dirty="0" smtClean="0"/>
              <a:t>	b</a:t>
            </a:r>
            <a:r>
              <a:rPr lang="en-US" sz="2200" b="1" dirty="0"/>
              <a:t>)	Algae do </a:t>
            </a:r>
            <a:r>
              <a:rPr lang="en-US" sz="2200" b="1" i="1" u="sng" dirty="0"/>
              <a:t>50 – 70</a:t>
            </a:r>
            <a:r>
              <a:rPr lang="en-US" sz="2200" b="1" u="sng" dirty="0"/>
              <a:t>%</a:t>
            </a:r>
            <a:r>
              <a:rPr lang="en-US" sz="2200" b="1" dirty="0"/>
              <a:t> of </a:t>
            </a:r>
            <a:r>
              <a:rPr lang="en-US" sz="2200" b="1" dirty="0" smtClean="0"/>
              <a:t>	all </a:t>
            </a:r>
            <a:r>
              <a:rPr lang="en-US" sz="2200" b="1" dirty="0"/>
              <a:t>photosynthesis on Earth</a:t>
            </a:r>
            <a:endParaRPr lang="en-CA" sz="2200" dirty="0"/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CA"/>
          </a:p>
        </p:txBody>
      </p:sp>
      <p:pic>
        <p:nvPicPr>
          <p:cNvPr id="14338" name="Picture 2" descr="http://safe-fertilizer-reviews.com/blog/wp-content/uploads/2009/12/untitle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0648"/>
            <a:ext cx="478155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220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B.  	Uses by humans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1. </a:t>
            </a:r>
            <a:r>
              <a:rPr lang="en-US" b="1" dirty="0" smtClean="0"/>
              <a:t>Sources </a:t>
            </a:r>
            <a:r>
              <a:rPr lang="en-US" b="1" dirty="0"/>
              <a:t>of </a:t>
            </a:r>
            <a:r>
              <a:rPr lang="en-US" b="1" i="1" u="sng" dirty="0"/>
              <a:t>chemicals</a:t>
            </a:r>
            <a:r>
              <a:rPr lang="en-US" b="1" dirty="0"/>
              <a:t> used in: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a</a:t>
            </a:r>
            <a:r>
              <a:rPr lang="en-US" b="1" dirty="0"/>
              <a:t>)  	Drugs		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	b)  	Food additives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c</a:t>
            </a:r>
            <a:r>
              <a:rPr lang="en-US" b="1" dirty="0"/>
              <a:t>)  	Industrial </a:t>
            </a:r>
            <a:r>
              <a:rPr lang="en-US" b="1" dirty="0" smtClean="0"/>
              <a:t>	products</a:t>
            </a:r>
            <a:r>
              <a:rPr lang="en-US" b="1" dirty="0"/>
              <a:t>	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	d</a:t>
            </a:r>
            <a:r>
              <a:rPr lang="en-US" b="1" dirty="0"/>
              <a:t>)  	</a:t>
            </a:r>
            <a:r>
              <a:rPr lang="en-US" b="1" i="1" u="sng" dirty="0"/>
              <a:t>Agar</a:t>
            </a:r>
            <a:r>
              <a:rPr lang="en-US" b="1" dirty="0"/>
              <a:t>  used to </a:t>
            </a:r>
            <a:r>
              <a:rPr lang="en-US" b="1" dirty="0" smtClean="0"/>
              <a:t>	make </a:t>
            </a:r>
            <a:r>
              <a:rPr lang="en-US" b="1" dirty="0"/>
              <a:t>plates for 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	microbiology</a:t>
            </a:r>
            <a:endParaRPr lang="en-CA" dirty="0"/>
          </a:p>
          <a:p>
            <a:endParaRPr lang="en-CA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978" y="332655"/>
            <a:ext cx="25717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17767" y="2113831"/>
            <a:ext cx="1680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Biofuel algae</a:t>
            </a:r>
            <a:endParaRPr lang="en-CA" dirty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7253" y="4708017"/>
            <a:ext cx="2133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 descr="http://t2.gstatic.com/images?q=tbn:ANd9GcQ2c3VxUavNB70OzzS49XZt56X373hSuhd1vw2WJ4p6TaWU2v4JN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9547" y="2483163"/>
            <a:ext cx="2014363" cy="167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4978" y="4131231"/>
            <a:ext cx="396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 smtClean="0"/>
              <a:t>Carageenan</a:t>
            </a:r>
            <a:r>
              <a:rPr lang="en-CA" dirty="0" smtClean="0"/>
              <a:t> Containing Products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718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I.  	</a:t>
            </a:r>
            <a:r>
              <a:rPr lang="en-US" b="1" u="sng" dirty="0"/>
              <a:t>Introduction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2" y="1807361"/>
            <a:ext cx="7234965" cy="4051437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A</a:t>
            </a:r>
            <a:r>
              <a:rPr lang="en-US" sz="3200" b="1" dirty="0"/>
              <a:t>.	Description:</a:t>
            </a:r>
            <a:endParaRPr lang="en-CA" sz="3200" dirty="0"/>
          </a:p>
          <a:p>
            <a:pPr marL="0" indent="0">
              <a:buNone/>
            </a:pPr>
            <a:r>
              <a:rPr lang="en-US" sz="2400" b="1" dirty="0" smtClean="0"/>
              <a:t>1</a:t>
            </a:r>
            <a:r>
              <a:rPr lang="en-US" sz="2400" b="1" dirty="0"/>
              <a:t>.  </a:t>
            </a:r>
            <a:r>
              <a:rPr lang="en-US" sz="2400" b="1" dirty="0" smtClean="0"/>
              <a:t>Are </a:t>
            </a:r>
            <a:r>
              <a:rPr lang="en-US" sz="2400" b="1" i="1" u="sng" dirty="0"/>
              <a:t>photosynthetic</a:t>
            </a:r>
            <a:r>
              <a:rPr lang="en-US" sz="2400" b="1" u="sng" dirty="0"/>
              <a:t> </a:t>
            </a:r>
            <a:r>
              <a:rPr lang="en-US" sz="2400" b="1" dirty="0"/>
              <a:t>organisms</a:t>
            </a:r>
            <a:endParaRPr lang="en-CA" sz="2400" dirty="0"/>
          </a:p>
          <a:p>
            <a:pPr marL="0" indent="0">
              <a:buNone/>
            </a:pPr>
            <a:r>
              <a:rPr lang="en-US" sz="2400" b="1" dirty="0" smtClean="0"/>
              <a:t>2</a:t>
            </a:r>
            <a:r>
              <a:rPr lang="en-US" sz="2400" b="1" dirty="0"/>
              <a:t>.	Live in fresh water (e.g. </a:t>
            </a:r>
            <a:r>
              <a:rPr lang="en-US" sz="2400" b="1" i="1" u="sng" dirty="0"/>
              <a:t>streams, </a:t>
            </a:r>
            <a:r>
              <a:rPr lang="en-US" sz="2400" b="1" i="1" u="sng" dirty="0" smtClean="0"/>
              <a:t>ponds, lakes</a:t>
            </a:r>
            <a:r>
              <a:rPr lang="en-US" sz="2400" b="1" i="1" u="sng" dirty="0"/>
              <a:t>, </a:t>
            </a:r>
            <a:r>
              <a:rPr lang="en-US" sz="2400" b="1" i="1" u="sng" dirty="0" smtClean="0"/>
              <a:t> </a:t>
            </a:r>
            <a:r>
              <a:rPr lang="en-US" sz="2400" b="1" i="1" dirty="0" smtClean="0"/>
              <a:t>or </a:t>
            </a:r>
            <a:r>
              <a:rPr lang="en-US" sz="2400" b="1" i="1" u="sng" dirty="0"/>
              <a:t>swamps</a:t>
            </a:r>
            <a:r>
              <a:rPr lang="en-US" sz="2400" b="1" dirty="0"/>
              <a:t>) and </a:t>
            </a:r>
            <a:r>
              <a:rPr lang="en-US" sz="2400" b="1" i="1" u="sng" dirty="0"/>
              <a:t>oceans</a:t>
            </a:r>
            <a:endParaRPr lang="en-CA" sz="2400" dirty="0"/>
          </a:p>
          <a:p>
            <a:endParaRPr lang="en-CA" dirty="0"/>
          </a:p>
        </p:txBody>
      </p:sp>
      <p:pic>
        <p:nvPicPr>
          <p:cNvPr id="2050" name="Picture 2" descr="http://framptonwiki541a.wikispaces.com/file/view/Fucus_evanescens.JPG/44436911/Fucus_evanesc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2656"/>
            <a:ext cx="3360373" cy="2520280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fotosearch.com/bthumb/PSC/PSC021/20020_pd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4929" y="4653136"/>
            <a:ext cx="3043375" cy="2022952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84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21-1	</a:t>
            </a:r>
            <a:r>
              <a:rPr lang="en-US" b="1" dirty="0" smtClean="0"/>
              <a:t>Plants </a:t>
            </a:r>
            <a:r>
              <a:rPr lang="en-US" b="1" dirty="0"/>
              <a:t>Invade the Land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 descr="http://t2.gstatic.com/images?q=tbn:ANd9GcSZEtXZJ3ElIIu64Pq6IAanMr20YyKoZ2dK2rrgy11adJzKOUoM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205740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8705" y="4387766"/>
            <a:ext cx="23907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 descr="http://sci.waikato.ac.nz/farm/downloads/leafy%20liverwort%20with%20sporophyt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66796"/>
            <a:ext cx="2706168" cy="203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http://upload.wikimedia.org/wikipedia/commons/archive/c/c1/20080117181114!Conifer_forest_edi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4540" y="4387766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1" descr="data:image/jpg;base64,/9j/4AAQSkZJRgABAQAAAQABAAD/2wCEAAkGBhQSERUUExQWFRUWGB0YGRcYGBgUGBcYHBgXFBcYGRgXHCYfFxwjGRUVHy8gJScpLCwsFx4xNTAqNSYrLCkBCQoKDgwOGg8PGikkHyQqLCksLCwsLCwsKiwsKSwsLCwsLCwsKSwpLCwsLCwsLCwsLCwsLCwsLCwsLCwsLCwsLP/AABEIAMIBAwMBIgACEQEDEQH/xAAcAAACAwEBAQEAAAAAAAAAAAAEBQADBgIHAQj/xABCEAABAgQEAgcECAQGAgMAAAABAhEAAwQhBRIxQVFhBhMicYGRoTJCscEHFCNSYnLR8DOy4fEVJEOCkqI0YxY1wv/EABsBAAIDAQEBAAAAAAAAAAAAAAIDAAEEBQYH/8QAMxEAAgEDAwEFBwMFAQEAAAAAAAECAxEhBBIxQQUTIlFxMmGBkbHB8DOh4SNCUtHxUxT/2gAMAwEAAhEDEQA/ADgI6Aj6BHQEdc5x8AiLUALx20Z7pXXKQiwgZSsrlpXZ1iVVLUcoZ4QKxRKSU3cnwhOlEyapyWa9zF6cNUC5u4jM5t5RoUEuWWz5xFxq8EoCljiRoP0gFFES5c2gynlqJDnb4QtNhl6ZUxCWIaKJM9pqX4veNIFZpQKhcbneEUxKVzkNwL98FJWsCncYpxFKjd+UEIqgVAlmEUU+GpGYryk6CKTPSlXJmP8ASCyiYYbLpc2Y5hqwA2EE0GUFiS778O6FmGrSpaglRD7bQ0VhvaBJzEjUCwi1nKKeMMdnFk6CO6TEyo3DCEsvC82qsp0EXIwFSNZii2nCGXYuyNNKmg6RaIXUOGMm6iTyNoZpTBoFkAjoCIBHQEWUQCPsfQI5UYos6ePsCTJ7KI5R8mziBA3LsWTk2Lawqq1kOPQ6eEXVFYC17jwhVV4j2ixe3fAthJA1VUFK9bfAxRJrLKKrh9eHKOKqpCkK0d9DA9HOBSrNpw1vo8KvkIYUKMyWu5jnD2SvMqwSSCN4Dwqryg/h0590WJfqipWq3PMCImQpqZqFzlBJPZNuBgVFaSs5fdLgH5QTRUKQh1G7HvJ2gagIB7V1k5Rx4xTLufJqlEkl3N4+wROqO0WtyIuIkXYhowI6Aj4IEqaoEEJWAfWNNzOW1tWJaSXjH450jTMOUacxYwwxKnSqWQteVWzHXwjOKpgpLZVEDdoVNvoMikUivTlygX4wbQVamKVAmzAgQDKw5QIISQOBh9RU6VhmLjVtIVG/Ua7dCmSrK1iNQ7fGCZUkIX2gb3bvi1VMAAkhgDq/KBcWqMoSUhxoTEbSKsPJspPVOD3iM9WITnQUlmsTweL/APEnYNbeA8QALFNu0lwIGUrhJWNDJoEZcySSebQDKoypSyqwbaLMPWxygF3Zzt3CC6rIlZD3KQP7wzDAyhbS4cjtKSXL2AtDqlVo4Nh6+ELsOQQl3bXQOT+kSVia0FWW4fUi/pFJ2CauP5EkEuQ3eYYqpSwzFwdHjL0eLLWWLHnwjX4XOSunyqAVlLse+9xcHnHO1vatPRyjGSvfn3IZT07ncspUW7JtBYEBSpRlh0gqS/iPzD9INll46dGvTrR3U3dGecHF2Z0Ex0BH0COgIbcA5aK5st7jaLVlhFSplniXLsLq9QCVEawo+v6XYqG+ghhjCLOnw3jK1E1ViU/3hUnYOKGfXgpIJuDYvAChmuDfjqICFSMxToQXAildSGIAU5VqNuUL3B2D5iDlOim1Bb4wtkS8ilBLsqzG+oi2lqAlRSt0jRzx5wNMPbG/jqOIMUQuIITmFsrgbvBwYoyk9oB/SFVPWZhkA7XWW5jUkwzqMyErWRmsxI24NxiJlFDLEtzdtCdoowzDF5esLOrtILsSRs20dyqv7RMu+VgRd3URpDWVLdDDYXbQF9ucWiMV/XwLLLKcuGffjEhJXSPtFMSoPrxiRCHpStIzU7BC6lg3d7H0h5W4ihAYm7aQiTVovkWUnXuh7aFJANQM5KVDtDRtfExXmKQySxI0iTJksrKiSQbGOl1Eo3CvPWFbkNUQGVPmkhKzpa+kM6ZKighA9nUizxE5FIZtxflDfDEpGYOAD5NEiiNmfnrUbFwHfjFldLKpVmO0OcUQhKgQxBHhaBq6RL6tJSRtbcwD5YSeEL8KPWIT2XKU3744rqFQlrItcWfxaOMAqlBa0izE+UHKmmZLUCwGbUwF7oKxJVY0wBOV8rl73MG0AzqWpYBI7+HCFWG5UFWhYtmg2gqVtNYDU6lgLesHGQLRKGWpUvslgVEDLcu58oby8KkoHbSslt4UYTLICSVkfdA05w5XKWRxHElvSCi8AtFKZSRdIbaGGHTih06PAiRo8EEMRzEeD19bvqspPzx6I6VJbVYczq0iXb2tIYyZYSLWcP6PGapp2eanMbaQ86Q0azS5kFlSzccve9L+Eaey9W6FZRfEsP7A1qe+IVLqEksC8XCMPh+KLQ7m0aKmxkMHEe3U7nNcbDSYtoCVUDMQC1otNYkpcRn8SqyFOkEX1H6RHIiQNiFfkU7kv6QjxablmC7pVfuMcYhid8pu77N5wtXV5lpAJYWb+8IchiRZM++C6vNoFmTlJYabji/GJUDtOnMCC5Hux8qZvWXsCLvwO4MAwht9ZdKesZlft4VV8spKOrD9pgNddLwVQVby1pLLLNwI4HujidKVkQpBcpOZSTZsvAxfKKF6ZxTVJHsK0PedTGhxFCkJSVKOVJBUBvwhbLIVOzEMZgu/HlBGNYo0pSVnthkgfeANjERQqmVOeeRLJPhy2hqjECgZAWUQ19BxcwFg1YEBS1EDwueIgWYDMmsCwWp834ReKv1LsFroVLOYAMeR7okMJsxCDlE425xILJLlmOYN9oFHQniWaEwkJQogKzRr+kuHdYixuOGsY9VIZLKe5txIg5YAiU1FQ55DwiuWQbgCDsOnS1KUlZDM/eeELp1Qy1WYEWCdIU/MYg0rULBgG07oOTizNrcXEZ6WtyCl9N4aU8gFiohO1opSfQtoZzCZgBSXTfvHGCp1KnIFXGgBMAialKEAs5J7Q4bPHeLVRTKSkBxa8E3yykhTTVCpU0kMczxaaxQSb2Ub+cLq6YQUqF3DHxjqeTlF2DCM+4ZYLw+oZS07P490Gy5jSFlmsWPfCkEJKi40F4oqqx0BLkhxFxlYjRssIxRCEJSQAw1JfzhjKxETFZUZbkB7xhqFHWqCRZPGN3g+DJQqWQx7SXL8xDHUextdEDtVxpU4O2h8DC6auwEbarpnSeY+NoxcyWxI4R84VTc3c6TjY5QdI3+GzROkd4Y9/wDd/KMCgRqOh1YylSzoQ48P6EwW6zJYzNRSBM8ymsCzcjcehhzKpUhJy68Tt3R86cL6maJje1Y8XDNfz8ozSMdUsH3Y+gaPUKrRjPrY5tSFpGgqqoSx7TtwgeakLSFJVzjOGozkse+K0VipaiHtr/SNO8DafccoveysTCNUhPvau/BuMa2bPVOSCwLjvvGUr6NZcjMpuAJ+EKnJLIcVc5qZKQOwVG9uBgd+qYkG7uCd+IjpM4jLmSUtc5rP5xKmqCgSPIwG9NXRe0ppa1ALrHZ5Wbg8O8PqM8vqVnKScwL6gxlayWlJs5CtY7pq8gvZTBr6gRanYraMcR6xKUkF8iiHGzf0jrFMRRPVKD+wCpR3tt5wurMRdBCfeL92xePk0plzU6EZW8TFuRLFipzuoWJHkOUUUtYp7FgzDfviqoWMxHKJKmswa0DcuxfMBcuIkCzqlRUSBEi7k2nof+KqAZZu2o3hVP6SozN1bp/FvBlZRoWlgvK13hXUIlIHbU52cesaJNikkJautJmFQASOA0EV1SGSC+sfKmakuAQR5RRUTDYajYwhsag6lIUAAYNAul+PpCymmN4EGDwxuCAdbxVy7F9ZVgS2YOFO+7R1PqQpCUhxa9/OAahIY8eUTrcwLBrM8C5XIkem4X9GVDUSUTpSpkxCg4dYSQdFJISGBBcNyi5f0aUpATnmyztmKTfxRfzjJ/R305+or6uaXp5h7W+RWmcDcbEcADsx9rBRMQFIKVoUARcKBBuCCNo8rrZ6nT1LKbs+DXDbJcHkGOfRRUIcySmck7BkKHgosfA+EZud0NqycplMzarlg8/ej3xKEXTdPLTyIgLEMNJ9pImD8Q7Q7lC/xhdPtitFWlZlulFni8vo9UI1krCRuO3/ACPDrAKhlDMtRYi21jzjRVSzKWQxbgbEeO/jHZkSqj2wy9BMFlcn+93GN9LtdcVFh+Qt0vI1SFugGM9i9EzqHG8FYDOWlBlTfaRZxopOxHhZuUFzZYLpO9jHka39Kq7O6+ptjlGUSLwwwSZlnJ5lvMERTVUhQoiJSryrSrgQYfuUldFWCfpIU8qSriQf+io88XNu8bnp1WA08ofiHog/rCno50U64pmzgQjUJ0K+BPBPqfj6nQ6mFDRqc35mScG5WQPhHR+dUEKlJCUPdarJ8N1eAjVYf0ElpvNWqarcBkJ/X1EP5IYADsgBgAGAGw5R2qcExxdV21XqO0HtXu5+Y+NCK5BaXo/Ty/ZlIHg/qp4P65KQwYcv6CAplSe6KXJ0jkz1M5+02/VjVFIYGrBsRmHA39DAOI4PJIK1SZIQA6iZaDYXO0FSacJDmM59I1ZN+qFElyCWmZQScrEtbQOz+UP08ZzqRTla7KlhcHktfOQqYtQSEpUokABgASSAANLNCxSMp17v0iyao8bRQqYO+PoS4OcyxSUqSW9obxVKQZhLn2RFSgRcXBitZYOIsENJYd8cT16NHydMYaaiOZRcBossMlVDAAgeUSBTMHKJEsXc3qKWVkzKKjyH6QprMPClFrc1fCOBVNBkzE0qSQ14dvTWRW2wkVShKiCEtvA1TcgbAWPGGS5gL9kX2gdFMywWtCmw0gJCAVAM1tIKp5oykA3EdVktiFDUH0j4cKmpadkPVzCQFC4cai2kA5pcsKxyeZ2ikTgARyhzhHQ6rqklUmU6RZyQkWOz6worqNUta0TAy0uCOBEBGrCUnFNXRGnYpzHIRz+MazoP0xmUc0SVzD1L2BPZSVXs+gJ12cvGTdjzKhHFRNOYkjRx+kDXpRrQcJET2u57zW9JQdEknYksfAjXuMAjpXOFgQBwZ/jGC6I9IyoCTNN/cVxDez3jbl3RpZkuPHV9M6E3Cf8A01qV1cY1mMGcllpSTsoBiIBlSlapBLcAS0fKJJC0mxYgsd40VShSSlQPZ2O/FjGOc+7e1dR0Ibss+UtKuxzpdIffQ6jSDlAg3HzEBsSQsXsxHEGLMOmEzLEteMNRyllmhQS4O6yUCbiBpmGi8OlyezxjkIAIzaGERrNLBHEzNRg/XzEdZ/Dlh2++otb8oAHeSRtDxKgOUXVUm7iBSiNctVKpBR6IVss7nfXna0cGY3Mx8DnSOlmXKGaYoADcwlRcmXwdSpBVBstARzPDUxn19LUqLShb7x18BtGjo6wZQUjUPxJ7zvDZLubbkVZsXYnPWSL5QNh+sVYcrKDw1O8O1rCtUiB5stA4Anbj4QMpb48/YKODwHH5qFT5ikABKlkpAGUM9rbQpXKjf/STRSetR1TBbHMlIDC9iW0N4L+j/oLmapnpdP8ApoIsfxEcOEe7o62EdLGq7rHD5OfOD3tHm1Rhq0BJUlScwcOCHHEPqIEKCUgx7Z0vwSXULl5lHsAhks9yCz7C0Y3H+h6EBP1ZC1FQJWHzNcAbb3gtP2jTqpXw38l8QJU7GP1R3WiiUmxAMbPod0HXVTFImdhCGK/vck+PGNLV9A6SQVTVA9WNUklh46wdXtCjSn3bu37iKm2rnk4kNv6RId18lCpijLGVBPZHARI3KV1cXgvnhjprEVIWA+UwzxCuSAlWQZTdKjZ+7jA6+kbCzeG8RO/BdkgaRTTD7p8oKXSKDODFlViE1Il3SnOnMATcDZ4GTMUtQ65ZyPfIWLcoBO6uXexZNoMyWtfnGo6L4kqlkmXMZaTdm9k8oQTcNNPMSCrMDdCtcwOkOp2HLCwg3KmNhoDHL7SbcFFvH7jKb6mp6BY8ZhqGSyUlJA0AJBzARgunGFrl1alLZppKkkOf9pJ4Q86JrMmqnpDjtAN4Bj5/GFv0l9LJnWIkrQkJBzpXuRp4buIz0KE6eojUp22zXyx+MGck4NPlMycvDyXVsgv4O0WV9IBNGdJKSADtfj6w6pJKVyVTEBwoBKh90i8LsWqjOJUB2UZR4t/SO7kQ5+EUSA3V3ulZHiNI9JNeMktQDiYlyOB0LeLxlafoyVTVqV2ZWYKS3tKLAk8h++caGRThICU2A0HrHI11ejJbZLc/p8TRTUnwM6FQUoai4B4h94dTllAMtW+nyIhDTloMNQVM5NtI8vVhul7jpU8KwTIqSN2j5UY6UEKCQSPB4HmTGgCo7WsSNKMneSDbY5wvpRMmklSEoS7Agkvxd+besPzMMwJyndlNswBblqD4xjZJ6uWARZidd9Whp0UqikkKLhZc8lHf5eUZ9RQjZzgrW4LT4NKEuSN9flAFSsJ9ogAbmwHnFk6oEtRVmudrwJX0KZ4So6aXDkd0ZKUUmnLgqafQSVfT2nQvq0qzHQqT7I/3b+EJukNL9YKFy1TJ7F1SwQAE7qAF3sb3PhGhxP6PqWeH7SFu+dJck8wbfCElR0MqKXtyT1yRwdKwOSd/Anuj1OhlokltbUvf+WMU1N8mXlYqZTvmF2Y6+MbjB8SmISSkdYyc2UH2hvl4kC8LkYxKqZZRUICgCnkoXym+ruoeRhvhdGiVl6lZdFwFMbG+o1DGG6+lBxTSAjOSw2DVH0mkoWZUnLl3WXubBgIxNR0jnTJ3WrmKKwbEFm5BtI9B6W9EE1MszJBRKnKLqluAmYRax91Xxjzufgk2Uci5UxK9uybnv0bujRoo6Vx/ppLzvz+5nqupfPBZ15XPHWkl1jM9zrdz3R7JUVoLIl2TxHDlyaPHMJoJlRNShDGYp2CjluA513YNHrWH0pCXIba9mbWMfbUktkI/nA/TPc2xD0nxWXSIKz7SiyU7k8e6FuEYpnkpUS6i57rmEnSJc6pqFKRLWtAOVLIUqwsNt9fGGWG4bMQm6Fp5LDeXKJVoQpadJvxPL/0HF3n7jY4CtIdWZlEMS1/OD5uHSp6SiYApAU5S+vB22hZR0gEkurKTe19NA0dU2NpkDOtjmIS9+0XYAAxwYOXe7oN+RrkltOpv0e0CiT1Kg+wWoDwDxIM/+USuCxy7J9Ykb+91P/ozNaHkeTS6ZM2WiVOsJRVl210fyhbiOGplklLKAvlL790OabCVTFZXYEHtF9QNCecVVlGuUr7dI6spYKcEKOmsevhKMZOClny/0cx7mr2FZpZc1PWFanDO+oGjDlDXGsEpjTJm0q1Zk9lSS5K1cRwaEclARMMsszugnQg7HkfjGgkYjIQQlUklZJCZcsE94L6mLnJqzj/AUW77WMKCSqbTplq9tDTJR5gOpHMEfu0aTA6tGfOpRWohxnts+XlraM3OxtMmXmMsy1yykCWrskgnUEcA8XJrAucSgtLnywUHgsOGPN3SYz6ihHUpW5/PmFCbpuzF2EYoEVK5hNlzWLl9yk35Wjv6UcAK0dci5lhyOKDqR3GOcQpEqVLShARnCgobZiC59IcdFK/6zT5ZhBXKeWp/eTox/fCNlJqUU1+dBTum0YroxXKpTLUsPKmhlDYjQnvDxrf8BlS82XtImKExPBmsOd4owzoyJs76oXypWVA6FKLP6W72j0mfhUsy0y8oCUDKkCzJAYN6Rzu0tZ3S2R5f7IdQpb8swS4ktQ3jTzujcrYqbvHzjPVxlBTIctqol37o85GanhHQirM7lzBwgtCuULZVSINkzwdIXOLHxZcpECLTeCiqKZiYGLDKVgmzwXTWDQOlEMKSmKtNolSSSLQ5l1IMtOcO41PlrFSSj2U2fQu4f5RdTrYZVC0VnDk3UnhpwPKOYrJu5bOZdY3tezo/DkeHwgtM/KL3Sd+HfCcIKDygqkmtbVJ25fOHpWyhDFfS/owJqTPkD7QXWkf6gF3b749e9oydNjh7IVqmwUN06seLEk+Jj0xBytfsnTkeHKPP+neB9TNE1AZE1zbQLHtDkC4PieEdvR1+8j3UvgZ6kOo6o8YdLEBaTYhsw8RBJXK95KkjTsqUltroJKfIRgqWp3eHdHjSwGKnHAjMPWF1NLKDvB/YGLG8rowlKhMplJUXcBXZWDrY6H0jd0lSqYgBSSlbXe194wFPWA6AJP4bemkOaPGpssj3gdOH9DyjHVlVb8Tv9RsVFLBfX1ygopKtC2scU9IFDMou+l4AxfCqef8AaLXNkXcqBdAJ+9mHY8wISVXRitpWm0sz6xJF2ScxCeQ97weGUKFCqrObi35rHpcN1Guhr6imIQSkGw0Gp/XujC47jARNl50qMsIK0J+9Ncpv93KCfOHGDdNsyimYGB46jj5GO8Vp5c1fsJWxCkljq1y2l7cRaN2n0S0zk62VbDTFVZuaW0VUuPS1ISS4JFxlUWOhuA0SGow+Z92JCXKm3w/n/BVmfZVcJUnNMylTWYZYxOJ4olSwtfbIuAfZB5Ji3pZUrBSUuULTmHAcR6jzjOpkssmeDlQoZ0AspjoX4beMdqjo3GUpy5932McqqaSOJ09dQslIJKQVFtgLxqOjeIGYnMluuQMt9xsYW4DL6yrzISJabskcG05xRWk0dVmQbO7cidI6fdRlDZJYZn3NSuhv0po1IlpXMXnVOc8k5SAAPBXpC/Aa4mWqU90ETEHgxGceQB8DDvpHWpNMiellAlIANwlXtOAeQLiMtMrAmemclISFFykBkg6LAGwLu2wU0LgnTtH89PkSWcmn6QVvVVCRcAsscLvmHm8IaLEjTVCZgLpmk50cib/qI1PSKlTOp+t96Wlj3MFJPcQx8THnUye6wvViIfGKSsinln6C6KIRMSqeBdXYzbkJu3O5F+UG11amWCVFgIXdHsXkycNkEEElD5RrmNz8dYy+J4guap1HuGwjyOrUqmolu8zqU7RgrBOM4+qb2U9lHDj3wnMfTEAiRhbCI2QBzDGQMohYuqCJglkHOoP3J1cwamY8VVhJYkrDqbTWAyWreItUUdZHwTXMZto64SkQzparLkI4l4UJnWPOCZaiiYkKLMXhVSG5WYSZo5wCk50EAjjdPjwiU8x9wS120hd0olFNFUlBYhImpI/CUqt4AiMx0e6UtlSsgLIBKdASQ4y8225wiho5VqLqRyk7fsmLqVVGW03c6kCrjXhC9UkpMM6OqTMAI1iydT5hz9DGe0oYZd0wKnXsbg6iBekOHCbSzUH3R1iTq2Vz6pzDxMXkFBYwdJY66b9xsY00Km2al5ASR4fJnMdC3IOxOkMpS4XS5v1etmSVWAWqV4hRCT6esPVUaFqSiSc00glSBoG4nRJ0Dcxxj1GotGXGGr3McHuWeTunqvGHFJibc0nUGM8lwWIIIsQbMeB4QVJmRz6tJSHo1SKxmKS4NubcDx7i8d09EhiqmV9Wm6uh+qUeEyVdLHiA49CooZ4GukNkFKFA5ms/Bxux08DHNknTeP8Avqhmy5nekk+XNdawmnrEJJWhwETwNShTtna4HvAhibQ76EdMJJkdTOVlUl8qj7w9pnOh13jFfSHWy5pQgFK5iC2dBDBNzlUNzuGNr6vYOlpMqUF3zBxxHIx6BUlLTxk8X6fnQyKT3uJs6rHZilkglIJsOAiRnErLamJGTuhwNTy1VlCZaT9om6RxbVPj+kJJtbmlImEdoEy5nEhgz+UM+jsw01WuSrZRbn/dLGCemuDiW85I+zmkFQGiZnHuN/WPU3wccUdElKFbLPuuRy01+EW48pKp05zZC8o8SXMLMHxnqZgUbpAI7twYmKzwZsw7qJUOYJcfGLyyMrnVSxLEonshWYeTfOLJgeX3MfMMfgIoq1uQeT6vc/CCqZbN3fMQmpzcs1uDYildKAvQJ6qaP/WSyV/7SW7oxlZQdQsoX7pKS3mhXMGGdLUfV1qOqbFtihVlA+nkI5x6oRNlgsAsKbN96WR2Se6ChIq5qsCH1jCCl+1LBHMFBcf9SIQU86cJS/tFOlQDu9vHkYcfRwlcibMp5o7MxOZJF0nYseaT6QJilGZAmSzr1reDZh6NFVknlq4V2uBbWYov76vAt8I0PRjEQpKpZ1yZx3Ox9RGRX2iY0nRLKJpBbMJZA8Ccw9AYTQjGPCJub5BsSxXJWFZuB2PAAJt4iNBKqAUgpLvd4wlRMzqUfzK9Xh70SdXWubJl2GzqUL9+sZ9Ro+/le9maKNd01Zmh6zaLJ8opIJ39OUAyV6HWDa2ZoI4MouMrG9VLnPWQzxRJ+zV95AMJCqCJ1atUsJJcJfL47P3xSoyqTiohOqoptluJdKiukmSSn2ldUlT+5YrcdwMeeV88lZIDhJc8HOxbbQQ7xSuyfZJSCUD2uCiC/wAXjLz1EIbjc/J49NptJT08XGmrXyzl1KspvJssN6aTpCUTENMlEhKkKd0q5K/V49FwLpfJqTlSoBbB0H2g4fx748Jw+pPsvbVuexjipmqTOdJKVWIILEWFwRpGXVdmUqzxhjKeolF26H6TqJAWOcBSCUqYxhuiv0ilgmoN7ATNAXt2uB5xuVVKZgzJI4x5PU6Spp5WkjoU6kZrB4v08lZcSqSdTMcDvSkv6xqPosnSVCZJUwnLObMdSz9kHhc243hR9JkoGuzD3pKFKPcCh/8AigRmcLmv2+0hlpCFJ1Grkc9I9b3S1Wkir2ukYHLu6jfvPXuk+BZhn0mJsT98bE8SIyYSpJZQ/Q90Mej30ry1p6ivBLWE5KXfhnSLg8068IbLTJcqlzJU6TqoBSXSOKkkunvji93W0/gqRwa1OMspiKjmZiW2LHZuGvpxgzEK4S5UxC1JRMEslKVkJcGx2NykFnZyNRqE/wDiop5kxKmmJQQnMhY7QUSUqCgCPZyuk7gxl8XnmZOWsdYQQE9vK4yiwHVgJIbSwjbT0Mp1PFhLPqKnqEo+HkKm4Wlc5aUl8yCQnfMzpPnD0YcsIS4DpSwD2dotw+SE9rdQD+A0gxdQke0oAczGnU11UahFcCqcduWCilPKJFdZ0glSlqQXJSWJFx4GJGbuJ+TGd6vMW9K1JK5FZL9lfZVyWnR/B/8AjGhTWhclpgCpCkdobg8R4eohLMHWSDJKQEzR2PwzU3Rfgogp/wB0BYbWKXRTUg9tAJbkPaHk8eh4OcwWswr6mtM6WoLQT2FEBQO4sRqzggwlxNaTMJSGSbgfde5SOQOnJocYmt6eUtJ7Ky5TsJiUlJI4OCIX4VLQuagL0JYcH0D9+kUsSuF0AIKSq3+0/CO8WlFMxQI0twfKAn5RVL0PJJ/T5wM85BH82TnlBQD9lvBQb4lML5tA0lC3JSomWsW7Cxt3aEeMNujozyW7x8x8oLxPCQiTNKB2FpE3L91abluRGYcmgILlEFuBYgujq5SFlkkgKD27QDEcvZPeDFnSrFguomM7BRF9yAEk/wDWFPSmYDOlKD3lIUdmdy3ho8X1NeVyJqlAOtcsu13CVgl+d374OeUveF7gGS61M8aGlSEVCpoLfZKU2rkoV/xbs2jP4ch85+6hSvRh6kQ1xGd2ZfEyA/mU/CAyngoUJNxGo6KTAmXPPAJPgAtXyjLp1hxh84pp6hrkhI88z+jw2xdxn0eqCunSTqCof9j/AEhzMmP5CE2CU4lykge+kTON1Pp/xhog2jzeqjarL1+pvpvwo5UrjA6cZQJRWbtmU3JFh5qI84X9JarKhKXYqv3gX9S0IsUXlkpv/EUXH4U6eBUT/wAY6mh021b5csRVqXe1FSKxSl3OpKlcC7v8YFrczv7p/YeCRIyJCjqoA9w/bQBIqHUQdDbw2jpLkzIsw4drwg2vpCFpUQ2ZIb4P8fKK6ORl8/Qf3i6eq+/N9NNuAhd/H8CXLFBPVsddR/X1i6i6QVEtky5ihsE2PxgOXU5VZmCsrFlXB4AjeC8Dp3nozWFlObdl7Ad7HwBi5U4yVpJP1Di3Hg7xyrmzlgTl9oICFFmZIJtbe57yYINbTBCR1cwhFgxYB7PYa6b8YoAM5a1tZSyEDjxPw8TEUTJM6WtJSUZRl1u7vzteKUbLauAt3V5Pk3D5ClIXLzJIOZQJzAjUB9jEElyvKsMsMQRzBHqICp5IzpAmpyKBIJ2a+U9+l4tYg29oaiAmpJYYXhYUnD1mXNT2XVkKWNnSe61iYMwuh6rtTVJdgABf++sCpxEpG3f+kCrqFLLXL7ak/vhCHCpNeN2X7/wDeK4yNq3H2si548I+VuH1MiT9ZIStbPc5jLSWGZtHvp7vDgVguChLLXdWw2T+p+EH47OSmQoTVLCVBsqVFOfduYtGNainCap01j6j+7k1ukzz6dPJJL6x9jru/WJHXSMprJKytCpSilJQAoKD2Dm/hCjBasy6tQWGzntDYk6nuLnzguTiKUzJaVe8FJKtOyWy+Sh6xVj9MUpC27SDdtiPaHceyod8X5eQMuQfpDLTLAlINkqNuFgQfENCWUYd9JUhaZM8e+nKe9Oh8i3hCNEUWh1jAKqeRNNySrMeZU9/IwvppZKVsCTl0F/eHyBgpdT/AJXq1bLzJ+Ch6vC6XOKVDKWI+MR5WCJXZo+h072hwLxoKSsCjPkKAeW5A+9LIZQ+cZDo3VBE5T6EE+Xaj5Lxta6pEywUohBYM4V2S43sfQQMV4mUcdKw1SEj3UIT5COF/wAAj8afguO+lI/zq+RA8gP1ipSvsj3g/wAw+cXPoR8ndDaXO5oYc+2h/jBVYQpCVPdKEpbZnUfPTzhVVS1AAsWI12LG/raGH+gTxKR5OYF8opgks9qHGEVqUZkKBIWwVlIBAuCxIIftQmlTcpJtcNfnZ4vlqyJKuAfyuIlSTSsgjUybKQBoKdHx/rAmO4sZUsISe2u7/dGnmY+Sa0IRLWdPqqfFQa3nCPEKnrp4I0JSkd1h/XxjPLTb6298fdDVUtGxfj87NPSjaWhCfJIKvWFVfNzKT4ARdXzs06cripTeKiPhAstOaYjkH8o6HCEh+Kz3J4AMPgICXR5JKVlnWote+UW05l7/AIYvmpzZr6BxzYi0d4p2qgIOiMqfJLq9SYGPBEWJLBI4COZi3JP74RJhvA86bsP20BGPUpFXWNz+Zg1CVZEsSVLPlYhv+0Aykuojb57Q2lzhL7ZvlT2RxUbfAGCbygjjGKzq0iWgsQA5GqRt4k3g/EcdRUU4Wq1QlHVrt7aWORb8Q5B74zFbKUVKXcpUxza67E+BHhDjo9hmadLzXdQ7PLn+kSU4wjuCSvgCpqAFF7F3fdm0bRoLzhNhr+9THoHT7onKRIE+SMirZk7HZxwMeeLGS6nD3D2J5jlzhMK6mrxyScHF2Z9UWuo+Jjb9C8GHW2YzMi8pOmbIQkDm5EYXElomS5SAAiYFKCiTYggFJJ9I1oqvq91FsoD94tbjGfUqXh94dO3JcmtSlJUSwGv74wroqCfic5SUOyEKUkG4DaJ5FRs8HUmFzMSWVJSmRICrmzlTXJ3UeWgfeNfTUQoilEhJSkdpSjqojUqPdGCU4aZvbmf0/k05qc8Hkf1Vf3VeR2sYkbqoxeQpSlS1oyqJIvl1ubHS7x9h/wD9tT/ADuI/5GS6Rj7WX+94d1AeQXv9lLN737YfyA8okSOq/wBIxy9oztSf8pK/Or4CF0nWPkSI+pAmo9hP5j/+Ypki8SJAf2loso/bP5T/ACmKaP8Aiy/zp/mESJBrkrqNulf/AJk783yEB/6R8PiI+xIGfT4FM6rZp7YcsCqz20G0doP+XH5/lEiQT6EAxrF9d/CV4fGPsSFy9teoQZV/+LT/AJPmqAMP/jSvzp/mESJDujKBDofzfrFtIO0Py/OJEi5+yyEP8RH5osSf8xN7z8Y+RIH+0nQtO3dAWyu75iJEiRIiUR7Z/L+kX4obeXwMSJEftInUKwVXZWP/AFn+dLRpugKAaq4BZJZ/CJEjFrP0pegyl7aNt06/+uP5h8RHlOOF6aSTcgKAJuWzlg/C5tEiRl7M9n4j6/tfASKNz+eNX0o/iShsSbeMSJHR1Htx+P0FR4Z6jSygnqUpACcosAw04CBunZanW1vs1fymJEjylH9ReqN8uDxNGkSJEj2Jy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9327" y="148478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503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3471863" cy="620713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5672138" y="188913"/>
            <a:ext cx="3471862" cy="647700"/>
          </a:xfrm>
        </p:spPr>
        <p:txBody>
          <a:bodyPr/>
          <a:lstStyle/>
          <a:p>
            <a:endParaRPr lang="en-CA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6865335"/>
              </p:ext>
            </p:extLst>
          </p:nvPr>
        </p:nvGraphicFramePr>
        <p:xfrm>
          <a:off x="395536" y="692696"/>
          <a:ext cx="8496944" cy="55871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99434"/>
                <a:gridCol w="4097510"/>
              </a:tblGrid>
              <a:tr h="6207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 dirty="0">
                          <a:effectLst/>
                        </a:rPr>
                        <a:t>The Demands:</a:t>
                      </a:r>
                      <a:endParaRPr lang="en-CA" sz="13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26" marR="633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>
                          <a:effectLst/>
                        </a:rPr>
                        <a:t>What land plants must do: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26" marR="63326" marT="0" marB="0"/>
                </a:tc>
              </a:tr>
              <a:tr h="12415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>
                          <a:effectLst/>
                        </a:rPr>
                        <a:t>Provide cells with a constant </a:t>
                      </a:r>
                      <a:r>
                        <a:rPr lang="en-US" sz="1700" u="sng">
                          <a:effectLst/>
                        </a:rPr>
                        <a:t>water supply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26" marR="633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>
                          <a:effectLst/>
                        </a:rPr>
                        <a:t>a)  find water</a:t>
                      </a:r>
                      <a:endParaRPr lang="en-CA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>
                          <a:effectLst/>
                        </a:rPr>
                        <a:t>b) </a:t>
                      </a:r>
                      <a:r>
                        <a:rPr lang="en-US" sz="1700" u="sng">
                          <a:effectLst/>
                        </a:rPr>
                        <a:t>Deliver it</a:t>
                      </a:r>
                      <a:r>
                        <a:rPr lang="en-US" sz="1700">
                          <a:effectLst/>
                        </a:rPr>
                        <a:t> to all cells</a:t>
                      </a:r>
                      <a:endParaRPr lang="en-CA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>
                          <a:effectLst/>
                        </a:rPr>
                        <a:t>c)  Protect against </a:t>
                      </a:r>
                      <a:r>
                        <a:rPr lang="en-US" sz="1700" u="sng">
                          <a:effectLst/>
                        </a:rPr>
                        <a:t>water</a:t>
                      </a:r>
                      <a:endParaRPr lang="en-CA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>
                          <a:effectLst/>
                        </a:rPr>
                        <a:t>     </a:t>
                      </a:r>
                      <a:r>
                        <a:rPr lang="en-US" sz="1700" u="sng">
                          <a:effectLst/>
                        </a:rPr>
                        <a:t>loss</a:t>
                      </a:r>
                      <a:r>
                        <a:rPr lang="en-US" sz="1700">
                          <a:effectLst/>
                        </a:rPr>
                        <a:t> by evaporation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26" marR="63326" marT="0" marB="0"/>
                </a:tc>
              </a:tr>
              <a:tr h="6207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>
                          <a:effectLst/>
                        </a:rPr>
                        <a:t>Expose food-making parts to </a:t>
                      </a:r>
                      <a:r>
                        <a:rPr lang="en-US" sz="1700" u="sng">
                          <a:effectLst/>
                        </a:rPr>
                        <a:t>sunlight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26" marR="633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>
                          <a:effectLst/>
                        </a:rPr>
                        <a:t>need </a:t>
                      </a:r>
                      <a:r>
                        <a:rPr lang="en-US" sz="1700" u="sng">
                          <a:effectLst/>
                        </a:rPr>
                        <a:t>rigid supports</a:t>
                      </a:r>
                      <a:r>
                        <a:rPr lang="en-US" sz="1700">
                          <a:effectLst/>
                        </a:rPr>
                        <a:t> to hold up &amp; </a:t>
                      </a:r>
                      <a:r>
                        <a:rPr lang="en-US" sz="1700" u="sng">
                          <a:effectLst/>
                        </a:rPr>
                        <a:t>expose</a:t>
                      </a:r>
                      <a:r>
                        <a:rPr lang="en-US" sz="1700">
                          <a:effectLst/>
                        </a:rPr>
                        <a:t> leaves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26" marR="63326" marT="0" marB="0"/>
                </a:tc>
              </a:tr>
              <a:tr h="18623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>
                          <a:effectLst/>
                        </a:rPr>
                        <a:t>Different tasks performed in distant plant parts:</a:t>
                      </a:r>
                      <a:endParaRPr lang="en-CA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>
                          <a:effectLst/>
                        </a:rPr>
                        <a:t>      a)  </a:t>
                      </a:r>
                      <a:r>
                        <a:rPr lang="en-US" sz="1700" u="sng">
                          <a:effectLst/>
                        </a:rPr>
                        <a:t>roots</a:t>
                      </a:r>
                      <a:r>
                        <a:rPr lang="en-US" sz="1700">
                          <a:effectLst/>
                        </a:rPr>
                        <a:t> take up water &amp; </a:t>
                      </a:r>
                      <a:endParaRPr lang="en-CA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>
                          <a:effectLst/>
                        </a:rPr>
                        <a:t>           nutrients</a:t>
                      </a:r>
                      <a:endParaRPr lang="en-CA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>
                          <a:effectLst/>
                        </a:rPr>
                        <a:t>      b)  </a:t>
                      </a:r>
                      <a:r>
                        <a:rPr lang="en-US" sz="1700" u="sng">
                          <a:effectLst/>
                        </a:rPr>
                        <a:t>leaves</a:t>
                      </a:r>
                      <a:r>
                        <a:rPr lang="en-US" sz="1700">
                          <a:effectLst/>
                        </a:rPr>
                        <a:t> make food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26" marR="633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>
                          <a:effectLst/>
                        </a:rPr>
                        <a:t>Need a transport system: </a:t>
                      </a:r>
                      <a:endParaRPr lang="en-CA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>
                          <a:effectLst/>
                        </a:rPr>
                        <a:t> a)  water/nutrients </a:t>
                      </a:r>
                      <a:r>
                        <a:rPr lang="en-US" sz="1700" u="sng">
                          <a:effectLst/>
                        </a:rPr>
                        <a:t>upward</a:t>
                      </a:r>
                      <a:r>
                        <a:rPr lang="en-US" sz="1700">
                          <a:effectLst/>
                        </a:rPr>
                        <a:t> </a:t>
                      </a:r>
                      <a:endParaRPr lang="en-CA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>
                          <a:effectLst/>
                        </a:rPr>
                        <a:t> b) sugars made by </a:t>
                      </a:r>
                      <a:r>
                        <a:rPr lang="en-US" sz="1700" u="sng">
                          <a:effectLst/>
                        </a:rPr>
                        <a:t>photo-</a:t>
                      </a:r>
                      <a:endParaRPr lang="en-CA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>
                          <a:effectLst/>
                        </a:rPr>
                        <a:t>     s</a:t>
                      </a:r>
                      <a:r>
                        <a:rPr lang="en-US" sz="1700" u="sng">
                          <a:effectLst/>
                        </a:rPr>
                        <a:t>ynthesis</a:t>
                      </a:r>
                      <a:r>
                        <a:rPr lang="en-US" sz="1700">
                          <a:effectLst/>
                        </a:rPr>
                        <a:t> downward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26" marR="63326" marT="0" marB="0"/>
                </a:tc>
              </a:tr>
              <a:tr h="12415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 dirty="0">
                          <a:effectLst/>
                        </a:rPr>
                        <a:t>For reproduction, gametes must find each other</a:t>
                      </a:r>
                      <a:endParaRPr lang="en-CA" sz="13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26" marR="633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 dirty="0">
                          <a:effectLst/>
                        </a:rPr>
                        <a:t>Need a mechanism to deliver sperm that </a:t>
                      </a:r>
                      <a:endParaRPr lang="en-CA" sz="13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 dirty="0">
                          <a:effectLst/>
                        </a:rPr>
                        <a:t>DOESN’T involve having them </a:t>
                      </a:r>
                      <a:r>
                        <a:rPr lang="en-US" sz="1700" u="sng" dirty="0">
                          <a:effectLst/>
                        </a:rPr>
                        <a:t>swim</a:t>
                      </a:r>
                      <a:endParaRPr lang="en-CA" sz="13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26" marR="6332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794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21-2		The Mosses, Liverworts, and Hornworts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807361"/>
            <a:ext cx="5400599" cy="4051437"/>
          </a:xfrm>
        </p:spPr>
        <p:txBody>
          <a:bodyPr>
            <a:normAutofit/>
          </a:bodyPr>
          <a:lstStyle/>
          <a:p>
            <a:pPr marL="514350" indent="-514350">
              <a:buAutoNum type="romanUcPeriod"/>
            </a:pPr>
            <a:r>
              <a:rPr lang="en-US" sz="2400" b="1" u="sng" dirty="0" smtClean="0"/>
              <a:t>Introduction</a:t>
            </a:r>
          </a:p>
          <a:p>
            <a:pPr marL="514350" indent="-514350">
              <a:buAutoNum type="romanUcPeriod"/>
            </a:pPr>
            <a:endParaRPr lang="en-CA" sz="2400" dirty="0"/>
          </a:p>
          <a:p>
            <a:pPr marL="0" indent="0">
              <a:buNone/>
            </a:pPr>
            <a:r>
              <a:rPr lang="en-US" sz="2400" b="1" dirty="0"/>
              <a:t>	A.  Need </a:t>
            </a:r>
            <a:r>
              <a:rPr lang="en-US" sz="2400" b="1" i="1" u="sng" dirty="0" smtClean="0"/>
              <a:t>wate</a:t>
            </a:r>
            <a:r>
              <a:rPr lang="en-US" sz="2400" b="1" i="1" dirty="0" smtClean="0"/>
              <a:t>r</a:t>
            </a:r>
            <a:r>
              <a:rPr lang="en-US" sz="2400" b="1" dirty="0" smtClean="0"/>
              <a:t> for    		 	reproduction </a:t>
            </a:r>
            <a:r>
              <a:rPr lang="en-US" sz="2400" b="1" dirty="0"/>
              <a:t>to</a:t>
            </a:r>
            <a:r>
              <a:rPr lang="en-US" sz="2400" b="1" dirty="0" smtClean="0"/>
              <a:t> occur</a:t>
            </a:r>
            <a:endParaRPr lang="en-CA" sz="2400" dirty="0"/>
          </a:p>
          <a:p>
            <a:pPr marL="0" indent="0">
              <a:buNone/>
            </a:pPr>
            <a:r>
              <a:rPr lang="en-US" sz="2400" b="1" dirty="0"/>
              <a:t>	B.  Thrive only in wet areas: </a:t>
            </a:r>
            <a:r>
              <a:rPr lang="en-US" sz="2400" b="1" dirty="0" smtClean="0"/>
              <a:t>	</a:t>
            </a:r>
            <a:r>
              <a:rPr lang="en-US" sz="2400" b="1" i="1" u="sng" dirty="0" smtClean="0"/>
              <a:t>swamps</a:t>
            </a:r>
            <a:r>
              <a:rPr lang="en-US" sz="2400" b="1" i="1" u="sng" dirty="0"/>
              <a:t>,</a:t>
            </a:r>
            <a:r>
              <a:rPr lang="en-US" sz="2400" b="1" i="1" u="sng" dirty="0" smtClean="0"/>
              <a:t> marches</a:t>
            </a:r>
            <a:r>
              <a:rPr lang="en-US" sz="2400" b="1" i="1" u="sng" dirty="0"/>
              <a:t>, </a:t>
            </a:r>
            <a:r>
              <a:rPr lang="en-US" sz="2400" b="1" i="1" u="sng" dirty="0" smtClean="0"/>
              <a:t>near  </a:t>
            </a:r>
            <a:r>
              <a:rPr lang="en-US" sz="2400" b="1" i="1" dirty="0" smtClean="0"/>
              <a:t>	</a:t>
            </a:r>
            <a:r>
              <a:rPr lang="en-US" sz="2400" b="1" i="1" u="sng" dirty="0" smtClean="0"/>
              <a:t>streams</a:t>
            </a:r>
            <a:r>
              <a:rPr lang="en-US" sz="2400" b="1" i="1" u="sng" dirty="0"/>
              <a:t>,</a:t>
            </a:r>
            <a:r>
              <a:rPr lang="en-US" sz="2400" b="1" i="1" u="sng" dirty="0" smtClean="0"/>
              <a:t> in </a:t>
            </a:r>
            <a:r>
              <a:rPr lang="en-US" sz="2400" b="1" i="1" u="sng" dirty="0"/>
              <a:t>rainforests</a:t>
            </a:r>
            <a:endParaRPr lang="en-CA" sz="2400" u="sng" dirty="0"/>
          </a:p>
          <a:p>
            <a:pPr marL="0" indent="0">
              <a:buNone/>
            </a:pPr>
            <a:r>
              <a:rPr lang="en-US" sz="2400" b="1" dirty="0"/>
              <a:t>	C.  All less than a few</a:t>
            </a:r>
            <a:r>
              <a:rPr lang="en-US" sz="2400" b="1" dirty="0" smtClean="0"/>
              <a:t> </a:t>
            </a:r>
            <a:r>
              <a:rPr lang="en-US" sz="2400" b="1" i="1" u="sng" dirty="0" smtClean="0"/>
              <a:t>cm </a:t>
            </a:r>
            <a:r>
              <a:rPr lang="en-US" sz="2400" b="1" i="1" dirty="0" smtClean="0"/>
              <a:t>	</a:t>
            </a:r>
            <a:r>
              <a:rPr lang="en-US" sz="2400" b="1" dirty="0" smtClean="0"/>
              <a:t>tall</a:t>
            </a:r>
            <a:endParaRPr lang="en-CA" sz="2400" dirty="0"/>
          </a:p>
        </p:txBody>
      </p:sp>
      <p:sp>
        <p:nvSpPr>
          <p:cNvPr id="4" name="AutoShape 2" descr="data:image/jpg;base64,/9j/4AAQSkZJRgABAQAAAQABAAD/2wCEAAkGBhQSERUTExQWFRUVGBsaGBgYGB0eHxsdHx8iHB8gHxocICYeHiIkISEhIC8iIycpLCwsHx4xNTAsNSYrLikBCQoKDgwOGg8PGjIlHyQsLioyLC8sLCwsKjQyNC8yLywtNCwsLCwqLCwtLCwsLC8sLCwsLC8sLCwsLCwsLCwsLP/AABEIALcBFAMBIgACEQEDEQH/xAAbAAADAQEBAQEAAAAAAAAAAAAEBQYDAAIBB//EAD8QAAIBAgQDBgQEBAUDBQEAAAECEQMhAAQSMQVBUQYTImFxgTKRobEUQsHwI1LR4QckYnKCM0PxU5KissI0/8QAGgEAAwEBAQEAAAAAAAAAAAAAAgMEBQEABv/EADURAAIBAgMECQMFAQADAQAAAAECAAMREiExBEFRoRMiYXGBkbHB0TLh8AUUI0JS8VNikiT/2gAMAwEAAhEDEQA/AI7J/wCWyjFfjgk/rjsvk6lfMUiySqpqLCwUkRvj7nOBsS3iJTmgON8xxpqBWm6RS2B2+Hl7Yzbg3wZk3jAqm5meezz1a/co2lKV9UfFyPy/TBtHhIVlKkMqiN59ZxO8R4yhctTbSBuN9/PzxU8F4gvcgiGOn6f1wNQGlTBQeERtSFkyOQhfDMh4ajaoVFJFufIe5wLxOswo0zGozpaMG1KjLk2I+KpV+QAH98Lez+ZdxWptIYEMpPyMYzwWJNU6K32PrymSgsMoyyCg0gASbcz88e86zquWCNAEgiPivz/rjGhm1VVUGQhKk+/98FZ1hppkydJMAGJPTEjFhW7CT6GE7DVZP9pTmadfSHApMQCBv53wH2g4hpZdYJEKBAmSBth7xPPK9RFaAKqhkPMONxiW49XAzVJZiGm/LkLY2dhYsEDCxA/PiHScuVB4GNOH0KzU1RDBqmYJgDnHnAHzjB2Y4bRo5Y1quth4UZUMHabn3x3A4dgxBVUjSYgud7T+X74Y8XdVy9YuCKeoOIEmIAnzjC9r2hhVWmDYXGmpz0jDqBxibNVxUyIOXV0C+BdZBYL/ALhHPbCPsmjpmK1CtIY2IJuG/d5xbZmkvdUaa2RqCgSIuokSOv8ATCXj+XVc41UfGdJPtbCdmrh8VIC17keY97xauOsltY74ZlWTKyTqKMC/+hdUD5nBjV4qSYNNpWovODzj54Nyrhsu4Ag1MqZgbkMSCfOTiZWlWOeLAfwe7JdjsB/WfviHqbRUY7wD+D27pxFFji0tHWSy7LmzTLfw1p6geoMKMJauX/zy94DIbSp2EA2jrgocfV0kiGQkLI+JCbT6YCq5hq9elUA2ZQb87SYxTTostyRbq2P52yW5GQj/AIydWapJqkrsPUAD9cIO1WQ/E5ooKmkJCfISfvGDePZs0+I94L6Vn3AOPPDeHq9Kpma8gux0QYi8FjzPSPfCtmC0aaVd+Gw35nsjqd8ZI4zzw/gyHKnmVWpp8iCAp9f64047kBmMoyAwe9BBjmomPlbH3MVPw9ACmD8RAneTefnj7wjhlarl1QIzVO8LkbGB6/u+B67HpL/3y/5OglWNtYLx93WFRoWmigyeo+sYbdlEC0FcmzVPlpFxhbnuz1Y1/wCIhTUJliYUAXJA35HnjqudqNTo0qYAjcDnPl5nFNRL0hSFr6ns35+M8abqbmea3ERrrVS1ith0gmYHr9xgLhmfOYfu2UKosjtuLeQwNV4WUaohmAdXivpJ3k/vYYrMhw5AUpJYOC9RuYULePOBbz3wb9HRGWZOh4WGs8VubRbxDvKDFVLPKEG82bn7fbCmyMQlnYaWm3qfTn7YO4pmmSo6sBKEFE3DDkDzM2m8m83xlxOs1MVmqKitqpC35eZAa0EggGOmGoFCi+/n+XnhhOQPZaeUytOgrM0mANd95M2+3tjd0WqgZSE1CwYxqnYfvrjLOZsVqHi+FmbSDewuZ5bzgfilAGqiyCaaDV4o0rF7ReR4RgKeIkFjnc8h8zoAItPgGmWYaCp8Czedt/3OCc5n9FQTddCNHS2/Q4kOKcZ7wmCQumxjzjbe3L3xQcRyCigHYkgZUbndpCg26SbemKXQKQX35QegIsxyv+eca8LpGtlajKb1mA1dRPi/p7HD5ssDTgi2mI8p+xGF2RijlUWL0qSmD1bb3OHCDSGHJFUfIf2x85tNR8ZYZdY25D0tCZutdYqZYA9/ucfMb5unOmP5R9zjsEr3F7yQiT9TL1A2lCuktcmdvLHZqpTqOA66mUyAdtonC9s0STSSoVdRuen64Kp8LrM+sOWgQFFgb7nrjeK4c2NuU+oJAJJ1inJ5ak2Zen3YuZeASABf0GKrgHC6S19Yhg7MsHbxKRt5GCMC8P4M1GslRnJLDS68oPK2HeTyS017wN8DQy+R2IxPtO1gqVQ7sj2yOo4zBnnj1BSkIIChnAHIyJHnzwi4TUrU41Ju3jtEKft6Yd56qVqGOUn2MH+uAeH8WqGsV0gy0tz9T8sS7KztQZSL7/OZwqKQUPGfKvDCLLpjVz8+fthxSrUhSdUQV6lJQ7MxgKBYkDmb4V8ZzELYjxSN7W5YM4dV05TQLl6TtP8AyA39IwDO3Rq78bfJMHDrEfF000lffun38mvjbN8GTNZCi+he9d2IfYxOkCenPA2Y4hqpEMLMNPpH7ODkzJp5HK6RJEiPcn9MWP0tMKF1x8rE+sCm+RI1EJyubKZdC6we82/2jRIHK8/XBGYdamVAUeFkNvTf64C7T1P4KxuQCI8yScC8AZxlEFTfvGHsy2+uJGQvSFbfi0nmJFzf5hHHOIwyg20lTMSQPit9sacY4j3YVk8JrEDWYgeGefMyYwPksutasy1IM02j1CkA26b4bdlwK9CoH/7YRCpH5GUqZ85/XDsSUFDAXw6+P3E9s9Qg4u0wjI5jxUluwakfF7SJ9cLeE5ypScuzaWXV/tdZsD5REz1xtVcUHyq2AhU+un74ScYo1Wr1EB0rtcHbfl1BwjZ6PSOQMgwvfxPzNCgwzvvHvGHanJqKuWzFMhaFWQ4WPCYNl6TG3Izj5k8xTd6KAAfxF0kzN2H7vhnwzhimjXyLASniQRbrI8pgxFpOJzgubnOUQVj+Ko+TfLF9A46boTfDoeIOYMmqIG8I77RaVzFa/j8IResyOZvjHtTmDSanQW4RQDzudyfb74YZnIirxgIR8LBp9Bq/TCHtFWFd81WUgpRNz6nQAPO0+g+aNlpLip49Ao8zYAevnCpqutptnq2nLU3LW7y5PqRy5wPbBOU441LLLXUyS7KpNrSRznphTVpauF0Tzao25/1G+CeI5aMhl1Ak94QAOst74b0YNlP/AJD5ZzgezZcZQcAzlSq1PvamoNU0pqvCjxbcwSLj2xVcM4oKmsPTVWVVLkLboeUgSRiKyVQU83laCmyTPqFP3M4+9oeMPlTrpgktU0kCLqWJg2NtrYiWoTWwDR8/DMD0EqNQsQL6xknZmqzV6tf/AKFSoe6pkkSDswAsRzAJt0wtyrv+Ieq0g6ygQcwPiPyGD+J9rWVKFOs+su50BYFh8JiPSbWB9z8zMnMUio8Ol2YxvYAeWA2iqcRt9JUgeGvnp4TrFVOfCK87RSpm6Nm1MAZjwhVncbzOFPaGk9Vaq09JLPqJNgItBJtMCbYoqcale1qVv+Rn7D64nu1FHuDSOpjrphjMQD5eV8UbC4Z1Q6gWHr7CSFS4xINILxDKd3Too5gAEkhup3NjIsR8vecpUi5f+I0sSrWgHkAD0iMM+0nGjnXoidCU1FMaRdmPIAcv74wztOplmfLFWqNSiSCSoJCmQNh/XGxQuqhW+o3NvH7ypaVr3MzPCO4oFKqo7lhBk2BHU2ADdN5BxVcBp/iCtNx4FVVfa4DaiB1sIxO1eB1zRWrXbVqCVBccwWgiQRYGQBGK/svlx4qg2YBVI6G7fbEu21QtAve5Gh7YmuVJnqvlKlfONTA0UlZHZjMPpMhV5nz6QcNuIErRqMd2cfKw/rhNkeIlatZmtoZtJJne23IbnG2TqnM5JPF/1KrX3sHJ5dAMZVamzYS2gw39SeUCqVIBHCPKFMaFJG6j7Y+4V5/OtrK0vhQBdugx8xmftmbrXteJxgZRNxPh9LWhBBgzsJsLCd98H1eLJQ7pnIQt8IIN77noPXAHZalSakzVmJpqwaozCGmB4VBi5MwOnpie7S8YOYqtVI3qAKv8qgQoA8gIx9MmzdKcLk9XfN4N1CCM5VU82lRiVZWYXOkzpnryx6zyEoxDCAssOsQB9DPtia7HcDqamrGpCkXW9+skcvPFEMvpDKt0dCBebxIPn64nrURTcFTp+GZe1uHyGs99/qNGo0w4Kt8t8LK2eC1A67kQxHlbBNGstXLELYoFn1HhJwgXiUJpJgAmRbDtmo5svA28NfeZtmxdWbcfzsd2IJG8KDzPlh5w1/8A+YLsaTj23+4x3DuLNlsqtcQajOQGIk6YiL8sDUeIhvw1UCxdljpJIOF1gaiYQNCwvxNjKnthBXXfPme00qTaYlnJv0b+mDcxL5RGpAAqWIHzkT7k4A4nlgzNSvDeJD6/vbBXBBGUAmBTqQT7frgKt+iRxriB8xEg4p74tl27tAbMEX0kT98DUKVWnlS1RSPGrJexE8vLBfahjoRpgaFJPkMCZHMVGp1A5YgUdVNTyUNO3LfHqAZtnBy+q/Oe6MdYkTXhFJkzFNmstYOU2v8AED6Ccb9kMzqzGYps0GqroQSCbGxgGbCdxzwPxSsUzGQAFlVFPvH3Jwq4epo8Rq1tMhau17atyI5wTjuA10Y/6TLwJt7R9IKoJO8faWNDgzZr+Jqg0QWI8/zC3mJ/84W8ay7PUWqB4HQEsJ8t/YjDLOcUXL1HE6RUlSf93rgp8sr8HYhh3iM8MDsddh6aSB6Ym2YsCtTdp4H8Echw2uYvfiWmvlKwutWKbG/MaZ+d/bCvjQ7rMlrgSCPufS/TGufzk8NpugCsiq1uqmGP3b1wL2x4nTqUe+JKkgBB/MTf1/Zw/Z1GMZZXZOeXrJ3ptUbKMcrxofi3rKBrqUiom0HrgL8A2VyVZHKh61cgcwYsv12J64W9mqeqjVzLzpQaUvu529hv7jDvtfmVmnqJIVXeIN5bTA33j5HDHH8y0lzA171zA5iOp3RgpiDi/GmbK6FU6qZJIg2kwZ9zF8OuBZkVUpapC5UFm6auX1lvY9cZ5KuKmXzdSmhDN3VIz/MD4zPTYn3PPDThfDO4ytVHEs1MtUA6sIC+yj5k4Haa6imygWOK3bmBf1tO1KeE27dYF2ZXvM4ahAlZcEi+jTAE+8keeGnHcyD3ZIHhZgxJ9eUW2jmbnGPZKiqtVMFSaUlCZ06jb7bYG7QDTRBB3qVCYvF2ItyMDEtTPawo0AC8jFlyLCI+Hhs5ndT7UhC9b7/ISfliyq5tdDVBfSHUeQBv/wDXEL2bzBpUKtUySCwTz2v9h88UfZ2g1bKBP5qgBPkWEz7E4Zt9G7X/AKqQvnrOVWJY9mUYnLfwqnUUreoWf7Rib7eUj3mWYqWQppaOU6SJ6C2/li57TU0o1kpi2tG94UziH/xBzTnLZfurystG8KFPrvhGwYv3C34n0PxG0bqxQwnsZQQ1jIBdFWGGwBvNt7TO++MO1FOoMypRpWpBMixncnrH0EeuM+xVFqGTeswYvXMIsx4B0naTPywTUz5XLUi8hihVrj8szi4Fv3bOMx9PK55wauWmedoXWCvXoUmEppQkciFG3W/rinq5DL5df4AGhk7xRJOkizDryNuWJfgWd1ZmjTgFXpd4d9lEDblJwXw2uXVwW1DXVA2sCANNjyj5ziOsGVMF8gAeZgAYadzvk7nf4z1XZtCqDpiwLcp6/wB8NMpxOnlsh+IJM6QEBES58vI/QHCzI1Eq5Gu2n/pwV1GTO52Nydr4m83xWpnTRy1IWVhpUwJJMC0xbGu1Ja38Z0U5+V+coRSRhPjLHs7TrZmiKskAkgbXA5n1M4+YcZOm9NBSUWpTTMA7qYOwje+OxnOCzEqBbuEV+0LZiSvFqtOhSJAALsSvqb3/AK47g/DUq0O/iWWzUzAncSBzG9xj6lBs0pXMKAABGiYY9JN+V8Osoq06aqqhNIA3vHriupVKJhH1Xm44VTbcZ9y3FQ2VOlRob2JAsADjxwCrpHds0AjVSY/VT0xrmsymll1BSx6iJ6gfvnhbSL6ClUjw3QqPhi/pznC6YuGGmfLj8zErsjdVRmN/GaZHhdVc2/hikabknl5Ae98RXaHhzDMELN/1xa8M4jWdwSwOkwyzEjYmNhjRqyjNUSQLOAw97E4oFRqNYk5jD6RFOp0bXt2TyhDZegrgeIEADrIAwRnMtTpgog8FCojfQSfnJjzxrmKZavQsAA9VvUSTPzxOZjip7yrJJDk2HKCRfr74loq1VrDTNrd7H2vBALXt3w2vUL5Q1ghY0mKAjzuL84BGGHBAalCrTamKbhPFB+JgSC1vKMd2Gdny2bpXA1Kw9wQfpbGPDCuXzcBnZaqlSpFp2kHnEROCqsp6Siuq5+hlJTqFZrxEaMtS71SISGnffz9jhDwvPfx9Nj3gZT6MRA9OgxZZ+uK1PM0iAwLlR5HSrKR7yMQXZ4BMymtp0kEkCIgyJPM4LYiHovcZ5m3fnEpoxvLPM5SnUqMP+4mkiZiFYEMOjLe3MMfaV4rn3pcQdF+F2GxImQIvhkOMVauZVaVqSVJqtHU7epFsA9uOCGfxFI2UrIBJi+nUBtEwDO0jrjuzL0VRUc6ra3lHogFgd4jrjKCotOoykmwKg/mBt7YEeme6dULKrMG06rSAQf06bDGPZ/M1HD0qzAloKEHygxz5fucbUM73atTfUWDxIB5nwm0m4g7YKkpp3pHcb+H2iwpvhh/ZVlfI1y4kUXIg3BkAkHy3tiAzWfqVppqNQV+Q/nNhuTE2Htj9Fo5ZUyGZAlgXeQYGygxYe18R/YUBcya9TwpchBYMdx7A3HoMe2V1xVqgGh9v+ypW6LEDulDX4W3d5bJJsWJqPeCVGpwD16DyGFfb2o/4oBUMMFSkRzKETH/I4edl6/e5l6xPgDaEEmCxBBMbTH/2wNx7hzV8wlKnUAfL5Zn2mW+IjyJJF+WJqFXo9pCvuBJ7zmT6CKp/VnGPBkXK8OViL6u9I8y0CR5AC2BafGzVyeYrkldT6QYuNIB+pbG3aJh+GzFMEnu1RJ9EJJ+uPFLgQGTp5eS+qpqgX1SVI+cCQOU9MITCQXfUuD4ZGcUFxc8Z47BJqo5ioxJZwkk8xc/XrgPPcO0VytGoSaoOsabIwm4uZHr9cVlMIiPTp30BFPmRufffE3xaoab6taotrcwZYM0RJtH/ALcHQ2hqu0ORodB4C0NMTt0Y74HxxFoLRpQxDAkQJLEb28yZ9xih7M+DI0jf+LULA8wAdP2X64T9pOHUno06qNr0EsCZKmQJAMCDYNHXDLLFxlaAI3ClR11iQPWT9cFtedBEBzLZ9+fvCr0BQ8fGD57i7ZniNKTZUqA+pU4F43k3SjlgQZdCQw5JqEn6W/vgHi2U/DZ0qjd46CCQCArEAtHW5ifLFX234ilGhSBH8Qp3aeVySfax9hhjjoqtIKL3GXPPneJKtmRqBJ3tLn37mn3I8ZIVAOQXf02wvr0j+FenUdXNNvEyGQGa8SR1MGB9Djw+betNKkF1U6ZOotGkdZNptN4Hngj/AAvZXFWnWCsg0uQ1wRcnV8hvigp+2oYj/U37dfiCqOKQJyzvGf8Ah9pfvKo/7VMUwfUk/oMYcJFShnRQeAzPqIB21KSJi2xGHPYrh3dZUkgjva0+iiLeoCnCLjmY/wAz+IVx3hYgKdwBYG28gRH35TJ/NtFZNxFvL73nXtbCJlkaBo5DMgX11WgA73UQfrhdwRj+ISs1EU3UqSwax8Q0hhpgEwdyCfmMU/4djRopPiqODIJHxNb5SPlhLmeH1KLZhCTp1ODES5CnSeunVB2BM+sU0HVhUBOZJ8tIdF+kJWfpNLjOlRFplue5JJx9xD8eqVjUXRsFA57gmcdjGp/p2NQ2PnCXDYXMLVGdlaNNMElfPflMx+p54F7RZrRT/wBxAJUG3mB6xbHjhPF6L0BUDVNS/EHCgDUbDcgy3oeZsRjs9XLk6qYIKn4gLHkByN8aQokVRiGk0mAK3bMCeOH5Ylu8SKhVfECBIm835e2NqtMhgx1EmxAGx6dL414ZklTxrY2JAECftGPnEMqxAYvYG4FrTPLf3xRiu3ZMWoUZiTlEWXq9yYHW8zI+uPfEc3OmqhIKkTHlt8wMa8SmXQ7kC5wZxHhyJl1ABNgTq363j9MPLLdWIzMTTzNzxjj8ekJV3A1rNvzX39cSfB+CnMZjuy0KdTGDEiNXxQSCfQx0wzydINQqDSLwwUExG1um2PnZZ9Of0atRNNyf9PhMD5DbEVL/APOlXBqL/PvGpcG4lB2ZyvcIVggMWhpkNBK/Qr0GFbCp+Lo1UldL+IeRsw9Df54c8ep91Rp6STIL/wDuOoj74U5DMlszTVY8dvmJ5c8ZtIu7PXG8GJerhYDf8wmhmUpO5tDsrgz0kEe04m63CQtLM1lBLCuEUifh0lmJA/3Lfy88e6i+M0ySwDyt+puJ254oqZeilFKTAVHqVCCeZAgT5WG+LbnZ8JBza3kM/SDTqai2UisvnK9AFKIYNUhnIuGTnI2I29CBij4DnGVJqGWLM66j4XUQGGraD5bETvj7nOKMXNWpSWiysVdEMAmbwPNh8N5M74N7XUlYUXpr4QKrmAYVWIJPh2Em52GKatYPUWmy/UTn3fglePEMtxki5Zj3ZJTTLK03MnWjTECBaNrYcZriEKHsKyleVmgyLdDvjXK9mqleklQgaKRZNSm7fnU36S3zGCOHcHpvd6pFQsBpIm35SG6/aN+eHVXpAXbdGurm1TdHGVpM2Tl/iqM7Pbmxg/YYmux/B+8SolcBvC4XcaWkCREX8r4e1KndZKqimTT1wTzgyCb/AEwi7KPoqLJOqqx19JMgR7RjKolxSrsh/tl6+kQXtdjxEccMpCjpp+Fe60kqpBEsZv7W+uN6GURcxmnQnvTSYHy1QRudj/XCDj9R0qVSCIlUPneB98UWWcDMV2mSUpyOg1H7/phNdWC9Jf6hu71+ZxKpz8RPearmjTSqFUs4JctMBlhFIiLi28i22PHZxda5diT4F1epbUADHrPtgPtLxCMvl+juQfQk/aZx7HEhlqFDVbWyC3mfsIJwGF32cAakkeo9Mp3GThXxncMLIc1rtqrwPQAQf30xjx3Jo1DNOwGqUVC2w2Zift7HAva/Omkz7DSZt6jfz/tjetUWvkp/9SpPnCKf67+WKKSsMFbTERyt6gTisC+Lgbcoo4VndWQqKjAFHDrNwNhEcxuCPM4v+GU1poalVRFBFcdFIWwH7/KMfmvAaQWpmBuAFYel/wBRj9R4jmRSWhTXdnDN6KP7D645+o2Rwq8S3IXj1YYrbhnPzelxM5jMUlAUa6qzAuSWO/zPyxY9oMmr5vLOy6ggqQIkAnYkH0+eFHZfgJpZvXUZe7pa6wHhm4KpMX2v7Hnh5xB2cUasQvdk+5/ZGD25wKiGnoFPMTh/jJMiO0eRp/iWIVV1jU5KzJLXiTbeY8uWC+zHDPw9LMVoMVToUQeR8Q6SJ++CcxXFNnV9mIO+1gR8rY3zNf8Ag0UA1BiABsJYybDkOh6Yqaq3Qomt7Z8/acRg17mPUQplacflps8eZBJ+k4kc3mFqXlTJ0oq3MzEkkfbpiw7QZwJQK9Kbn2jSBiI4RRSnVQtfSS5F7cx5/PpiT9OJZHq7/wDsVa+Q1jSq5/H0KS/9sqT6KJ/QYFz+f1V2cT4KgBkiCbAR/fBnAc0lXNO6jxaWYn18IH1+hwkyGeSrUNiSru0dSS0W/ewxRTp2exH0qAfG5MdsynFYSoq5DXDKaPwgHUrkyBB+F1G99uuOwp4Vk6lRNRraJJtAO9525zjsCahQ4cQy/wDU/EuNFBlY+Um8xltFMu1LukVgFVWsxZgNRI8RIUj6eYxRZ/iyU0V1Q1GV91YQDyDrMi3W2+J4ZplrMhp6aVOSdRJgtebzvG2PKlu9NUAPQLAMyAFuihhqBubj+2NYpisW3ZxzgnISySrrRWvrcTH8vryjC3gLVGqOS2plYhQed9/0wz4dUppQB0KKzwpIMi0wJ9PPyvgjRTpOFMa5iB5n5388QNVw3HGY1YKvV5xS2cLGrqjWDYAAiOZJ3IxjVyjt4mIcKTMEbzHlPXoL4o63DqS0ySoJeoxmBsLAT03MTvhexBKoJNNhpChdO8km3nG+ApbSKnWQQVorYknKAcHqSzgAjwmZO3MeGfW/pht2f4Mgf8QYUipoMDcOGIlt/LHoOlKQqAB1DTO0CCB7398e6TGnw7vJJZqiOB5K5H1v7YmqVcZJXLFYed4ByPcJr2nq6adHVtpAP2wg4NXAqU25K8z6yv8ATDDtfV7yhSdfhKk/v0wF2cyAq0qoJgg9TtBI/wDkBgdmRU2Ml+JB7M7RLKXfKD57h4GYqIpJZiXVQpm/jMe041zVRk/BlfEqiWPkxicLu0PGylTLZgWIA26rBPzBjG/a7MkVKIQhVYEDkIN58v74sCOxpq+8HkCDHmiVYEb437U5JRWLkf8AUCuVmJI59RcX9cZ5yo7UMuqbvSix5H9I38sY9tahDZapMxSAPyE4JoZYvRpoLRQpk8jo1Lqj2O3OMT0zhpUnbcfQEToUYhnkfww+q1Shk6NFJZ+7LNAJYs45DckTb0GFuRygqU6bpKurOtRTyIvMcjYD3wQvGdecq6vhUoFM+oMfP6Y9cK4gC2ZAN1BJMACWYkbbk8z7eeFYqq0m4/V/9bvC/KGXJGHhMeEU2NOo1QBkbUesrLA+dtP73wvp8LWlUGYpuWpShAP5YJn1F/64oeF0T3Wgiy0VB9SCx892x+eUOPGi7FWJpyAR1MXgcv1xRs6vVapgPDLcR7Ge6NnBAlP2wpaKDZmxV6qdZ8IB9Im3zwZkahY16hFjl1M+akmPqMY9o8u9Th9AUgCQ7VAtr77A257Y+cFzwFArHiYMD7KLexP1wkDFs3EgkeAI+IpiAoG/P2mfaCg1bK5NU3L/AHJGAf8AETiApVKNPdUXaedsUPCsqalLJMfy0y/qTYfUz7Ymu1dFa2cltkYAn9P354ZsZBrqm5cZ8zaNpmzANujPthSVkWoQSKiKR5zDAf3wI1XRlaQSdOsj2IOGvaTJ/wCQoiRNPQpJO35ZPSxGFmYUfgQQQdIVp2tYTPmMFQYdEi7g5H55xJXLLjM+yPCy2bCzIcaW6wpkyPScWHF65qZkMCAqkg+mk/K8YV9lMuVNXMbgIEQ8yXP7+fljbMZnuNbLGnuyx1CeZ07+Q3wva7VNoz4W85bRwX/l3xFwziJD1wo1Go8DpEn9AcWbpGUCTOkKPMweeInsU8r/ABBpFOXZiefp1t8gfOazhmfFWgY6sD73wj9UUq3VGQIv7ekXVtTOAG8lu0Kk1Wf8pUexiMMOz9HvKOXeTCsxuI21AfWMT3HK7ioVmF039QT/AGxXdlKBWlRQ7kFvnLYq2v8Aj2RPzcYhRliO+LO1meg5hQ0aaCj3Mk/cYScB4TXqKSFKjQ3ieBNtyPrfAfFs29Tib6S2lq2klZsFOneLWEzi+q010HXYAHUF3AIiyki8Wufniyiv7ekqDUgHkJrbNQUi7d8R5HK0slk69cOKmqJYAbjwwIMbt15YV8GybKz5mmNCMVZGiYZlDRA5LP0x8yfGjRZMuJSmupWZhvJiLfCZMk2tPXD7Pqcrk0pKFYljAsBE22sLc/LAuWptnmXa3h+DnG0P46mY1MRVUZoKmbCY6+fnjsNuzqBqRaDd23MnzvzvOOwl9tFJiltI99qpBrEyT7ScedlYUJFMPDvPid/imOQ/pyjCrgHEzQcsgZpX+IRqBVbgxDQbHmMes9mQlCkiJYjUTzJtv1WRttY485LiCBzNKGd1I0v4dJI8JEEHqPOMbgHVtaJ0MqOy+ZqZl3RWZdIeosLJssrvFy0D3w67S5dqb06rqNWnTUBg+MDrtvO3ljXssSK9eusqoo6QOeqYkkWncYY8cp/iKAO5Ko0j+YWb6jGBX2nDtKi1gMj4jP8AOyZe1WZiYNxEmpkqbkSUa4mLwcJeLcUcZfxaiSDZYtBFgR5fY4dVco1PKmmzC7m56ROJntzmNFYIF1KUWAOoAG3TB7EBj6O39mI5fMVSFyBGPAq5qUqepi7AsHJ3BKkkHlYn7Ye8QqmnlaKTFgST0DT9jiX7GZ0sWBTQoCm3OJBtyxTZjIDMpTpzANMmfcD9ScT7WBTrjFkoN/Uwags5mOeoFcmlpVHemfQkkfphZ2Wz/wDmKlPbVTL8+TCB9Til7V09WWhQfAwgAXN4mBuTc4leyoP4oMLgo4B6EQSPeJ+ePbOy1NkqMRx+YpVw1M+EWcaoLV4brX4qNchvQyP1Awbx7L6snl3GwhSfISP/AMjBNLhhpnPUzGmoRUpTB8QOr4Ty2FxeMeuEtryS06q/mmDIka5+RxXjsFcG4DX8GEpZgACDofWbduEmnTboE84ER8hGGeUpQxgkhcuqz5kA/p9cJ+09ZmoUm5a4MdL/ANPrhnwjOakI5lSzR0kKMQuGGyjsLDnEMbgRdlqoeizgEDvlN/SMb8CBNN2b/uVCB/xE/qfljBc8oFZAIUVbKNgIgR8vpgknTRy6LJdiSq8yzE3j0IHuMPqqWBW1rkeVr+0X/YjsjTs5nH/Ekz4GnT7QSfpGPzDj1NWrsAYVHIg7CT9Jxfdm6bJmqqtP8OkTHQmAffETnnC1XM3Im5/NEz63InzPlinYVw13t/lfeWbK5yB1tKHtPnDSyGVKEhkt85sR7YZcFyyNQ75oNQ1dAa+0CR0uTz6DCTi9DXw1Z3VKbR5wTgzg9cjh1BzzzAP/AM1G/thDL/BZTmXI8yTBKgjFvuRKbg1SFoIDOmnpPL4Z/pic4lkGOdWl8Sue91f6TLH3tp+XXDrhbEJXqx8FFtP+5mMfb64W8X4gaNLLtGp2oaAdtgOuJqAenWJTPFceOZ5RdLMXOsZUs6mbGey9iNPh/wDbvHkwXCdFBoU6Vr0SDy8Qgj6TjL/DxCKlZmILOhJE7XH64Fz/ABE06wGyo09PC07ek4qSjau9FdBY8vm0cy/1EpuzlQrw5GNidUf8SQPrODeIU6Ss5rf9IhVPOyoTtBm7bRgCsSuWWmCBCTflJ1GfnhR2xz505anuSSzTN+n/AMcJSkatbFxY+QznluzhrQLiXFS1dadJAtNwocqAoJUXPvfDzs9nf/6oEJSamQY3sdRHlb6Yl8jVCqS/xLLjaykwPXYN74P7CcWFavVRgAHp6YAAkxq2HkDfzxftlENSbLTnmD6CHWQsxa26L+3eSds4tJQYqaYj1IP3xdcCrf5ogDwUaRMnblEdbXwEcorilVf4qYZeU6gdE3+fvjLsvmf4ebqHZqumeoVSPpOM+o+OgAf6jD4k29IIGJRwE8cE4SVGoiKlVrWuNR/ZOKjOcPGXQKTIUqxYqYaDJneehjCLIcV1V1qGBSQwG2BJsW9B/XD3iWaDR5kiInwk6TeI3nlyGH1KhB6+/lPodnCOOpuiTi1Nawq1wiljVQcoI2YW3EHnvGFnaivT0otlVAoiNvEIj3th9m6aLQIpjw6gTN+kkm23vyxH9p+LLTneJ8LabWvpnadusYTsgNSqM74SbcpA1Y9PcjjaOcxmlo6UCkjTNvMnHYk8z2oLEEbQMdi4fpwIuwz75IULG5WeOx9OjmKr0swpqk020ksbEQBBB5fF0wiy2VZHDhZXU9hcgCxPlBO/lhn/AIe0ZzWoflU7ixDeE35ESD88O+K5Tuu8BB0MX0sQYUs2qAYiLnF4qW2g0ydwPr9o1qhD27JR8KQplqoaPFpuDyILb8+WPHZfMq2XVRICsafi38Q1D21Y8dlU73IMS2m7TzuqhQvKxbGWWVkp1DKwYKxEypn9Y9h7Yj0w5qg64h8TOqEqGvNuLOwyw1tfWxnoNQAt5AYzzmdpd0hqKX7xEuDFgCDIiSCSDE8hvfGvHMyHo0y4IV1BMb+I6t/fCl64/B02F+7qMk+8ifSQMM2dcQVj/ojz+4nKT4TcC8C4BS7nMaSfC7AaRsATFrk4rsqhptEyETTE3sQftiN4RP4qkmuSzLa22rlH64r1cNXduSGD18RKiOXU/wDHHf1Fbvb/ANf+fEKpctc6mGZnjQUukwxVmXzIho9/Fib4Ky0szIHhalSaP9TCCfLbH3iWVVyQjGaarBbyAv6Xj0GAQzLVociUCtfmmqB6Y9S2dRSNMHUG/rFo17gxnxhwdFcEgkNSJHIg2/fngzhlNamWq1ColSumOUb/ADxpxJQ1R0Aj8RT71COVRYn5iPl549cFpp+FqaZLFD3kncqxFhytb2GJ2qgbMLZZjyv7ZjwnggJzirOS+RJudD7jmNQv9cb9lskf4ssL01W4iCWHz5G2G3CcgtRKpaVpyukJYk6ZABO3KT09cB9jl0JmA4GpCAOfh0yPnM4OpVC0KoHH1tD6IhTwuRAfwFNdf/qa31n0NhBjkcGZdwc3lAASKSL7EsF2+f7OAaaBnzFQsZWugHTxfF9IwdkMsVqmpPxKyx5rDTjlV8iWO7mR8GJAw1L9kKy405jO1DyCifWWx+bPlmqVnqMCEMlbedh5R+mP0ztOqpl65JjvGUH6dPKcRqZUtQNVICCoqFTJkRJM+QiT54f+mMApqnfhXyA95TTYi5HdNOKZs/hwto0AEexiBhiKejhVAG3jgAXuzGP/ADjLjPCgUyzLLPVZgBv4QIUBfb64Y1EVMjlqbkFldmb/AHAswF+hIwbsjImD/V/K8FOqlzxvPgzbDKsgEAkSSYEAf+cE1eDUszlqAJmmlKqQ3mLD/wCXrYYQZfOPWZsvTAGzMZj0vtipzNNctkjTfXApkfwxJJJJ0iZjc3iwG2JtpU0ioQ9YtfzFrzlJfpAOcSf4fZBqTVWZSAaIIJO83kYVZsd44fRrMWtYH1t69NsVnBGVKdcKG0qgYF1IaGDHTe8COgvPvMZgymtPhFoE7HkPbFlG7bTUc9g5Q6hbFeHdtGYtQvAKBj8hb3wp4jnGrmy297GLR6/owxl2m4s1c0woK6bSbcojzwHwqozVWpaXq/kbSOpiR5g3HWINjeqhRC0xcWIvKaCZCZPTcsHmYVKYBsD4YMiLqBII6Yf8L4W2WdXXu1C+JTMsxA8PKwMwb3i8Y3r9w9FNFP8Aij4mInVUmLXIgxPKL4IoK4VO/Re9ktEAmYkTFjEAxMWvjtSpcWhtckrw17IVl3LGpTazNLC+x525Y2ztWp+DVdIUDwqFAgIBGqB1uZN73xPZPMvrVoZUUyXYGXO0ADeNzefScVOYp9/RpqCBNNpMT8IIiPljJ2leidb6Xv3WEnYnS8QZjNlXohtJHgAprYTAENHUAD6csURpmnUcO3wLLRsGKyB++npiW7NcCOqi8rZyWLTqYAKwieYMgxO3IRLHtTmu7eoRqIaAYgm+0+5Pthu0AVKnQLw95YGYZDvhnHM0UyiAGDUIHrNzG+EPaHL1amWp0VTUtNpJO2qCb+ZCn9xh9xrLUzUoK7EdwFcKAIYyBBnlY/PGfG83GTMQDUqk9ZAEWHMkcvM4m2V8ODCNWJ89O/KTNVLEW3e889iuHUvwqtVpLUeoSxL2iwAAHQAY+4mx2oFFVXvEbwg2AIE8hJG2OxbU2famcsrZeMYWqDdCux/CO4TURLNBgHbadjEzbG/a3gXe11qFitPSAxCkxvcm0WA3xsuaNBmAAdDaSJjY+oiOWCe0eaLUKRQSGEFTzA28xtvgyrjaBUvrlE1a6sQ1PWecuvc8NVFJILNDHnLtf3woo15rHTtUke5kem5+mG/EX/yFMfy0wSPOScZ9j8ktWgjBU1rWqVNRjVCKDpk/OPXC6bKi1HO9jJiuIsxPZMe3FZkdEUSqrpt8vsPrhT2fBbLZugd9IqLe8ix//OLCjmFzlDO5Q/8AUXTXonzA0sJ8wAPfEp2VRyKjkLTVEIgXJJMHUTfkdov6YahVdnwnUWPje4jwAlK/jDOyvA6afg6pnvahdvYCF855z0OCuB5xu9zIiD3imTy8R9jjThlXVWy4UBRRUgj/AIkWt5eWDMhQQa9K6e81SZuzKCZv5kiB0xHXdusX1I8usT6RfSh7txi58uwcU2u8eBv57mV+k++B+1OVFCt4fg8JEmSJENB+vvhutWM1l6m2ioPk4j74+9tMiKkppJBhRG4J+EAR7esY9RrkVUB0IN/z81i6NJdfOeuPU1FNHoE6qV6cmZCm6k7nwnljHstnP8w9JhBdGbT/ACzEj9cDBGo01p1vipkB7g8ovG0qRbCvsXT7niThjMqygnzg25bY50J/bVFbOwJHr9/GHTsQwO7SWWZzP4WnTp2LU6WvT/MehPpbEh2T401T8YxHxKGFoFpkD5jFLn8mH73Mm/dKAqWhiW2aeUD5nyxH8LZUqvVSO7qowIH5TM2HTlHL3x3ZUWps7KBmbE9+tozF1Sp36TLJ8ULIzAnxV5n3t9xi04VW1Uweoqf/AFGIVMugyhVGI8ZBm5BAWfqMWPY+iTRoruX72PmRfpth36ig6K4G/wBjFOmZYcbT1x5iaVNmso0SSgcFtMCQSB1k73x7ekn4WnruHY1DAK3O2qefK/PabSFlqtRkzFGpulQgfUWPSRjHtHSfXl6NO4pUvEJ6jT16An3xMinq0CbWYnwtf3jEJHVjLtDxcisUX4mUwY+Ebk2v7czhVXphANTF9JIUflm1z5CcE8WcjNK4sF36xJ+Wxx741mUBAgRAI2FyLfM4o2ay06agaiA2Y7YR2R4GDXfNajTpEANNgzddM7ASf2cfOL8aWrTqKXCwWZZneIWSLi4geox4r598xk2pKNIlAt7G8nbeRbAPDMi1HJ5jWPE5RIkbSCRO3/i3LC8mbpan1AhQPL5jUNgGM+9iOKu+XzC1DssLzN9XP354nsrSaorafE02iJUg7FZ5/LobYY5ThbqrMJRbaoMzMkC3ocEcMqwhCUdSliCQJv1nmfS2NRQEZmXfaeLi5Y7544EylCtRD/EViOUMBCyTbc77iRjajkVybtSdvECwcq1jNw025QBzgYYUsmxegwbwk/AZJEE3JneNxG2n0xtnabVa76V8Ni56xEc/McvniN6/8pU6EXPnaE3VAUb84MuQBplLhtQjYkSBNxvqnXN7z6nXjCKs1lQjTVZANRgJHh3tuCZPXpGD6WVtqDyAyC4uoEWFzaBy5nC7iudRqVZjJVKi2FoMgbk7dffE3TM1RcOm/wAcp2pfcdecM7NN3pBYeBHLgjaRFvnB2wbkTInaWq/ImeeM+E1gKcWkUwxjYA32GFPDuJl6bHb6WC3Nue2IaiNWLkZAEe/rOBVUEHdPvAsgyVmDA6k1KZ5CZMcvPGHGsuamapgSQ1VQ1oEBhufmd+uBOzXEddwxMyz3vbwibn1x54NVq1KxLppCaipkH80cjvePnjUdCtRqh1A/OcrapTwnCuYyjvtLTelUp5l1BpF0lSJ1hZMWmBMkzsCDzGA+3VMV0yyHTTNV2N7BZgjaN5wbxnOmuKWh2akr6TqABEHxW5AiwB/LA64U9sM9TdaLsJAqsBB6WF79PocJpoVqUgBpf0yk5qJcKn4ZJ5rssdbKrA6IUyYvAP2Ix2KLPqO8YimHmDOtl/KLQBjsa612IF/znKEZSoJcc4wq8IpuwqFi6byDEkHr58xg13pLRBcGFUgLq2JEbnffB3EMpQy0NUM2jRp0iOVvji3xHTaIOITtN2lNdglJIC2hQY238/fEQpvWYZ5CIbZ7ZSn4PTXMUaYeQk+L/YgvB87jHng9KmMuo06V7xzv10xjXggDZZlB+GkVEW33+84wpU9eVpU0hSzsok2HiFyekLOJTmzrewDDw1z/ADhIewRw9ZKddKyiDRqNQaP/AE2PhnrGoYCzGXZfxS/l0yByG5jrz++NKyrUStNgwXXBvbmDHTY+WN++FRGcX10W9yu8/XEONhn3D0Pz4RjMCLRLw5NFf1RiD/xkf1x44nnyuZyYHwsyj5rp+urC/iOccKK6xCwpF5I03ItEXHO/tgbP5k1MpSrgXpMCP+LwPoRjZNHEwY7xh9YumlrHde3nHfE3YmmUsQYP/EyD7YoOIcSZGSooB8LEHpaZ+pxO5ujqNW25kdJj+k/LBNRm/BIynUUBHsJEb9Lb4hq0FK078beY+YtSwBk3m+JlaxQsXWqCSTvO9zzM2n0xR8O4H3VSjX1agEIb/eUJBFrC4Ht8oKtntTjRM3BE7g7j9emLzhXEtWVpzMoArz1VY/QY0dtDogCaHI+OUrqU8C4t++aNXL5PPQ0AVLHoNP6XxI9jtLVXpPEshCbgh1uGI8xO+9vZ52adnyudSfE2lvQlWEfbCvhXDq9NdTqyOTqAYGTBsIFz0ExgKNPAKtMG2Yt5CNVCUKAX0heT4UjVFqvBps7B6Z21BZBN4uevXnOK3sws9yQYCBpA6AmPa2JsPSLGIC14IH+v0PM+fMDDPsprSnmC26AUx0JYzI+X1xLtoZ6RJNjlzy97eElub9359oJwisWzmZJ2ZgYPk398Y8WM5kv3kGoYgA2TYSQ3MSduYwRwHKtrqVGK6WRohpNjckR+4xP5GnUVAz8nDGYty99o+eKqVICszcABy+0YD/Y9kcdoeM1KNbVTi4GoWkXYAibczc4T9oc+71BUVQIXn15QCd/M4P4lxRWZkABLgHVMAR9zO0dThfluz7VO8Zud6Wq1h/N4TFuRj25UUKaUkUsLEC0fRpl7G2kY8Lru+XoUqbFqpqSQALACIjaI+2KviXDalan3dRizAkuQf5bDzIwu4Dw0ZdxUcrOrcNMDbfyB1SRcAHFM9SXqIG0lgFJPnMjrfEFdlFZLDK9440wLX1JOUle0tOjR4fRbRdajSRzBJgE2NiB9cK8tnGzNMhCVCXU+KCepJke52j5VPFilOmtNtJViFOu63I3gEkE9BiR4txUJUSnT00zJ1AWTSJAjwjVqHMiBHXDtkqNVU8bmx7LxQpXW44xt2VVjUqFlA0ASeZaI5e59PXDDL15gj8zNtbY8+tvrGBciwoZTUoIaow03k9FvAGwkW2xpl6op0qlSoZIkRF5Jl/ef1xFVU1Xdxxwjw+8lZziJETtxMpUmRpD6Ym56+HoOu2BRmB3ddG/Owb0vzHX+2E2f7RDvLDyJiCLm1j0tPOMeE4c9VtNG5fkDc+3Kwn0xtrQVQCctOUctAgAHKXHC80v8Q7inRX5D/wAYw7IZSKtQEh6aDa8XJgH2gGMC8DyTU6FdajaiaCnzAYsAD5wJwdwNxQyQc2NRhfrFj7b4x64wioqakqo8r/MG2EkGD1eCjLVKvcgkvMBV23MCOQ3+WNuyFGMtnGMM4VTfe2oiJ9PqcZ9qc41OoGRlGpJWZ3nkdumMOxWa0rmEYqzQJ6c8Gxd9jLk5nD35ERgBKY76nOF5bhTUqruaitQrL3iAG4MDcct2H/HzGI7jjEIEklQ8j5z9cUmZ4gXpu7BUJkDpCz9+XthfwKiuYrpScSjSW5GAJiRcTbbFtC9NWq1Nw9PeE6Klc4MwN/HthfZviYWjDsQdTc/O0x5Wx9w145wzKo6pREqiKpNpLXJm19xjsTkUqvXsc5K9PrGL+19AvRUIZL+V3sSSSb9f2b4cPyARe60hG2b57SfrjuHdpAAO+BmmtxvO0EHkBsRvbAQ4pWzWYASAmrSuokhfO0x5nY4qpLUUYDoN8trU2IsDKfhs01oJpINc1PCAdoIHU/lH1wDkWK1nRtlDkA+Y/ZxpwXiLHNUiwI0IyD10kb488dooqmoSQ5KgelwffbERFqxpkfUOdz7TPZchCeGVQ6K1/Fl4b/crW+mDauVFNWWnZY1qOhIhh6f1wr4LVYUxTamFVabhagPxAESGH80MN/Lrgns/xUuFsQ9EhTO5WSAfWInzGJ9opsrMw0G70+ITLrbTKB1aiqiOF8NRYMbhlsPqCMJ/xw7qrSkmGJEwIBiwv9PXBna3MaO9QxpNUuvkXufrOJzg2UUVgKpkNJMGx8JjGrQVWpYz39vEfEOnTBUsT+CO+NcTNMUfEVlFJ6SF5/vnhzwbNaslqgg62sRFiAf1n5Yk+P5SoKqpWAGlQVvIIZZTbr95HLFRxDiZ/A0qgPjikTzkjSp9fhwraEGCmg3nWdekMAA1MjeMoBVlVCjnBu17mbYpOztBnyVbuvFDu0GAYVVm/Xywto91WIdwfC2ymAwm4k7eWLLs8tIJWFEEINQgkGCVWRa3lzvPlg9tqmnSuBoRDLfxhTqNYi/w/stZTvUkr/xI/vil4vxWnTp980g0yIPLVvuOfL2xO8GrlXpvpCqoIN94lTEeU2wxrBHSvTMOmpHgnoZN/bCK9lqljobX87e8bTqlGN98ne0GXZwlSlOioQykflbcz0jf5+WKSvmno5GmXaajHWxW3OF8+n1wArUzUYCTSctoI2mDECJnlt54Zdqkp9zUSTqphV9gBFvUGccra00Iyv8A8kbHPBwMUZIEK+kK/eAaYYe9tzffpPnhJSyrio3ehrkRflMQR++eBspmQy91SWG1LJMeK/TmeURih47kWq0ad4ai3d1VWCG0mBIEyduZ38sXswpMAd/59pWUwraC/haa1l0yNpY7CLbnYmYje+L819NIBEUEC5PP3F//ADttiSbLhKaeADSZUC194jkVY+nzwfS40YUR4lMtMbzP0wioxbMTqOUGHfAc/Wc1U1ymnxQvMWgFrcvLaPTHjjXEpqGp8QgW6kXiP3Hng+tk3rMSqydMMBEj9/O2GWU7MJ+Hr1GGk0oj5gkifQLhZq0wQT3WgkOTcjKZcYUGlRJsUQOwJjTYC88wT/bCnKcDNZ/EymnVAsLwo3M7gkDrzwJxWtVeogFTQBI136bXtfzthvxHjiZOiFEB2prsAJO/Lz+2FANQRaaatfw3wceQCzzxHOrUzCU1OlaRAUDmwtE8oW3zwJxelUzFV6aAwTLknwid/U4H7MZoVCxZQBT8QPmQZPy/d8LMp2jrs7KiKEqOFL3MSSwvtfDaNDBUwjRRzOc5SpAvZhpNK3YJmQkVAqqwAJH5mtYDxQYA5xij4rmxSdaKlCtJESCYIIHkDJIPOL/Rpk0hKdMm5MmeZ3P9fbEVxHhtXMV62YRwIeAP9BOnfzUbQdxtbCqdY7RWOP6RfmbD0MpvjbzlOK1OpSqVKKwalFTEljYCPKb3UC1t5wu7X51qaUaYgkATPmIJ8r4M7IVAyNTAIB2/1yRLeV/b74A43lRmMzU8YVQArE8vQc43OFooG1WOi58gBJmP8mcPrcPGYyiOQNa07NuRIAMbLNtyDHKDfA/BsitIVAsElNTGSTuRcm/L6nB+TzFIUzSosXRLAsIJECTHrOFPF81Sy+brJTYlCixJ2lQY88BSDtjodtx3XgG5UqIm7SHRTVJVgQW0hifM38hfDTszw8Usw+kghEaDPoP1xIcSqu9UMqjkAq8zEc5MnfFtwYVCatLQVVKehZABZpMyRyBsPQnnjR2oYaBBO7PxlFQYUizK8VYglUDAkmTb6DHYKy3DUpr3dQKWSVOk2sY/vjscL07/AE3k5UnS0WcQAq5kU/zDxAsAJBM8iwgAQLyYkwScOOzlOnSFQxoIYliTJA9QD0Owx2Ow6r9GHumiVDWvPPEOJIuZy1WnPd1mVr7jUdOmNgOf/IXth5m8grhSajUu7rAiogll/wBtxe8dL47HYzNpGCpTt3c7e8lqIFdQIRxPKJrSojFu+V1YsoWWjVIC2BMXgRM9YxGcLz7/AIplZiWJIHSIke8iP2cdjsN2brI+Lh6ExboFqMBwlDVyFLMZ1kqgkLTZ4BI5QLjoTPtj891BKwuSVIibyZ28sdjsN/T2Jum4KvO8KgMrdkpu1iCpSy9UyAKMNG50W/rjZVpM+UylU1AjIviRgCGMaZlWm88ue+Ox2PUx/GOzHbwvacpm9h3ylyPYmlQWtqY1kprNIHwkG5OqOe1weZ2xOdnM2y1u7/K4afWCdsdjsQ7PWavRqmpnl7TlQCD5V1Vu6RiPGTpaSt943IPnYYY5LJmmzgmQykR6X/rj5jsaNf6bdkW/03g/AOGItdGa605cKeRB/rjquqscw7EaSQnmWILfIC3uPPHY7AM5xkns9YN8Qz/NIq7O0qaVUciCrMTboJX5k+wAxT0c0ozABiKqAlb7xMjl1x8x2O7WoLEn/J5Zyhj1oPmYWo9UqpUGoRTBNmYyN5HIkb74QUKrDUJYgxpkwRz/AC2M47HYfQzW57J1nJS8/UuxylKaht3ljNwDtFsD9peIGmp0gyWAAEQYvzt5/wBcdjsYdI9JUIb/AFNsALSFuEh6+dR6oDIIZhB9TckDf3xh/iCjU6oZiG1jwWi3ORy/vjsdj6FUAYWmUqg5mL+Dd/WSoq6RMA3i0RhlT7OlFUM0CZBB59RG3zx2Owuq5VrCR1XIYgZSuqrpYublKZ0+pgT9MQ2TzJNSqtNmaELVJP8ALJaJE7fPptjsdjN/Ts6bE9kfsyBlN5U8BcrNdxpprTIQWJYix25WIE4SZnOouoMk94dWrnMzttDdOWOx2K6KA1G8vKA6gtab8IzOqsoAAkQIEcrSBbCTjKKtWpqv6G4JveREem0Y7HYagttBA/z7wKQs4tGPZzhwOZoopjX8UiYPUc7DFHwepNWs8z4gthGxN4x8x2IdvN8YP+R6n4nGdigvFiZ7S1QaNcuxJPU47HY7DujXh6yfG0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09120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 descr="http://t1.gstatic.com/images?q=tbn:ANd9GcT5nd15eTTZeay9UV7bXLDZO7xxMiOJewo7Q3J_MdEh2ZwEhny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3553" y="1628800"/>
            <a:ext cx="14287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7" descr="data:image/jpg;base64,/9j/4AAQSkZJRgABAQAAAQABAAD/2wCEAAkGBhMSERUUExMWExUWGRoXGBgYGB4aHhwbGxwaGhsdHBwdHiYhIBsjGyAXIC8gIycqLCwsGh8xNTAqNSYrLSkBCQoKDgwOGg8PGiwkHyQsLCwsKiwsLCwsKSwsLCwsLCwsLCwsLCwsLCwsLCwsLCwsLCwsLCwsLCwsLCwsLCwsLP/AABEIAMIBAwMBIgACEQEDEQH/xAAbAAADAAMBAQAAAAAAAAAAAAADBAUAAgYBB//EAD4QAQACAQMDAwIEAwcDAwMFAAECESEDEjEABEEFIlFhcRMyQoEGkaEUUmKxwdHwI+HxFTNyssLSNENzkqL/xAAZAQADAQEBAAAAAAAAAAAAAAAAAQIDBAX/xAAoEQACAgEEAQQCAwEBAAAAAAAAAQIRIQMSMUFREzJhgSJxQpHwoQT/2gAMAwEAAhEDEQA/ANiEYULHk9wOMfIcL/Uxy21o9pLU48Xlfj7fSs/59QoepQnqboSiL5kln14K+59Ven+371mWZYl0x9rIq2rq7ef/AB1g5MlFKMS5ZyLG9pzQlc+M3zz9Tqf6t2asJ7rUQLeMuMGLf6v1687HUmyX2PwgZZZVzzVZ55+/Xnqs5AMgkBKqlfgxZ9T4/wC9Jqyo8jfb+j9sSm6hvyYSVDXxZ7VwLxXTkOwPbKEo6NYjtiCmfd7vNP8ApfS/Yd9D8PZLIt3lbqqqvmj3PB05HuzduH3fWPxY/Y+74M31lKSbpiNtbsimUpS2gGVzXy/lKL/7daaulkWWLMXTVmKD7Y/z8gn3ekxGa8AuF23zcla+S76JpakItl/fa/zpyWV9MdJOPADOjpRLirGzMohbf1lfj/brQjCIyBuqHO5zZYXef9MFYU1u9q819q+M+f8APP8APrWesviTkcYePq8Y/wDHT2q7A3n6is/yu7wIpjA4au7z46e0/UxMmVM7a4pM+apbfL0Lt9NSpXVGVP688Y4f2eAxLaBGh5Fkcjni8hWPgr7066QzyGpvyOY1ftFPNfehz9egd8zD/E8FMvNChf7XXJ5GyyizluI34KJe39sc1z/26H/ZdOmi/Djx4zWf+fGSMmAHX1pAb3aDjac+T6+fp/uCGnUVjFVOUBM87k+N3P8ArfVXs/TLYsRv6t2YvyueMVw9UJ/hQit+6t1SbzypHAvPH9Q6znqpYsDkv7FG5S1A/wBeby5+vGM19tn02co3GNJxcWv5fH366fQ9Viu2EZTkH5Xd4yjUQMZ/li8dbz7mbe2TEALv/wCrddY82VfF9ZPVknhAQP7BIhHdGLId3unGz9PmqHEfi/F9Ny9MiRF1CLXiEpVTSHy3jF+ea631e0huJShv1SMvd+aIH6ndK6VVItZ8nRDX1EBSpZ3QlXwNivm8C/tx1LlJhgmH8O/hO5mQRvcycvNkXNmGvp58i1PTXzqOnxDEJJSbQsx5qy8v79P9tpPudsiGc0yU4LS81V5rA/D0p6lqSafwiiTe24tKCX8Pnp+pK6EDj6URmQqUkltu0C7fy4+cFub5B681/Sh3Y9obh272t23GF8mf5HWdxCJVym4/VLz5Hj27xlaZ+vWml30pSalpzqNbd2U9uPddkdvz5ePGyYCLqapIoKrMw8YLCsZo+f5p01D1bhas53QFaryX5815489Ow7bU9spbY3TbijBL3R58fNHTHcepQgxjAgz+V3IcJGuKA5/16hyoQjLtzViynpkf7uEcYcefD/46P2vaQCg2Of01Yf8Aes8cdC0fWNTfbqJi7Z+3nPLXw4fjqh23qGo2JuEZGOOf712NX1Sm6pidCc9Ez7huxAy48/X7X0tJpLfL8ltYs89Vod1pSs1I7H5KA/a/jrz+yR31H3VXMk+10/8AB6pTSA5qHpNyu2rfdGmuMNPPOPHxz0xp6kdJKKsS5O6+ODAJd5Hg89WNX02aRB2xpjtCj6meTH9Oh6fpO1utznxhHloF4x9Os5al8hRI0vUNxdL9SW0xjAeOs6qPe6sVIx00tr2r/Wi646zqd/wOjkOy/hDWJIm085JY+kS3p/R9M1tI5qvocND5E8c1fXse93DEmoUK54q0r6ftnpmOvQSiXKrGa+4Loq0P05Asv7Gm6T5Ko80PT5GG+Pb7ogr55z84c19ete87bUC5UNhinjnytBGJ9S7607vvN3uIPl4TbdZKMDXFN356UO8laqyE3GRtyVjz/Pjxx1cW7GkWO30JxPyTvhCGY2uSXH73889e6OlKTJYakYIZkqe75i+XAt2X9ugz7jVnJlppOGJEY4qUc590Sv8AENOTmjo2t3k4kmWnutTmWbcN3jPjH8+py1dBQSMdOJuJG0bWMTjP+Fb+nH9Xrbt+9unTgRw8xJWWV5ovJyH3ONdTXmlxI3aFqxcW8jkqnwVjnrzWhKNy/Ij7v3to8c4xxtDOTp0uwHtPVm3OelpqNXQZcvGLv5+1vPXnay1AU0o4xv3sBLaaVo8DIp/l0LT7eMDdH3M4t7vNZyVw/Xm356Fq91PcbfwyMpWSY/lGXGGmWMZMBnjqWFFHQ122UowLltjkbTIWvzj4sKa6fe5dzcjTDD5LT2pRYfT7Z+J8+2hHaNwnKV1GUTG2WZljzRX+F+Ohdx6/o6P/ALcTURTe4pAMOdvOKMn8+snKwoux7SU6WW2nCBf1KY82LX3+j1rq+oacKkJqP5jeln2iDj975vBjiO6/irdCvyUpW67vzzV5rivq+Df+oupD3yw8I0e0wXiud3x9cdKpdiOvPWY1Kdu3BjlvgFMvi8luLvpPQnLUzxYcyS84SLWNqWX+pPp1D7fWqJLM2ItStplaXLIVHHzlTmk3b6mpKYXOS5Z5khHd+qqw0bVoxTz0p1wkSrLkZSQHZyKEEfpUoxLxl5OtO69ThpSJVCS2XOr+sYvP5uOKy+eo/dergygaezHuu7bsqhqIie7jnob65GJtZxukuKQxRUak5jZfkLK+mdFLkudz6mSYkto5AaUkNV8s2zEbCnoWnraTPn3Lt5Rr2+dvDSfdrFJ1E7bvSBtYrKWKIe9UGVVciNB9bujqlLUJC/jRiK+1lur5DbIt20clXeHpt0XgoT7WErmTlIxtIklu6yGK+MVX26Hren6M9S467GRzGwKkoNETG42pfjpA1IupRrspeYsom3FgMgeayXdHW8tKMxpSQW4EQq02xtp+ufqcZP4YmkH7f0+MRiSjMTcRIo3nc5bTHxhefHQ+7IwWTbT+WJXPCKbnm1/06UjrkYMPe52khraW1h5/Q/tfWs+7nGMtmpJj+Wk2+74vc8fP5ftnq82qJNJ99Jdk9N3OYgZiMmrkjn9jnx0p3vZR37yNUGBj9QGrc83T9zop6vqMWMtCO7C37BHCtNbrTPivrfTZLRKgaaX4AS+LQw5LtP8AM6030Bzehqx/KiOVlLP0PHHi6v8Ae+nu170PmWbakH0qr8ftwdOTnGTsnpEq9pyFF7SwrGWvGOhanp5Vw2ycNOCrxm3j5s/313oQzoepwdoWn1of9Kr5fmr6ZPUoU7ZntLSuTAlWZ+n3+/UR7in3w27Zcq/tV5rxh4+/T2h20Joi8MnOEzfx/wA56JrFiLH9qJntSm4yFDPzbz54z9fILupz3E46wEjiL9+Ak3ivF11P0NF05SuLsljjx/PDX3/z62e8qwMWbVj82reAsfFr1kkMc/E7g4mV9bH9xld/frOpZ3sHkz5vbf8A9R/l1nRtfgo56dQoH2i4rmV/qOfPF1z1preqpKySC4+mft1S/wDTy9sjK0cNL87v1OeLarnrzT9JjvlMyVW6x5vg5fHH9L67nUhifbaCm61tweBc5+ctfGM9NfhylMKIgn5QXdXB/ePtxRj5PDVuomnEOZbq8Hx8haeK856Th6htZUEVEuMdpgHzmznBx1KroA+w09aoLGNnK19c38v92s9UoahidBFATbyrkotibh4DCeeuc0dFUd95weLu7+v1fqfWnv7RGJGOd6LqA2BZXLZJrObWIV0Rj5GzoO61LdzkB3GzJEavkUCxviqqXHSr3i6n6ob6FjGI08/L5i4q/vwn2c2U7uqdtj5zwJ9ivDXgzrr9nN3Q2K3Xw3m6zRdf15G+hpCNJd2u6VSYFVtlbuxlfPlRPm/jqh2fexho6mqhKW4jBksy8Mn4KqDk/wAuley9MnEi6hsotlW4y7RumLg4+vS3rsq0MTYv4jhhtOPFXdV/P6PWTj4An9363Lff4k5SLnv3EgEzkuru/sJxnqZ3nrEpNykXypYeAKfND4vP26my7nUtqT8X8+f2+3Xmj28p1b9/2/5/l1rHTQgur3e6XALR5w2Zefu1/wBuuq9LxooKv5RwNPH9fHNH26jdj6aS1NuYnheaOX+nj/XqvsnGFR02mW4scgBeSiNDateeOlOuBLJto+rtxgx3O4SW1FFzxTttKx4MdXfStVjpNDGEnfJZxh7sY3UtkgTGLLKw8x30Jb62befyBEL+oeeLx4+On+07wNNN0ptpKnZzRhH3CbsI3/XrGcMDqhvW7nR1pVqWRiJalJSuI0bY0e5viquQAO+7ciFkSUffGcNoFFPAxZfS8HFGek+2j+PqkCBFUk6mpLBGJclI0ZNp5rPOK30vTe3kv4bOWnDa6kmhCTWByo2WFZ/m9qoSVsp65+FD8zLd+gwqnN3jHF3h4voOqbmaSwohS7UblnakhV93356GepRNWWyEZQ0rBBXxi5Bi7LxdrSdC0+5UZAm4KciGKTbGiPgvxfWcgqsDc5MNKJNmTbKJQgSLqtiUAH90Kb4yMaWlqEVjfF0SiEFpNs95ZZxebfp1K7Tv47iFbnbUtsSVF0Fpl4peMYc9U9HuNOMWM3SiUO1gk0MUAyC7y7aLT56jbbGzbQ7vV0Q0pxZ72mqnhq28qV4Gs/YNtD1rTg7XT0zz7Q8cbsxp4+fy48dH7b1aFBNCzCxK+ZKnJ+2bx8dC7TX0I3u3iKbsRvNsbsT5WsZvgSMPDQDce105Sn+Hu0lLdy7cFDGsfmz+rI56X0OyhCaDN8TEaJYcoVxX/K6Prd3DWjSEL/LS27j3UWDWJXzzwPRO176MIbJSuRTuQlisbm6K+qZ/l00pITPNSOmVPNntdj54XIMi65/cznaPchtikW8+KrhtcXwYrrb+0Qldzi7sC+Y4eGyrzxzdPQ9PsycpOnONXfumIc+GN7vFtAFnTpUBndaGi7WWYlFCAL4+K/N/ToRDaf8AT2Bj8xI4rNi/6VVc9Odz2kmQDGcXAHP9MVgx8pfN9THRiR3E6LuRuIsssUuXHuODqoq8WIah7RfY/bIN5uPP/n6dEdaREqjJ+eW2viR4+1efPSke3qPshl+aljhzQYp8/wDdPvIp+XdpyHMdongus1b9ft4OpWQoZn6lIUrTjSlbvh6zpb+0dwca1FH974/frOnS/wAwDeo9lKShIZc1GhMiYG/N35o6D/Y58bpRI+6TRy4p8VX18fXoGh6nu3blduLM4KEUr6+PB46Lod4Euc4I7SW781OLAMyr/t11RyqLQefp7NRltjW20OCi9pn6Z/avK+v6FszIZmbQPFmPqN4+b+3Vc1CP5wXza8GXAfQ45r7dbaWsC7lPBCJVrdK0sbxyXjydVKUYoZP0/wCG9NL9zeaoZU08Sz4/7l9Fl6RGNy/CZSHmS0FFYOOJfFUVno+p3vbvulvjwfDLyDJL43fA1Xg6MptPwpSkSBjmjH1S7qz/AMYzeomACPb4qEtm3wRx4vw3JPh489GJ5BuNr55LK/MXlujHw9E7qEQN7ONxiUNnjyUyLvGGr6zsPTCcdunOWJ3uocZjX5U4AH7v3BAda2tPaytGnUcXt5GfC+OMPhOuY/ijUfxPw5Rl7I85qpfEXFMmrzW04zfS9z2U4btgSkRrcTBNticnChucXtqsrzvb+lzjtZh7dzZK/dK6yK1y1ih8N3arkRzndaUxjGOnWP585v58deRfwZe73XHAOBcc/PnPVPu9OdtirlocovgvI456Z9I/hiWrLfL2xi+wV3akzO2gtRpTmv3eqWpXIMY9K9MGJqajYUkY1e0yLXi/8ua6oerdmxjUYsbtZWtgU+ZSqnP7HXR9t/COjiWrqMprYVeR/TTVH92/H0pW7r+EyUSH9quW+8x91briAKqlFY4OPHO9SDfIkmcj/Z4kZDGpKXaSlF8rPF2X7f8ACvW38P8A8P62pJ1o6epKErkYQlzzNA/0cHmuu89K/huGmxuTqbRKkxlE3YHbGIKCm5/kc9D9T9V14VCWnqbON0DfKndjfFqNY8XjHyy9altRTOQ7j+De6jOUDTHc1WnKL7bv9SKXWUH/AFUn234cn8QIkoRJ7lJRra3UbSmOB66/V75IXGM5Mg934numXUBSXhx7jFVLz0XV1P7Qe7Syf3tsmtyZPvd8xceK6zX/AKGuULBwGnp75De8hg2BXjmNcLnnA10xD0TUjTPTkSm0INAv+Fw5wPweOeph3OzWhpQ04xi0Lsqo4yYux+mGVcuKXbaJPUb/ABIm2WNqySlNze0u8Bdr0PU7QzivTvS9Z1tstO4sWyVU7LWpZiSQl83w4vqtpek7rns1LeLI+5zdbra3IbUx9eunh2lVctlrthsL2vMZeCNtYb8230PW9J1YYJyVlHNntLYtZvh+P876zerYmcvL+GWUpfiw1N7Yc1X5Y5THjH0+trOt6Fo6enFjqQhUa3UtJLklVpuayJmuTNbR9N1ak6up+W0geR9vuzVpmg81jjpbuPS9bWVzGgoWja5LgcWbj3F0H2K3OrbASl2fbXcZrueYCK0VZT4y5yVdvXp6FAWO9N1+BRrHGccc/wClM6/oAaxLTkk4myq9v1TbwI0Yop556W1u3nLURiylGQ7pEmLG81yVZXOa/m9/SYG8/TtPSdwM5BLOW15oUFrNZfu10GPeacHeaUYEqle5vMeMG26Uz9b+eg/h6u6USJtWvdLdFrwjmy/qNYOei9j6V7klWK9sfdVYrPhs+Wn6dUvlge6PqegyAixY8iqVRaF0CVTxR0TutM5JTnWLW6y0+THn546W7hYhOONt/UtNyEgFArn79KastS8h7zM/zGTPAV+31zz0V4JGe0jqxkjUzc1eBMDQYcLnFfPHT+pV7GE7uiUSrPh5FC/+YY8dKUIxYG7m9qe1LzdV8Pnz1mj6rrFe5RdvukXXNbaseDnlPnoasODpNL03VibY62sROAkp8+EOs65b/wBZXKSi+TdHn97es6eyZWQWjpym7pBEbL/vZq0+eb8ffpzse4NNFh7PNoSlWKqOQ/L8fy6s6OiFKYfAIPjLZweD/umO0C1CRdlt1Z5SyuTPXTu7Y0JekdvEJTkJWTlBA8XbGxA/e+qMvTZ6iou1QXDIB8c3hf6l5691NaOjFmsVzdYv8uDzxXD8556ndx69vqpSjE5AQMtefmhbOU+vWE5XwHJR0/To6SRIbgijqzbxXwOK9p+n+ldM6mhDbYxjuzvgcoGMt3RHHwN8vXL6frxpu91c14bE8Kief/us89B7H+KNVmm7bHbrXcLbjGbd7i65srj79KKkUjosQdmVbr8QKaRuOpVyhX1eeZVXTce6jufdCZCjcJV2Bby0vFN1/Pm31PW0KlawktYEcH/U9pWDFL5fGVuHeM9sTaSlJLuMViWtGULW/lHjPVpdska0ew1c1tjCN+7fL2w8G2RY1T9148L9rp9u6k4ynqMotyoGJfkVZO4a88NfPUn+JP4hjODownKMYuXFXtQNxeebqueKrofaerxhHbENtVRGrUtyZHnj56rT092ZPAmdA/w7o7lucctWFOXzgPOP3rz1Tj3ENIz+JCBFjEI8WfPznK8vD1zfeeoj27RSHteExjJn9+pvY937XUni1pJkUy0RKUDPjwF8dbakYxi1HkWTse59RdaVxiDVkrhRHBZFRZVd+S8vHT8u/I3q5jV1KbubzdSzR7W8ZEtoxzv8Obvez2kfEjKub9zbdVkK9p9TrT1DUZak/cRP1O68Y2xIZ91XwcgvHXlaiadIZv3fretCUnSphGwNqbVQUxH2xKecUjTjpWfqWte81aBpfbd2BsYbQvNcnt8u6x6fbkZUcJcBCEnP6n9IcK7qz8dZqdpNQptMRKLiSBEKCGdvBZuzw9VQFd13Vgmvp2xEJxf0Lb+WxjL82cWnx0q6U9SU4x0XRSSOoe0yZrdLEbJYifzu+p3qvbd3oNbWV7lNN1Erl3Esc4Hzig46c7H1fWlGEpQIEs1H3zu4/VCvbiYUeDoprgEWTSh2/wCHp7Z3NohiK3tu5qv5qXPlo8dS+80ZaAT1pzncm4wmGFWHu1FrEX7/AER61n6vKKf9T8ODd6dMWJ+lldjBaNwFGQ5oL6kTKlHWgRJNxCccrHZQUu4txK5FcdCvtAyz6Z3kd8SH5I3PcpKiMQN0/ltcfpGObE31P4gCeyO1/URKurlH2x4ZIJZxk6i9lrTQjpxqc8VAX3+5KSNRp9yr4xR1a9O/hkI6c9R3TC53Ui744/L7Y/NOeeMp5ywRmn3u+PvABkm32yf08bsFXY19Ol5dvNXbOz9KDGlvPxaL4qmLwvW/d+kxhKMpksN/4sJm1ELymAD69K6/djCR+POnBGVDgpNz5WuTFjjjpxha/EY097ukjCQ1lfbjIcNSLOBzX0TpnuZbNO4xUWJcYrG3Eaxf92vsffqTDW1GUF14EIyJVLKQCq35jd0Zy5ccdU5aktxt/wCpGrZYCXG4I/PjLeeOLKoRM19SEg26hpKt2khorbcXCFNHznPKep2fd/imYMefYmaMeL3JTTfgz0z3mtp6m6EImnKDIgjRJhuNoljZzxyPgsXYd843aJGaG7ZK6px7Z0nt20bnx5rrZXtbAn6mvrEpwYMtmEYyWMq8It/u/wBOhOvqS3E1gH94A3HF5afrWeOSur8u905fqlCWRssQ8g5ozn4Pp1tq6MZRarUszkjYU+DGbovh6cdRJ5QEfR7hoNOUVu2OIO7ynP1/l9OttfTJbpMXTo9y3SXR5zZjcX84eg6fokYyvVZxluUIpVVi+cFvnFV0+9rpWEPxZmzdQNS9wUriykx/evnqsXgVNkzX/BJNGl+8ZrnLn79Z1S0+wZFxhQrVzjFq8YvHXnT/ALHkoa3qZGLLbvl+mPPOLv4vF/fz0pr+sEPeyJyvJZfjN24M1i/69ZHQZlae2MYLGUpHxV7TcMrtOXxjz1E7ztZydsaEz7sMhq0GSV9K4+UK6ZK1QhH1r1OU/wBRli5ZVVtfU8fGOM9J6HqsiLtnP2mDwXzRZh92auq+vVB9MNaiVXKRlszkODEW6/m8vRZ+iaWnKt+lPWke4v24QoWzdXlPnD5qMYpUymyL2sNTUGcSTTlK8AHOeK/f+tr0T0OWpqMp7IoZiYvT4k7a5q3A9dF6R/DkYz3agzmUw0o42ufdOTVjlASJ1fnpsZu3TZy8Z/LV+0X+e048X1k9RJ4FZH7H+F7qUmVSN+ILEwArKVZDwfbx0XvI6GnDcssDtlEFDEVqXAZ4DmqV6oT9RdMktSZYhCIe1LoXyyHbw1fnr5/6t3up3Gp7o7U4hTgW/c1tr5Th84eoX5Ox8m/Y6P4yMvdpQU04httuTucW8ngt/bprW04bndv0/cHuHJZVRyv+RZb072HqXsTGmxIjWWj9QjXNSfmji+h62iA3I1KbixiKxaMqr7ZOGL9MdJzblZJO1u9qPs/Lbc5HwXX0aznzXh6Ql3sp6TEke1E4AtBM/pl/W+Oq+r/D7OF6j+HENsI2BVNyxupktbY4y8cdTPWXTjCOno7SOJPNkjDKS0K8BwcYetU038gXv4S7oTVPw4bmJtYyFIjxT4trdd9bane6kYuoyjEqoe005VW27M1e7J9bvxy3oXfakUbl5jY7ef2931+tPVTvHV0vfqBP3BE1JWEbt3jivA5r6Y6z1I/kMr9n3EyBqRKnuYkZ2rW1ZDVnF807QtvoHdeoartiu0lbtYlLzQyjIZWlVf746n9zH2upKSDdcw3X7rCJ+U+2N1+Gxx7ljMkjpznUiMQi7XCF5FN3hPdj46x2ZGuSlpd7qVK5gRKcVuS8KUbrsMVeBEettP1i5SueeUg7tkc3tj8Yji191VjqZL1uNz3kL3We2pUIly2hdWVjn69A1NeJEmSqq3G3BFbCrGOcOJUSOa6FBeBNFr/1H8SLGO7U1mVMZ7GIXIfecUJO93Fi1a1O3/gSTKM+4YrGUZyhol74mGknGcZOVAqxTlej+j+n6WlGM9SWmThUrht2xEAiYXj5AXN8HRNXvYwkXKWtJ9xG5BZJldEGqGJ7VcF3V9ZymliI7Og1dbSjpu3SYRUJbYYarDt/YMX8X1P7vQi6aaetKGHZ7GNx8Rf1PDjnJgOoet6xF1J/g6coKpqbVmzIkignxWcrx4OOle39elEhFGYkfczkCgJi8iBT5sw9ZOM3wOyz2WjqRjEZx1NSLQstthySuR8oY+OOonqPZS2lxJUpGqq791i3ba1ZhXBdk7bWBfxF28loNpUflxdH1vwU0teUyF7CUZX4oPPBeUVp5xzeL2yhkTJXp/cJHThPTWEiJFdN2kBNqtUxrmX6vpmy+o/ijHU0aIx9rs9oUCpEVUxaqY5z0jp98au2OYGYlYbu2xujFZssfPQJeqy0Fju0577FDCbUKtLDDyOTB01GTdpCQ1LU1IzdScALDct1K6Ar8sgv2iIJ9x7Q7+ZFdsIxG7Lgq5tH8zQ/Oax0PsfW/wAWM2YVFiFBdFCH942lY+PAX1v6l2kDTiydQvzYbeDbcTn4M8ZeTpzUkkmhtHuj2GhMSG6OpGW73itKc53UR4jdu7zfTHp2gaaRCW5kvwcxuL914z4+etY6OiMI72QDhuQtm1Y3dcNGHyBzNnqsZy2w37WUoc2ub5eOD5r6cpPdhsTZZ7vT0Xdpak6Y0yAtlWMTwqFPHGD6SvTdWWnISRKGDatnj+94+HOf65/apakZO6psRQxc/wAxdmauvBiuek+z7X8aMZT/ABAbu7Y0pW1YxDbd/wBBlXWtJPHAclPX76OpJlKGpbzUpx/er88355686R19EjJDdPj3OsxXHO0nR151v9mm9nsdfTnINk/xN29q2rAJVVXRV0l/t0fvNW90SewHcR4jBcZllFKu8PNt9LQWpUsfdWKUM3aJlVcrWfFHRIeh62qx1Hax1SKbgMnwU1RVr5KzSN33ZmIT7NIrP3upK7iNUYunw8Xf+lF9J7PbqbkJMTdmKlrkjbuk8o8Vbno8f4c1c/iThGuNk2zjmiy/nH2OvNDstSMo42ZV915qk+hhMrnHS3X2Fl/S1X3XOUXdaSqIrmkHOOUFLrx0PvO8hoxlGDGM33OJxlJMKxDOD8v+/SPq/qDpaWyEIwnywLkv1axhrn69c8d4oydLnBvWjiqVtVrFchnk6w2t5BDhqa2ol74Rj7YhIiyCuN2RvF+W+vJezUNON6kUuq2ty/xYWPC46W0e6krzJuO7Mjw4c3VHgKL6paGjuWTCc57NsUi7arFO9vO8GjN9OwbNzURYK3H3SAWEasMNKvBm8dF7LUnHO0jG90pU3LzcduKArLRfx1h2cNOO6Zj8uyUJEscEvog1wIOeaFqd/pfilKkQQCQRaW2rtBW1fHHIpK3wKwerKklKOtpHtQ1DbuE87RqVZGPiWfPU3vIQmkfBRE5i/Zo3I+bxV/fofSPSzXN+92LMhqEoluYrGDOpB/LGPgH3Pa6LKOnc1ut05RGg/TQYp5jzfjjq00nkZx39ndPUjU8BXI3RwRfqvP156LLvEnHVRm2xrErR2/lkPuxdhf2vqj6h2W1Y1+IRF/E+qran7eXHnFdc/wCpTlvCMsqI8ILR4xhp8X1vGpiR02r6nOUD+0T21FNNhUrOMhmMtq38bT79S9WUpqzlq6jdtm7MjkicIYrnEuOiw72UWJKSEbsVTPuqh5X48HPwGOlWtKEtdj/dY3Et8y2HgLrF/TPUbaKQpqdpZKUYgiFtCPH5fi+tfwtXuNT2pvGqntBrFYpf/jX+fVHuez05Rkk95CRU3UrxdbJRM8j8BZ46J2/qUvARDNRCKjdXQLXkXw+eSwZ1L2zAN24j/wDtkbge2mxKNtuJG5xjOeoncd3v1MO2a7dsqIomc7vbKgPzPgarrzuvWJwZymfpNlUg7Spbd2cY+vyIIDsO7/ChLUnpwc2Q20Mlx7jB+9VWWsdc3p9iQXS7qBqLLTYxxif6ZZGN7ijHJyrimk2t6nKcDdMw+3aEWMqdtxDwxA+ePPSfeS0taRG5/io1vqMQrda3Y+S2uBxypElAcmoKDEzf+LbLLk/SfZBOnstDZf7Tu9PU3P4cZ7YhtcpWCUc21dY+nDXVHT9SnAuBujOO2TbYXVS8XXk84BrrkOz72OjIlsNzbGSRuKrE8WcRwOP36a/9ZKN0A1LLu6Uq7tocchz5LwSg1+hF6fa6epqsQqUufptNu3Lg/VZmjGHHnc+g9tNYmrtlHBxtoztszznz5tb6m916jqGnpaqyrJIjTxiErMK4q3KS/vdGn3cJkZRntAalE32XmLGQWG3aN8RM3nqHuVA0M6X8Ok/bNT+6/iOIxqI7KauObeNhxfQNbZosV15L+UfcyyYJhEGMiivd+XDnrbtfU4fhJrazpjLzp1KW6pZLqs3znCnFi770+E47N/vgIbohOPnAS9xV0nOcRw9b22vyQ8s21PVNKETE3xFiFRuhArA59vHt84621O23kJtpiO0lnz7argY5px4XnrV9HnDbs7hnuxtdMkRk/VsPMfnjmk617jtJ6Md+obXfc9jHES6xDFWblQcFcYxlBdE0VvUO6IRjOTtiYJwiSqa+3bcnb5NufODlT1tQgEzU3UosotW2ZI25Lb+3Qux9Yiwm4CQtbSLYAsjcO3HAI03Txto9/HS9k3fZUIAVy45FeJEbxeTI9HpNcjJ+v6oQkxITnX6owsbyot9Z1d0IaZEDttRP8MYbf2qZjrzo3R/zCyLrd/psnF/pprhVttKKs3U8r5bpT9S9wuo6UYVGglunuKxeao5vrmDvb9yO1KB5+wft09qa3tqUgCiQx5880tmS35qsddMo2JHRdhLTmRSVhzUqS7rc82+2rYmPPRPUvXJacE0oxMUIY5G6ba4lSnj6XC0PUdkVrYtZhKU0PgjaHBzxj7dSvUO9lrF7mRGL+axtf6ov/MdZbMlnne+sE5qvn27Tbfy+75u84+nQdHueJBGhW5SX2hWOC/gPpjpDaO75cWkvv44/Z/bro/SvS56enFIQYyrdJkBtM0WjuctHycX11YirJbsUl3qbbiS3bSpRJVLhwPHnbwVxa9O6vdaybblpxpvOOGlLzk4LP2x1a9P9L5r8M2+6MRlf3fr9/Pkrr3vO304xDU0xF94lLL6kb83l+tfXB6vgCQdzC47iOfMY5iPC+yV5/vObfPVTs/R+3197ui3CRKpSju3CXTgy/GPv1viyMQJSESaSC/m8YOSn9+Uz6X7cR0iirikroqTmgPoF4+nWe8Gbd33RoaJFjJhGJpxJRnSRjxFDH/ytf36iz03U1Y6urHY7R04+5lHzFNza2jRf1p5pa/b6lf8AuRGFe8Nzuvi0v2x+LW/N9Q9fsNWWqMz2ylHbJGqC72uAq8y+uEeqi4jyUNbW1dWOw2YOIzuYXLnxfJkPsIdRe60C92l/1Axuc0HmlLWTz4MnD1W0/TjdsNOP5oXE3Qi/3TcgzwuVL/n0P1bWhokNOMpfiXcmKEYRv3UmNw3VMsW28FRmlhCVkfU03+z6bOUd1srH3OWUZPmrxRweOp3b9yRjHeRnuKqjjMpI4z8p8cldUe7h+I51GUroJCFY8JUaqq831p3Gth/FUo2leW+DH5fyh9n9tU7wwN9DtIOrDUmJGjdE54qNETJ4t5zXx0Tu9ODMItQ01TASlnd4zgdt5rL8rv2/qGrPT2a26iSbpT3sqz7oqOK/NfkjY9C9VVMSlKJUYhYU7mxQNzWeLcvUNtMZOhOo7vxCDuqhzWAr23W0G2+POersK2BJ37RIoFirQfiNIDVV+o+vXH9xm4lPgvxj/mem4+oppbM7Yvt8+7Cr/s31pLTtJoVhiMdST74xUdqhHdLByAFZy1heeqnbej62oxnDbK1isJ3G7LRM358HP0rmtCMKce6xP+X/AMt663+B++ILpMkNT9NGHkq2v6nNdbQgm6YNh9bstOMXTqdgP6mJfkfDl+rjjpHuez3zfaz05fo090S8cNrymKV/kddX3zpwAUrGX5D83x9P5v2Qn2MMzrdmz4XgfObrpy0fAlIn+l60LlBl+Em8dopITMcHAl5TyVyLOl29Qkx1N0oqJOUZJEKcVYnF4G6quZ/qXbSk3tvzLyhYrEKbsr28dH1dONESEtR1I0zNxX8uaKeaa5euCcMFUA9WmEoyBdoVlRxzhELLv4PvRGUtWEZk5aUwI1AUrOVUaIn9Az0Pu6v2sYsmqS6WrXmVObEzjHw9p91qRlEleyi9uK5uvmIZ2vF11Cm1hE2B0tLUjCMtxMeXCg2t5KK+eMfboumzZe2LNBSXhhTY7gqe2vjz8J1ml3MSdY3fmFlXH6o8hfKS+UvGG+59MjGKrKcyuUB/w2cOOH6ZMdLdTyNErutmpGcdmloy01Rg3a1/e9w5fJGzHittMmR3TnDbtraty4aH20ZwVnP7g/7GWasYbElKEoJRui+4FtsuPta818GurqkJkt8YyPyxclHzSe6sfs8X1pJ2gZ7egfnjqkvIbg/Y6868n32jeYxk/IadP1z89Z1lS+R2Ue57bTM7rvbEGRE4MgGcWl/D8400uzJKuImIEqvdhu321n64PPRtHsyJL2e5zg3Yed14MNftV9N691cI76KxBi1/8qUrFB7sX1rvpUiSXq9saUHxK6sX3W2BQCZLX/TpLuYtBEYsrsKbB8SQGm7C+nNKC75zZRtvBaGeRMZsz+2Ohx7PfLeF7Gzi51n3coB/tWerrORjPaaGmILvR9wlRo+KKc1h+lddL2M91TZR3IlEQaopb90aLxXnHULttRtlLNRQ2ybtaiESlQ83d9UdTS0tOLEGco1+Klsst3KSuDwZfbm6XrKYhrudba1pTLv3O0LQ+S7eaAvHgvqNr9xuuDGxl84flQw4F24PHHJfV+4jiUtQjGN01WpJ4eGqc8tqOMdLaXa6MoxjCREBZMr3RLq2nzxtSs8fMLyNh9HQ2xICRjK922xlXGZbjw2GC/50dPViGwNOgCnDXhCVr5/N8NuK6UnLT0z8gTjWwje0yIbsGbv93nKg9Y1jU2/iSlFhzIRynmyufgr+fSu3QWF7jvJR05Qh7R/PI/NuSnGDjxgz4rpLR1pwdv4juwGcmB2hkktWvn6c9P8ApnYSlpR1NQKMnt2kwcPOCqL5V89a6sI6jKWmUkqdsRZ1wqW7b2/morHWr2JV2W2gncd1BZqzkMpVhKrAFXm0eeKqq6531yOmMXTvcAyVYvj7c58eLv4udv2soGdT2hLASrcuT24r9/OT5T146sW2UY6nkKlkkpNFUo+TGPi+s1KngiyJ3EZF0fhmEC8H5lbG7xXz9uvdODOT+HqS3Gb8gxbNzVcmXw/V6pa3bsp7oxZXay2XAW6UrN5c8Y60O/l+FPSnDS1YLukzwrg/NHNcVih8vneMgEu3nLTJR31+KQIxiko4rMm1xlR+fNPWvfRJLGI/z8gV5pP98Xh6F/b5LHbCOnpitEWttjtrmSgfufGOsGWpKUsnu9sCGclEeMtUY8v060ll2CEO47GWXa0Y54+j/OseOlM0Htt/xF1bf75+Pjx1S7x2m01LXgrHyt1igrnxeb6F2ml7vdG2PuMeTj6cgef8+rg6WQENbTRiXXuMmfoW3RjGMf59WO403Tnk2yMoI/pKeP8AxX26T0tCTqAxcyiy8+1RuvtnPXa976cdxGo+2sCW8Yzn4KbzkuuuqDshsah3sdeIheCx5A4r9v8AbrUNOO6EJbq5LFMVRXNhwfPUSPdT7eRFjcaeS8vtWzLjx/t0z3Pcf9OUonsVXPLVfyxl6nW1HGNrkaQ3qsI0XSflR+aOOExd/Q4z1FnrynNySbGOzce6qqPOKstvnNXY92+iOmc7Zbm1it49rfuEEyiUvz1D7/uJX+Jpe2pMhLLebr7yz+3XC5+o8lUNam4fxKd8bLU4/wDjQEavjzdVddA7aerLaVJ2yYyJSabxVmbc8K107oa7qae+vfJYK1IltIylzxX0epep3EpcJGG4i7sfPnmz5ORPt1NPigHtCUNKaYp8LgwZyYUXPJXi2nex7shHbOQRTzK50YL4OK+p1DlFZIhI4Mptr68Z83XTfaEAFd5aYzSHC5cHwcfy6zlHAiz2/qcNStPVCYWEpR2sQ8jHjAcJWP2WNCVNwjrxTae0yD5r3c0lPn+WsoyhWpDdtvMrap4eErKVRhpu66J23dy0kX3jLkbPoIGKCyqeOOlxwNkTX9M1iSNRT9LWP5t9Z1e1tLdJZR0bcu49379Z1Xqsmh7T0I1KJBr+8uUOMtFf/l4rIdB1DdU4xjTUituK+KpEqw+MfHS6/ZQLixlUf7sLs+3+1PU/V9JyVKJHitqKeBb5Of38dCn0JMna2kzu3ZE5kOL+mLv6V8dew9HltIxkDL8z5quM0vn4o/qnPSrVPb/7bFDf5HiMY5MbeTwcvVCcbLpjKRt2til5dtO3xlv/AD6bVFYNIS04z3akycc7TeSl7atcJziqx+/Weo+pFSlqL+Ec+24ym8t3dW+D4MdCl2wy3SCFcfVKBleMH7cdSe57qp7dMGstRM1+tk/C58eOn7hoBL1KUlk6aUmCN3nAmfF466Lt+3jglpe9VlJkYiZRPFIlJyh4OkNL1J0tM3stSepQn6eAvh3SrBXwnW/ceozZyin4kpe6Q5IwKw528t/euem14E8spneQ3e8lBbjB3Sl9WiRUW82W30fWlpfqjHUWQXa01ccVmRT/AM5kRv26mp7ZALc5RW7LBtuQHwU9ePeTjaU7rYAUm6745Es8fbz1EtKuGAz6j6o1USc54gKo+LATNPwHRXWn+HTt/SHuzbZTmhVTc3/LqX2PZajqJriEpFRXdLFrH5iS4fp9en9bX09Oo6n4Y0bdrIlE4T25jEHBG7u/HScEhdivcsvw4y1WSD7SJm/8TEcYq7iv06h6+lqjNsvffti2xMlWcUC566DvYxlI2aOnKRG29wRH6W/yavOeehdx6ppT05QZE5FbKs25uy1b/c5PPTi66LoR7T0to95PKIZ2/mpa5zYUbc5et+2lsDaUFSqX65Vi2mx+nymLOmDuCBGMt8pSLnK9tZxm+U8L8VmzrTVjJBlcYRQpBUATIZVzh5pzXVvkRpp91DV04xo0mUjdL8peWPhdt1kr7463jNismZL+7taxfuc8ByftnqZ2mvZPfFjtI+6WcXVRQDMmLmvHOXokIntUmoWEqiMZbkP8m8HjrTY6sDXvVdScVY7b9pms7aF+MH7Px1rHRNODTlb3YuJyYObpfPg+endHRuP4moyDau3m6ShTH+Lnm22k6T7vXZxizg43UNPn4PqqfvmunXgDTS1JSyyo4SNPNcV/y3qn23dECMYyYsZI3bujJqUXzeArPU3tYT904EYqYKLpzm7P5dJ913kzWtllDFUicftf/cL6em2ngmjru57iOrpwgG6rZuOC278sgu6x5tSvYdnKIRQ1JToAmRuzlMo4W/y/RLOp/pOxg74xGR+eVpzYMCtwto3jx0XvX8LV36bJjQSiXBjXDuWQxu/64OnrNzdDiqAdyJcWGoEVuXnPPJXOcc/aup/plEsyXc+1SoiFWBefq19jpjX7yWtTHduT/qbj9OALLuqa+lY5DI6kYxlH8VlQgbVLM/qqz+uXrDKRTY7qdnqR0YpuimpJjA8RlGFU/GFvizPnqRpyNyYjNozHNvFfGas+jxfVLV9VWH4jbkjmJEpGr24qjEUxtr69by7vtdsTVIyJw98o8xleHHjjH0HPTy3ZJC7ODO0QaVtbW0p+lZtsz0L0+UozR2pLCNFfUxVV/l073XZaTOeppzm7cXXGLxXwBjgx89C9P7r3VCMYsn3SlJtPPtVBcmfp1bazSGEjqa0d23U23Rt+TihB/l1v2+hqbtz7o0q+eVGvm+LHNdWuwjCpkbJBYOJStyZo+E+9eOkvxPdsYwJXzxxYOP3Mn+WcN12qFYrJg5Y61/TdX+fWdP8AadvJgVN//tE8/XNde9TaWBbjpdTv5QCzdGuYSLvhqKvFma+/XsYQn7iNXWZLKPhMcNYweeeo/c99pXUYzfBsbsvjHm+ax17p+u6YXH9Ixqa2J/evF0I8f1Op2SXA+Sj3Hp+nKRKZD21SyRq/txZg+nSk9OUQAuOUd6PlLy3zj9r+ei6HcrRqMYn6Y7Y/mrjFU5z+189eandM1fNZKzXLYcjnj+uetIyYiZrdxJvcTRofqqAYzV/Y858m7HsCMF1A1Zyxgp8VH5eb+niuiaTCUo7M/MsrS8Ujm9rxjwfBNTuDRUZS1ZIltRrzV8sf+fTpu0qQE7W0pkyctukccmCK+2J9fL9fv15oaf5ifsy1Za4+9BV4/wDHVLbFMSuWBl+VtbrPutzXl+ldLdxIq1nXiQ1E80Xls8+V6SleAYl6n2ayPxXc2BtxLnwnGT7V01D0x09Xc/i6jbwyvze27UrGX64z0X0v06OpH8TU3zV8ONqVY/63/I6d1O5jGPuJSOdhVRFyub3Xy8uMY6030qHZN9R9WCO03RMXEi2n5kJrf91vwnHjoej6hCYzjpDB9zHcuc0SWhbzec3z1rr95FlEq8bAMcuCsZwH8uktd3aZL8hFYtufaojt4rj9uk1aALrd+62nPbEiQkO3anFlLfGZY54+ega+nONy3aZu5opI35C0xR8e74z0r+IzjKIVD9TfFc5y3XH/AJ61hQhG5bUzLEcNfu2mPp01GiijpwC/fHdtvjda7ubPBWPnPwFCPZ6OkbdRiseLvF24r5+vyV0l2nasq1Vizk3GGeRMR2n5vrznofcer72YacYyv8wXdXiNGPPF356UlfBI9r6sZxdRwAngXxVN8nN55+Opnp+vGXtjcXL7X48FNXgVxket+37RnCphMVI7Rj8iGLl4wfN10720GNfhRN9e6xip/QBy2t44LbEqAS1IRzAGTv3jcluJkZHimTnJRT866n/SkwgbjaNySKDcwlQZudJXhOjpm56hKW7iMGS3lq7+sd2cnnPSfqndy/EWNLk3VcqwxMuWmi4n5eWr63VSVWAXQ0Jy0/xJRlCP6fcRK3YLeS7HdWeOQJ8tMJ/mVlWSJ5bX3lcOKLs4t6JLurg+8QeJLLliJx9Xz+k6d7DsFd0ZVuDbhwx+L8/Gfrnora8gVu2no6OjGMZMiPG6QGWr2lXhunivPWn9t3VJ1qJxHawvNRY0fcfORPPKGn2sNLQL/E/9xW2gL5+eFyYz1nddwMYz1Jbi9seFo8rReQMfzz1lNtvA/wBDf4EtTc6UMRqMoy/MuHcC4zgDwpfU7WNZgstKZpFuLdvKvNhzjiut/wC1yjp6b+LmU5yXZu2UQIypzdvN2X9bX/7LLUi6kNZlKIx3SGNuapZfYG8XWPBtSRLdErtrAfxo0mRi8Odx5xI5Dw88dewIGJQ2zrCPjnHzFu74bv69D9U7HUiwWEoSKqTWeXkNt/mvH3629M72U0gyNjURVDk2ky2z+dXj46KsEUu7rTlPJd+2yyUbdttUfGeM89Te39ay7YRj88BQGfm+fPjp78SvxNPVCRCZcmOLf8VFF5q/Phz1t2/pGhqIs0lKVjp/lMFFJ/q8PniVGKuxoF2GpHVI6gydsm058YzV39Pn69Md76qQGitpt9wfyTOaeLrPXj2UdF9uoytqiNO77DmLnxjrSOoak5qab8EmUbw5qv6peDrNxt/AmK6ejKRu3Eb8W/8A5GHnrOnNN1Igfgkq82mfOE8OP2696rcVZv6t3OrpkWMEJSpmIKvGDiPL/PqXod9KCwlHbdvt82ZeVtLb+nx1W7j0yOtphunKW4kLtRjjhLx/U+OqXbdto6PcUaJGbBIjfuEqRf5bQzXz12PSt5MYzpUK+l9ofhsnVnYm2EK3I5XLYZDd9HnoneRj+SGkpW5ZHua5bt+vFHN9A1NKOmQ0/Zvk7BJe4Dm6KEPiX7c9M93qkdPYSjEcyJXb9yIuDPu+nx0nClgN7J2j2rF3Tu0XbuI192nHx09pmnpm/b/iL54HKc/Pmq6UIsssf/gXlr/5Uuc55p+OqHb6265B7f7hS4MpXHjjHOXF8ct1loDHVbZaiMAlMjSWc/l4SrM3fw9ew0zVjciaUSIykF5zeboHlM9Aj3cd9O3jdaARK4MX9OD4vr2HeMriSiTc3K3y0Xf5hz8YHqVjI+AevrkKjBhGMauKrGv7zV39Lf36T1/VIwyyN0v/AHKLecZa+uP/AD086cJDvjFjQ2OZS+UPp89Se4NLUAuJ7vyA/uMnNv8Ar1omm7YINoMZ6Upxkxba9pGnFycuEv6Hycda9x2s32/miUkisjnmPlvhcYeltSf4a/pi+eFxwZsP+fZzsNaGwntILwufm+GweLcc+ONOFYZB9n6bY7yZaWRb4btPscl4Pm+iz19AltdH/oisU5baF3S/KPgr4z07qdxITUmS04tXG4+7mmz5x7slVXz0l3+tPWp2brqsYN2PFJi2/p0oye6x5CVKKRVjJuX6aweK912xz8PHPSms4fa+25MofmZVQFZL880Di6Fjve2pjNlLGLlhnIq6883f2rxXXkpaUzJPmbu4iq2NOFfpx+z1pF7vyJQPU9U1Pw4p24SE2+3IXgJfWuG3Ly9MveznZESSFW4a53eD/fx0lLv9kJBXi/dJAPoyrdaf04607X1LUk3qXsL/ADVV0lkaoLNtg1/LpvTxuZSTob09CAxvesS23ANRPynyiY5Tpr+0hE0Y83dNjV3TyNpIChuX36kw9TCQEYFW27hSWfbtqs/Pz/Or6ZPTXckrvm7uvjHBOs5v68GbhTywIffacqZGnGUbfyx4ulJFY819K6a7HT1CTsajtxGstc5pcZXHnwdW5enQnJSSaYEqBebQ5Xxz9HFnUuT+Abd8rlcio0heFdw83ms3k62hFyjtZJ7UZkjEZDFkFstuIsq2t8XXtPddmLB3EiesaUIkt20MZcfDea/m89LT1nf+KTSYe3aDQNSuvrdVjg89Ldn6lt7mM25NuUrkzisVL/XB4EkN4WDqe9/hCcIRqMHFptJNspSv3Y4QQ+D4zE7HU1NN/E0NuPMdKCRrL7tgxcHg/nXVr1P111EiMq2jF5yRMvHndXHJ1F7V1NKLt1IMV/LxKP7Vkzmr6rUriIlfZS9M9RVq/wATUzh3LKj80fd+bbmpF888EmXbQj74LDNst1L4fpf0r9uj9t321qQBwW20+UfH14z9utu5jPTfZtIKpEbCufmhu/nk8dc7cuh8h9D1GGJpKMWiX67q4lmM3crq6TnHR9DShKco6cvwysFWGW/YlnhoxS/Sue7/ANSk1e4lDnlvmr+3jr3U9dlqS038MlMwBf1yB9Dpem3kVHVS9C36cvxJDIVhIAwA8XnK8t8dI9xKUdOH5hpP2HPiiXn/AFb6a7PvoH/6mBOL5tsm+IpTt5KXDnGekHU056s9KtWcXgpcVjDWc/LdBz1O2VfodHhrjVak6or/AKY8Y5sv+XXvUl9OBdktQjbRuP8A7kf5l9edXtfn/g6Op0tRqradWV5+sepv8ea8vxom5o1EC+MHHWdZ139GUBX+CS3VHJsrPwyiP8/PVTXk7pHiIIeD3Bj4x1nWdZT9hP8AM27A3aauXdDLnkp/p1v2v5j/AOR/9M+s6zrkXuf2ag+/b09dcotX93/Y/l1z/pJfcg5NvHjk6zrOiPsZUjp9M94eNm799sc/f69Jfhm9wZ5x9Os6zrKPAR4EtI3asN3u9/nP6j56F68e+P1c9Z1nXVpiiM9hnR07zWpML8Hsa+131fqowkYlthkw4J1n9j+R1nWdZ63P9gUO0iT0psze1L82eCdc/HXE+pQDutSIAGlGg4xs8de9Z1pp+wjtgdf8w+dpn7qP9Os7trtGsZ8Y8x6zrOiXX0X0A/h/GqVj2+Pv10MYG/Swfm/1es6zqNT3/QgPr8m9TP8AwlOv9Op3qxeu/wD8cv6Rs/k9Z1nXTo8Mtiva/wDuan0iV+4315olyzn2h/8A66zrOsZcszmN/wARzTupA43Tx9lronpUSnH/ADa9e9Z0T9iKKPrejGLOohjwV9f9uoXf6svxmNu3a4vHzx91f3686zrHQKgKelSd7n9D/kdPaxt04Jhl+ZMXYXfzfWdZ10/y+hjfcNw0lyti/vL/ALdWe30o74YMwtxy+zL8uX+b1nWdc8uPsjoF3nbxZyWIrlwdZ1nWdMg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6230" y="198884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263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D.  Mosses: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16434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200" b="1" dirty="0"/>
              <a:t>	</a:t>
            </a:r>
            <a:r>
              <a:rPr lang="en-US" sz="2400" b="1" dirty="0" smtClean="0"/>
              <a:t>1</a:t>
            </a:r>
            <a:r>
              <a:rPr lang="en-US" sz="2400" b="1" dirty="0"/>
              <a:t>.  Each plant has:</a:t>
            </a:r>
            <a:endParaRPr lang="en-CA" sz="2400" dirty="0"/>
          </a:p>
          <a:p>
            <a:pPr marL="0" indent="0">
              <a:buNone/>
            </a:pPr>
            <a:r>
              <a:rPr lang="en-US" sz="2400" b="1" dirty="0"/>
              <a:t>		</a:t>
            </a:r>
            <a:r>
              <a:rPr lang="en-US" sz="2400" b="1" dirty="0" smtClean="0"/>
              <a:t>a</a:t>
            </a:r>
            <a:r>
              <a:rPr lang="en-US" sz="2400" b="1" dirty="0"/>
              <a:t>) A thin, upright </a:t>
            </a:r>
            <a:r>
              <a:rPr lang="en-US" sz="2400" b="1" i="1" u="sng" dirty="0" smtClean="0"/>
              <a:t>shoot</a:t>
            </a:r>
            <a:r>
              <a:rPr lang="en-US" sz="2400" b="1" u="sng" dirty="0" smtClean="0"/>
              <a:t> </a:t>
            </a:r>
            <a:r>
              <a:rPr lang="en-US" sz="2400" b="1" dirty="0" smtClean="0"/>
              <a:t>like </a:t>
            </a:r>
            <a:r>
              <a:rPr lang="en-US" sz="2400" b="1" dirty="0"/>
              <a:t>a stem with</a:t>
            </a:r>
            <a:r>
              <a:rPr lang="en-US" sz="2400" b="1" dirty="0" smtClean="0"/>
              <a:t> 		         tiny </a:t>
            </a:r>
            <a:r>
              <a:rPr lang="en-US" sz="2400" b="1" i="1" u="sng" dirty="0" smtClean="0"/>
              <a:t>Leaves</a:t>
            </a:r>
            <a:r>
              <a:rPr lang="en-US" sz="2400" b="1" u="sng" dirty="0" smtClean="0"/>
              <a:t> </a:t>
            </a:r>
            <a:r>
              <a:rPr lang="en-US" sz="2400" b="1" dirty="0" smtClean="0"/>
              <a:t>	called </a:t>
            </a:r>
            <a:r>
              <a:rPr lang="en-US" sz="2400" b="1" dirty="0"/>
              <a:t>the </a:t>
            </a:r>
            <a:r>
              <a:rPr lang="en-US" sz="2400" b="1" dirty="0" smtClean="0"/>
              <a:t>Gametophyte</a:t>
            </a:r>
            <a:endParaRPr lang="en-CA" sz="2400" dirty="0" smtClean="0"/>
          </a:p>
          <a:p>
            <a:pPr marL="0" indent="0">
              <a:buNone/>
            </a:pPr>
            <a:r>
              <a:rPr lang="en-US" sz="2400" b="1" dirty="0"/>
              <a:t>		</a:t>
            </a:r>
            <a:r>
              <a:rPr lang="en-US" sz="2400" b="1" dirty="0" smtClean="0"/>
              <a:t>b</a:t>
            </a:r>
            <a:r>
              <a:rPr lang="en-US" sz="2400" b="1" dirty="0"/>
              <a:t>) From base of the shoot</a:t>
            </a:r>
            <a:r>
              <a:rPr lang="en-US" sz="2400" b="1" dirty="0" smtClean="0"/>
              <a:t> 	grow </a:t>
            </a:r>
            <a:r>
              <a:rPr lang="en-US" sz="2400" b="1" i="1" u="sng" dirty="0"/>
              <a:t>rhizoids</a:t>
            </a:r>
            <a:r>
              <a:rPr lang="en-US" sz="2400" b="1" u="sng" dirty="0" smtClean="0"/>
              <a:t>  </a:t>
            </a:r>
            <a:r>
              <a:rPr lang="en-US" sz="2400" b="1" dirty="0" smtClean="0"/>
              <a:t>		         that anchor 	the plant</a:t>
            </a:r>
            <a:endParaRPr lang="en-CA" sz="2400" dirty="0"/>
          </a:p>
          <a:p>
            <a:pPr marL="0" indent="0">
              <a:buNone/>
            </a:pPr>
            <a:r>
              <a:rPr lang="en-US" sz="2400" b="1" dirty="0"/>
              <a:t>		</a:t>
            </a:r>
            <a:r>
              <a:rPr lang="en-US" sz="2400" b="1" dirty="0" smtClean="0"/>
              <a:t>c</a:t>
            </a:r>
            <a:r>
              <a:rPr lang="en-US" sz="2400" b="1" dirty="0"/>
              <a:t>) Shoots may be topped</a:t>
            </a:r>
            <a:r>
              <a:rPr lang="en-US" sz="2400" b="1" dirty="0" smtClean="0"/>
              <a:t> with </a:t>
            </a:r>
            <a:r>
              <a:rPr lang="en-US" sz="2400" b="1" dirty="0"/>
              <a:t>a brown</a:t>
            </a:r>
            <a:r>
              <a:rPr lang="en-US" sz="2400" b="1" dirty="0" smtClean="0"/>
              <a:t>   			    flag</a:t>
            </a:r>
            <a:r>
              <a:rPr lang="en-US" sz="2400" b="1" dirty="0"/>
              <a:t>-like</a:t>
            </a:r>
            <a:r>
              <a:rPr lang="en-US" sz="2400" b="1" dirty="0" smtClean="0"/>
              <a:t> structure    								    			called a </a:t>
            </a:r>
            <a:r>
              <a:rPr lang="en-US" sz="2400" b="1" i="1" u="sng" dirty="0" smtClean="0"/>
              <a:t>Sporophyte</a:t>
            </a:r>
            <a:endParaRPr lang="en-CA" sz="2400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20307"/>
            <a:ext cx="3429000" cy="2637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42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	2.  Copy and label the diagram in 21-5:</a:t>
            </a:r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5329376" cy="4099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39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II.</a:t>
            </a:r>
            <a:r>
              <a:rPr lang="en-US" b="1" u="sng" dirty="0"/>
              <a:t>  Physical Characteristics</a:t>
            </a:r>
            <a:r>
              <a:rPr lang="en-US" b="1" u="sng" dirty="0" smtClean="0"/>
              <a:t>  of </a:t>
            </a:r>
            <a:r>
              <a:rPr lang="en-US" b="1" u="sng" dirty="0"/>
              <a:t>Bryophytes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892479" cy="5257800"/>
          </a:xfrm>
        </p:spPr>
        <p:txBody>
          <a:bodyPr anchor="t">
            <a:noAutofit/>
          </a:bodyPr>
          <a:lstStyle/>
          <a:p>
            <a:pPr marL="457200" indent="-457200">
              <a:buAutoNum type="alphaUcPeriod"/>
            </a:pPr>
            <a:r>
              <a:rPr lang="en-US" sz="2400" b="1" dirty="0" smtClean="0"/>
              <a:t>Water Conduction</a:t>
            </a:r>
            <a:endParaRPr lang="en-CA" sz="2400" dirty="0" smtClean="0"/>
          </a:p>
          <a:p>
            <a:pPr marL="0" indent="0" defTabSz="266700">
              <a:buNone/>
            </a:pPr>
            <a:r>
              <a:rPr lang="en-US" sz="2300" b="1" dirty="0"/>
              <a:t>		1.  Lack tubes</a:t>
            </a:r>
            <a:endParaRPr lang="en-CA" sz="2300" dirty="0"/>
          </a:p>
          <a:p>
            <a:pPr marL="0" indent="0" defTabSz="266700">
              <a:buNone/>
            </a:pPr>
            <a:r>
              <a:rPr lang="en-US" sz="2300" b="1" dirty="0"/>
              <a:t>		2.  Water passes between cells by </a:t>
            </a:r>
            <a:r>
              <a:rPr lang="en-US" sz="2300" b="1" i="1" u="sng" dirty="0"/>
              <a:t>osmosis</a:t>
            </a:r>
            <a:r>
              <a:rPr lang="en-US" sz="2300" b="1" u="sng" dirty="0"/>
              <a:t> </a:t>
            </a:r>
            <a:r>
              <a:rPr lang="en-US" sz="2300" b="1" dirty="0" smtClean="0"/>
              <a:t>and 				</a:t>
            </a:r>
            <a:r>
              <a:rPr lang="en-US" sz="2300" b="1" i="1" u="sng" dirty="0" smtClean="0"/>
              <a:t>surface </a:t>
            </a:r>
            <a:r>
              <a:rPr lang="en-US" sz="2300" b="1" i="1" u="sng" dirty="0"/>
              <a:t>tension</a:t>
            </a:r>
            <a:endParaRPr lang="en-CA" sz="2300" u="sng" dirty="0"/>
          </a:p>
          <a:p>
            <a:pPr marL="0" indent="0" defTabSz="266700">
              <a:buNone/>
            </a:pPr>
            <a:r>
              <a:rPr lang="en-US" sz="2300" b="1" dirty="0"/>
              <a:t>		3.  These methods work: </a:t>
            </a:r>
            <a:r>
              <a:rPr lang="en-US" sz="2300" b="1" i="1" u="sng" dirty="0"/>
              <a:t>over short </a:t>
            </a:r>
            <a:r>
              <a:rPr lang="en-US" sz="2300" b="1" i="1" u="sng" dirty="0" smtClean="0"/>
              <a:t>distances</a:t>
            </a:r>
            <a:r>
              <a:rPr lang="en-US" sz="2300" b="1" i="1" dirty="0" smtClean="0"/>
              <a:t>	</a:t>
            </a:r>
            <a:r>
              <a:rPr lang="en-US" sz="2300" b="1" dirty="0" smtClean="0"/>
              <a:t> 					    only 	-   can’t </a:t>
            </a:r>
            <a:r>
              <a:rPr lang="en-US" sz="2300" b="1" dirty="0"/>
              <a:t>grow </a:t>
            </a:r>
            <a:r>
              <a:rPr lang="en-US" sz="2300" b="1" i="1" u="sng" dirty="0"/>
              <a:t>tall</a:t>
            </a:r>
            <a:endParaRPr lang="en-CA" sz="2300" u="sng" dirty="0"/>
          </a:p>
          <a:p>
            <a:pPr marL="0" indent="0" defTabSz="266700">
              <a:buNone/>
            </a:pPr>
            <a:r>
              <a:rPr lang="en-US" sz="2300" b="1" dirty="0"/>
              <a:t>		4.  Lack a protective surface covering </a:t>
            </a:r>
            <a:r>
              <a:rPr lang="en-US" sz="2300" b="1" dirty="0" smtClean="0"/>
              <a:t>to                     				prevent evaporation</a:t>
            </a:r>
            <a:endParaRPr lang="en-CA" sz="2300" dirty="0"/>
          </a:p>
          <a:p>
            <a:pPr marL="0" indent="0" defTabSz="266700">
              <a:buNone/>
            </a:pPr>
            <a:r>
              <a:rPr lang="en-US" sz="2300" b="1" dirty="0"/>
              <a:t>		5. “Leaves” only </a:t>
            </a:r>
            <a:r>
              <a:rPr lang="en-US" sz="2300" b="1" i="1" u="sng" dirty="0"/>
              <a:t>one cell</a:t>
            </a:r>
            <a:r>
              <a:rPr lang="en-US" sz="2300" b="1" u="sng" dirty="0"/>
              <a:t> </a:t>
            </a:r>
            <a:r>
              <a:rPr lang="en-US" sz="2300" b="1" dirty="0"/>
              <a:t>thick; dry out </a:t>
            </a:r>
            <a:r>
              <a:rPr lang="en-US" sz="2300" b="1" i="1" u="sng" dirty="0"/>
              <a:t>quickly</a:t>
            </a:r>
            <a:endParaRPr lang="en-CA" sz="2300" u="sng" dirty="0"/>
          </a:p>
          <a:p>
            <a:pPr marL="0" indent="0" defTabSz="266700">
              <a:buNone/>
            </a:pPr>
            <a:r>
              <a:rPr lang="en-US" sz="2300" b="1" dirty="0"/>
              <a:t>		6.  Lack true roots: </a:t>
            </a:r>
            <a:r>
              <a:rPr lang="en-US" sz="2300" b="1" i="1" u="sng" dirty="0"/>
              <a:t>rhizoids</a:t>
            </a:r>
            <a:r>
              <a:rPr lang="en-US" sz="2300" b="1" u="sng" dirty="0"/>
              <a:t> </a:t>
            </a:r>
            <a:r>
              <a:rPr lang="en-US" sz="2300" b="1" dirty="0"/>
              <a:t>anchor, but don’t</a:t>
            </a:r>
            <a:r>
              <a:rPr lang="en-US" sz="2300" b="1" dirty="0" smtClean="0"/>
              <a:t>  		    				    </a:t>
            </a:r>
            <a:r>
              <a:rPr lang="en-US" sz="2300" b="1" i="1" u="sng" dirty="0" smtClean="0"/>
              <a:t>absorb</a:t>
            </a:r>
            <a:r>
              <a:rPr lang="en-US" sz="2300" b="1" u="sng" dirty="0" smtClean="0"/>
              <a:t> </a:t>
            </a:r>
            <a:r>
              <a:rPr lang="en-US" sz="2300" b="1" dirty="0" smtClean="0"/>
              <a:t>and </a:t>
            </a:r>
            <a:r>
              <a:rPr lang="en-US" sz="2300" b="1" i="1" u="sng" dirty="0"/>
              <a:t>transport</a:t>
            </a:r>
            <a:r>
              <a:rPr lang="en-US" sz="2300" b="1" u="sng" dirty="0"/>
              <a:t> </a:t>
            </a:r>
            <a:r>
              <a:rPr lang="en-US" sz="2300" b="1" dirty="0"/>
              <a:t>water &amp; minerals</a:t>
            </a:r>
            <a:endParaRPr lang="en-CA" sz="2300" dirty="0"/>
          </a:p>
        </p:txBody>
      </p:sp>
      <p:pic>
        <p:nvPicPr>
          <p:cNvPr id="2050" name="Picture 2" descr="http://t2.gstatic.com/images?q=tbn:ANd9GcS4i1ewD3g6L3EVs5aQhGiIb5S8ZHnRAVautZDKxIxP8ausMcISV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1" y="0"/>
            <a:ext cx="1600200" cy="240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300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B.  Reproduction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 sz="2400" b="1" dirty="0"/>
              <a:t>1.  Sperm must </a:t>
            </a:r>
            <a:r>
              <a:rPr lang="en-US" sz="2400" b="1" i="1" u="sng" dirty="0"/>
              <a:t>swim</a:t>
            </a:r>
            <a:r>
              <a:rPr lang="en-US" sz="2400" b="1" u="sng" dirty="0"/>
              <a:t> </a:t>
            </a:r>
            <a:r>
              <a:rPr lang="en-US" sz="2400" b="1" dirty="0"/>
              <a:t>to the egg, using</a:t>
            </a:r>
            <a:r>
              <a:rPr lang="en-US" sz="2400" b="1" dirty="0" smtClean="0"/>
              <a:t>  	</a:t>
            </a:r>
            <a:r>
              <a:rPr lang="en-US" sz="2400" b="1" i="1" u="sng" dirty="0" smtClean="0"/>
              <a:t>flagella</a:t>
            </a:r>
            <a:r>
              <a:rPr lang="en-US" sz="2400" b="1" u="sng" dirty="0" smtClean="0"/>
              <a:t> </a:t>
            </a:r>
            <a:r>
              <a:rPr lang="en-US" sz="2400" b="1" dirty="0"/>
              <a:t>to</a:t>
            </a:r>
            <a:r>
              <a:rPr lang="en-US" sz="2400" b="1" dirty="0" smtClean="0"/>
              <a:t> propel themselves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US" sz="2400" b="1" dirty="0" smtClean="0"/>
              <a:t>2</a:t>
            </a:r>
            <a:r>
              <a:rPr lang="en-US" sz="2400" b="1" dirty="0"/>
              <a:t>.  Moss environment must be wet for:</a:t>
            </a:r>
            <a:r>
              <a:rPr lang="en-US" sz="2400" b="1" dirty="0" smtClean="0"/>
              <a:t> 	</a:t>
            </a:r>
            <a:r>
              <a:rPr lang="en-US" sz="2400" b="1" i="1" u="sng" dirty="0" smtClean="0"/>
              <a:t>at </a:t>
            </a:r>
            <a:r>
              <a:rPr lang="en-US" sz="2400" b="1" i="1" u="sng" dirty="0"/>
              <a:t>least part</a:t>
            </a:r>
            <a:r>
              <a:rPr lang="en-US" sz="2400" b="1" i="1" u="sng" dirty="0" smtClean="0"/>
              <a:t> of </a:t>
            </a:r>
            <a:r>
              <a:rPr lang="en-US" sz="2400" b="1" i="1" u="sng" dirty="0"/>
              <a:t>the year</a:t>
            </a:r>
            <a:r>
              <a:rPr lang="en-US" sz="2400" b="1" u="sng" dirty="0"/>
              <a:t>	</a:t>
            </a:r>
            <a:endParaRPr lang="en-CA" sz="2400" u="sng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136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Moss Life Cycle </a:t>
            </a:r>
            <a:br>
              <a:rPr lang="en-CA" dirty="0" smtClean="0"/>
            </a:br>
            <a:r>
              <a:rPr lang="en-CA" dirty="0" smtClean="0"/>
              <a:t>– Alteration of Generation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>
                <a:hlinkClick r:id="rId2"/>
              </a:rPr>
              <a:t>But before we get into the notes, let’s look at a summary animation first!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453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 </a:t>
            </a:r>
            <a:r>
              <a:rPr lang="en-CA" dirty="0"/>
              <a:t/>
            </a:r>
            <a:br>
              <a:rPr lang="en-CA" dirty="0"/>
            </a:br>
            <a:r>
              <a:rPr lang="en-US" b="1" dirty="0"/>
              <a:t>II.  </a:t>
            </a:r>
            <a:r>
              <a:rPr lang="en-US" b="1" u="sng" dirty="0"/>
              <a:t>Alternation of Generations in Mosses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lphaUcPeriod"/>
            </a:pPr>
            <a:r>
              <a:rPr lang="en-US" sz="3200" b="1" dirty="0" smtClean="0"/>
              <a:t>Life </a:t>
            </a:r>
            <a:r>
              <a:rPr lang="en-US" sz="3200" b="1" dirty="0"/>
              <a:t>Cycle Stages</a:t>
            </a:r>
            <a:r>
              <a:rPr lang="en-US" sz="3200" b="1" dirty="0" smtClean="0"/>
              <a:t>:</a:t>
            </a:r>
          </a:p>
          <a:p>
            <a:pPr marL="0" indent="0">
              <a:buNone/>
            </a:pPr>
            <a:endParaRPr lang="en-CA" sz="3600" dirty="0"/>
          </a:p>
          <a:p>
            <a:pPr marL="0" indent="0">
              <a:buNone/>
            </a:pPr>
            <a:r>
              <a:rPr lang="en-US" sz="2378" b="1" dirty="0"/>
              <a:t>	</a:t>
            </a:r>
            <a:r>
              <a:rPr lang="en-US" sz="2378" b="1" dirty="0" smtClean="0"/>
              <a:t>1</a:t>
            </a:r>
            <a:r>
              <a:rPr lang="en-US" sz="2378" b="1" dirty="0"/>
              <a:t>. At the tips of the gametophyte:</a:t>
            </a:r>
            <a:endParaRPr lang="en-CA" sz="2378" dirty="0"/>
          </a:p>
          <a:p>
            <a:pPr marL="0" indent="0">
              <a:buNone/>
            </a:pPr>
            <a:r>
              <a:rPr lang="en-US" sz="2378" b="1" dirty="0"/>
              <a:t>		</a:t>
            </a:r>
            <a:r>
              <a:rPr lang="en-US" sz="2378" b="1" dirty="0" smtClean="0"/>
              <a:t>a</a:t>
            </a:r>
            <a:r>
              <a:rPr lang="en-US" sz="2378" b="1" dirty="0"/>
              <a:t>)  </a:t>
            </a:r>
            <a:r>
              <a:rPr lang="en-US" sz="2378" b="1" i="1" u="sng" dirty="0"/>
              <a:t>Antheridium</a:t>
            </a:r>
            <a:r>
              <a:rPr lang="en-US" sz="2378" b="1" dirty="0"/>
              <a:t>: makes </a:t>
            </a:r>
            <a:r>
              <a:rPr lang="en-US" sz="2378" b="1" dirty="0" smtClean="0"/>
              <a:t>sperm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/>
              <a:t>		</a:t>
            </a:r>
            <a:r>
              <a:rPr lang="en-US" sz="2378" b="1" dirty="0" smtClean="0"/>
              <a:t>b</a:t>
            </a:r>
            <a:r>
              <a:rPr lang="en-US" sz="2378" b="1" dirty="0"/>
              <a:t>)  </a:t>
            </a:r>
            <a:r>
              <a:rPr lang="en-US" sz="2378" b="1" i="1" u="sng" dirty="0"/>
              <a:t>Archegonium</a:t>
            </a:r>
            <a:r>
              <a:rPr lang="en-US" sz="2378" b="1" dirty="0"/>
              <a:t>: makes eggs</a:t>
            </a:r>
            <a:endParaRPr lang="en-CA" sz="2378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447800"/>
            <a:ext cx="14859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4206652"/>
            <a:ext cx="185737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519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617" y="2044563"/>
            <a:ext cx="8856983" cy="4051437"/>
          </a:xfrm>
        </p:spPr>
        <p:txBody>
          <a:bodyPr anchor="t"/>
          <a:lstStyle/>
          <a:p>
            <a:pPr marL="514350" indent="-514350">
              <a:buAutoNum type="arabicPeriod" startAt="2"/>
            </a:pPr>
            <a:r>
              <a:rPr lang="en-US" sz="3200" b="1" dirty="0" smtClean="0"/>
              <a:t>Fertilization</a:t>
            </a:r>
            <a:endParaRPr lang="en-CA" sz="3600" dirty="0" smtClean="0"/>
          </a:p>
          <a:p>
            <a:pPr marL="0" indent="0">
              <a:buNone/>
            </a:pPr>
            <a:r>
              <a:rPr lang="en-US" sz="2200" b="1" dirty="0"/>
              <a:t>	</a:t>
            </a:r>
            <a:r>
              <a:rPr lang="en-US" sz="2200" b="1" dirty="0" smtClean="0"/>
              <a:t>a</a:t>
            </a:r>
            <a:r>
              <a:rPr lang="en-US" sz="2200" b="1" dirty="0"/>
              <a:t>)  Sperm swims to </a:t>
            </a:r>
            <a:r>
              <a:rPr lang="en-US" sz="2200" b="1" i="1" u="sng" dirty="0"/>
              <a:t>archegonium </a:t>
            </a:r>
            <a:endParaRPr lang="en-US" sz="2200" b="1" i="1" u="sng" dirty="0" smtClean="0"/>
          </a:p>
          <a:p>
            <a:pPr marL="0" indent="0">
              <a:buNone/>
            </a:pPr>
            <a:endParaRPr lang="en-CA" sz="2200" dirty="0"/>
          </a:p>
          <a:p>
            <a:pPr marL="0" indent="0">
              <a:buNone/>
            </a:pPr>
            <a:r>
              <a:rPr lang="en-US" sz="2200" b="1" dirty="0"/>
              <a:t>	</a:t>
            </a:r>
            <a:r>
              <a:rPr lang="en-US" sz="2200" b="1" dirty="0" smtClean="0"/>
              <a:t>b</a:t>
            </a:r>
            <a:r>
              <a:rPr lang="en-US" sz="2200" b="1" dirty="0"/>
              <a:t>)  Plants must be covered with </a:t>
            </a:r>
            <a:r>
              <a:rPr lang="en-US" sz="2200" b="1" i="1" u="sng" dirty="0" smtClean="0"/>
              <a:t>rainwater </a:t>
            </a:r>
            <a:r>
              <a:rPr lang="en-US" sz="2200" b="1" dirty="0" smtClean="0"/>
              <a:t>or </a:t>
            </a:r>
            <a:r>
              <a:rPr lang="en-US" sz="2200" b="1" i="1" u="sng" dirty="0" smtClean="0"/>
              <a:t>dew</a:t>
            </a:r>
          </a:p>
          <a:p>
            <a:pPr marL="0" indent="0">
              <a:buNone/>
            </a:pPr>
            <a:endParaRPr lang="en-CA" sz="2200" dirty="0"/>
          </a:p>
          <a:p>
            <a:pPr marL="0" indent="0">
              <a:buNone/>
            </a:pPr>
            <a:r>
              <a:rPr lang="en-US" sz="2200" b="1" dirty="0"/>
              <a:t>	</a:t>
            </a:r>
            <a:r>
              <a:rPr lang="en-US" sz="2200" b="1" dirty="0" smtClean="0"/>
              <a:t>c</a:t>
            </a:r>
            <a:r>
              <a:rPr lang="en-US" sz="2200" b="1" dirty="0"/>
              <a:t>)  Gamete fusion produces a </a:t>
            </a:r>
            <a:r>
              <a:rPr lang="en-US" sz="2200" b="1" i="1" u="sng" dirty="0" smtClean="0"/>
              <a:t>zygote</a:t>
            </a:r>
            <a:r>
              <a:rPr lang="en-US" sz="2200" b="1" u="sng" dirty="0"/>
              <a:t> </a:t>
            </a:r>
            <a:r>
              <a:rPr lang="en-US" sz="2200" b="1" dirty="0" smtClean="0"/>
              <a:t>(diploid</a:t>
            </a:r>
            <a:r>
              <a:rPr lang="en-US" sz="2200" b="1" dirty="0"/>
              <a:t>:“2n”)</a:t>
            </a:r>
            <a:endParaRPr lang="en-CA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3200400" cy="2397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2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lphaUcPeriod" startAt="2"/>
            </a:pPr>
            <a:r>
              <a:rPr lang="en-US" sz="2400" b="1" dirty="0" smtClean="0"/>
              <a:t>Must </a:t>
            </a:r>
            <a:r>
              <a:rPr lang="en-US" sz="2400" b="1" dirty="0"/>
              <a:t>live in or near a </a:t>
            </a:r>
            <a:r>
              <a:rPr lang="en-US" sz="2400" b="1" u="sng" dirty="0"/>
              <a:t>source of </a:t>
            </a:r>
            <a:r>
              <a:rPr lang="en-US" sz="2400" b="1" u="sng" dirty="0" smtClean="0"/>
              <a:t>water</a:t>
            </a: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r>
              <a:rPr lang="en-US" sz="2000" b="1" dirty="0" smtClean="0"/>
              <a:t>1</a:t>
            </a:r>
            <a:r>
              <a:rPr lang="en-US" sz="2000" b="1" dirty="0"/>
              <a:t>.  	Reason: </a:t>
            </a:r>
            <a:r>
              <a:rPr lang="en-US" sz="2000" b="1" i="1" dirty="0"/>
              <a:t>lack internal system of tubes to </a:t>
            </a:r>
            <a:endParaRPr lang="en-CA" sz="2000" dirty="0"/>
          </a:p>
          <a:p>
            <a:pPr marL="0" indent="0">
              <a:buNone/>
            </a:pPr>
            <a:r>
              <a:rPr lang="en-US" sz="2000" b="1" i="1" dirty="0"/>
              <a:t>move materials from one part to another</a:t>
            </a:r>
            <a:endParaRPr lang="en-CA" sz="2000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 smtClean="0"/>
              <a:t>2</a:t>
            </a:r>
            <a:r>
              <a:rPr lang="en-US" sz="2000" b="1" dirty="0"/>
              <a:t>.  	Water they live in:</a:t>
            </a:r>
            <a:endParaRPr lang="en-CA" sz="2000" dirty="0"/>
          </a:p>
          <a:p>
            <a:pPr marL="0" indent="0">
              <a:buNone/>
            </a:pPr>
            <a:r>
              <a:rPr lang="en-US" sz="2000" b="1" dirty="0"/>
              <a:t>a)	Provides: </a:t>
            </a:r>
            <a:r>
              <a:rPr lang="en-US" sz="2000" b="1" i="1" u="sng" dirty="0"/>
              <a:t>CO</a:t>
            </a:r>
            <a:r>
              <a:rPr lang="en-US" sz="2000" b="1" i="1" u="sng" baseline="-25000" dirty="0"/>
              <a:t>2</a:t>
            </a:r>
            <a:r>
              <a:rPr lang="en-US" sz="2000" b="1" i="1" dirty="0"/>
              <a:t>, </a:t>
            </a:r>
            <a:r>
              <a:rPr lang="en-US" sz="2000" b="1" i="1" u="sng" dirty="0"/>
              <a:t>O</a:t>
            </a:r>
            <a:r>
              <a:rPr lang="en-US" sz="2000" b="1" i="1" u="sng" baseline="-25000" dirty="0"/>
              <a:t>2</a:t>
            </a:r>
            <a:r>
              <a:rPr lang="en-US" sz="2000" b="1" i="1" dirty="0"/>
              <a:t>, </a:t>
            </a:r>
            <a:r>
              <a:rPr lang="en-US" sz="2000" b="1" dirty="0"/>
              <a:t>and</a:t>
            </a:r>
            <a:r>
              <a:rPr lang="en-US" sz="2000" b="1" i="1" dirty="0"/>
              <a:t> </a:t>
            </a:r>
            <a:r>
              <a:rPr lang="en-US" sz="2000" b="1" i="1" u="sng" dirty="0"/>
              <a:t>nutrients</a:t>
            </a:r>
            <a:r>
              <a:rPr lang="en-US" sz="2000" b="1" i="1" dirty="0"/>
              <a:t> </a:t>
            </a:r>
            <a:r>
              <a:rPr lang="en-US" sz="2000" b="1" dirty="0"/>
              <a:t>and carries away </a:t>
            </a:r>
            <a:r>
              <a:rPr lang="en-US" sz="2000" b="1" i="1" u="sng" dirty="0"/>
              <a:t>wastes</a:t>
            </a:r>
            <a:endParaRPr lang="en-CA" sz="20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64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 Growth of 2n Generation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9"/>
            <a:ext cx="8496943" cy="45180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a</a:t>
            </a:r>
            <a:r>
              <a:rPr lang="en-US" sz="2400" b="1" dirty="0"/>
              <a:t>) Zygote grows into </a:t>
            </a:r>
            <a:r>
              <a:rPr lang="en-US" sz="2400" b="1" i="1" u="sng" dirty="0"/>
              <a:t>sporophyte</a:t>
            </a:r>
            <a:endParaRPr lang="en-CA" sz="2400" u="sng" dirty="0"/>
          </a:p>
          <a:p>
            <a:pPr marL="0" indent="0">
              <a:buNone/>
            </a:pPr>
            <a:r>
              <a:rPr lang="en-US" sz="2400" b="1" dirty="0" smtClean="0"/>
              <a:t>b</a:t>
            </a:r>
            <a:r>
              <a:rPr lang="en-US" sz="2400" b="1" dirty="0"/>
              <a:t>)  Its </a:t>
            </a:r>
            <a:r>
              <a:rPr lang="en-US" sz="2400" b="1" i="1" u="sng" dirty="0"/>
              <a:t>water and nutrients</a:t>
            </a:r>
            <a:r>
              <a:rPr lang="en-US" sz="2400" b="1" u="sng" dirty="0"/>
              <a:t> </a:t>
            </a:r>
            <a:r>
              <a:rPr lang="en-US" sz="2400" b="1" dirty="0"/>
              <a:t>are supplied by </a:t>
            </a:r>
            <a:r>
              <a:rPr lang="en-US" sz="2400" b="1" dirty="0" smtClean="0"/>
              <a:t>female </a:t>
            </a:r>
            <a:r>
              <a:rPr lang="en-US" sz="2400" b="1" dirty="0"/>
              <a:t>gametophyte</a:t>
            </a:r>
            <a:endParaRPr lang="en-CA" sz="2400" dirty="0"/>
          </a:p>
          <a:p>
            <a:pPr marL="0" indent="0">
              <a:buNone/>
            </a:pPr>
            <a:r>
              <a:rPr lang="en-US" sz="2400" b="1" dirty="0" smtClean="0"/>
              <a:t>c</a:t>
            </a:r>
            <a:r>
              <a:rPr lang="en-US" sz="2400" b="1" dirty="0"/>
              <a:t>)  Sporophytes cannot live </a:t>
            </a:r>
            <a:r>
              <a:rPr lang="en-US" sz="2400" b="1" i="1" u="sng" dirty="0"/>
              <a:t>independently</a:t>
            </a:r>
            <a:endParaRPr lang="en-CA" sz="2400" u="sng" dirty="0"/>
          </a:p>
          <a:p>
            <a:pPr marL="457200" indent="-457200">
              <a:buAutoNum type="alphaLcParenR" startAt="4"/>
            </a:pPr>
            <a:r>
              <a:rPr lang="en-US" sz="2400" b="1" i="1" u="sng" dirty="0" smtClean="0"/>
              <a:t>Capsule</a:t>
            </a:r>
            <a:r>
              <a:rPr lang="en-US" sz="2400" b="1" u="sng" dirty="0" smtClean="0"/>
              <a:t> </a:t>
            </a:r>
            <a:r>
              <a:rPr lang="en-US" sz="2400" b="1" dirty="0"/>
              <a:t>at end of stalk makes haploid (1n) </a:t>
            </a:r>
            <a:r>
              <a:rPr lang="en-US" sz="2400" b="1" i="1" u="sng" dirty="0" smtClean="0"/>
              <a:t>spores</a:t>
            </a:r>
            <a:r>
              <a:rPr lang="en-US" sz="2400" b="1" u="sng" dirty="0" smtClean="0"/>
              <a:t> </a:t>
            </a:r>
            <a:r>
              <a:rPr lang="en-US" sz="2400" b="1" dirty="0"/>
              <a:t>by </a:t>
            </a:r>
            <a:r>
              <a:rPr lang="en-US" sz="2400" b="1" i="1" u="sng" dirty="0" smtClean="0"/>
              <a:t>meiosis</a:t>
            </a:r>
          </a:p>
          <a:p>
            <a:pPr marL="457200" indent="-457200">
              <a:buAutoNum type="alphaLcParenR" startAt="4"/>
            </a:pPr>
            <a:endParaRPr lang="en-US" sz="2400" b="1" i="1" dirty="0"/>
          </a:p>
          <a:p>
            <a:pPr marL="457200" indent="-457200">
              <a:buAutoNum type="alphaLcParenR" startAt="4"/>
            </a:pPr>
            <a:endParaRPr lang="en-US" sz="2400" b="1" i="1" dirty="0" smtClean="0"/>
          </a:p>
          <a:p>
            <a:pPr marL="457200" indent="-457200">
              <a:buAutoNum type="alphaLcParenR" startAt="4"/>
            </a:pPr>
            <a:endParaRPr lang="en-CA" sz="2400" dirty="0"/>
          </a:p>
          <a:p>
            <a:pPr marL="0" indent="0">
              <a:buNone/>
            </a:pPr>
            <a:endParaRPr lang="en-CA" sz="2400" dirty="0"/>
          </a:p>
        </p:txBody>
      </p:sp>
      <p:pic>
        <p:nvPicPr>
          <p:cNvPr id="5122" name="Picture 2" descr="http://t1.gstatic.com/images?q=tbn:ANd9GcQ14mXdy4ag_b0Y-sqxlDOyc_yhSAp3cDauTRVUtCnJCYCdHxI8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7886" y="3740782"/>
            <a:ext cx="4059914" cy="304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367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07361"/>
            <a:ext cx="7632848" cy="405143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4</a:t>
            </a:r>
            <a:r>
              <a:rPr lang="en-US" sz="2800" b="1" dirty="0"/>
              <a:t>. </a:t>
            </a:r>
            <a:r>
              <a:rPr lang="en-US" sz="2800" b="1" dirty="0" smtClean="0"/>
              <a:t> Spore </a:t>
            </a:r>
            <a:r>
              <a:rPr lang="en-US" sz="2800" b="1" dirty="0"/>
              <a:t>Release</a:t>
            </a:r>
            <a:endParaRPr lang="en-CA" sz="2800" dirty="0"/>
          </a:p>
          <a:p>
            <a:pPr marL="0" indent="0">
              <a:buNone/>
            </a:pPr>
            <a:r>
              <a:rPr lang="en-US" sz="2800" b="1" dirty="0"/>
              <a:t>	</a:t>
            </a:r>
            <a:r>
              <a:rPr lang="en-US" sz="2400" b="1" dirty="0"/>
              <a:t>	</a:t>
            </a:r>
            <a:r>
              <a:rPr lang="en-US" sz="2400" b="1" dirty="0" smtClean="0"/>
              <a:t>a</a:t>
            </a:r>
            <a:r>
              <a:rPr lang="en-US" sz="2400" b="1" dirty="0"/>
              <a:t>)  When </a:t>
            </a:r>
            <a:r>
              <a:rPr lang="en-US" sz="2400" b="1" i="1" u="sng" dirty="0"/>
              <a:t>ripe</a:t>
            </a:r>
            <a:r>
              <a:rPr lang="en-US" sz="2400" b="1" dirty="0"/>
              <a:t>, capsule </a:t>
            </a:r>
            <a:r>
              <a:rPr lang="en-US" sz="2400" b="1" dirty="0" smtClean="0"/>
              <a:t>				opens</a:t>
            </a:r>
            <a:r>
              <a:rPr lang="en-US" sz="2400" b="1" dirty="0"/>
              <a:t>, shakes out spores</a:t>
            </a:r>
            <a:endParaRPr lang="en-CA" sz="2400" dirty="0"/>
          </a:p>
          <a:p>
            <a:pPr marL="0" indent="0">
              <a:buNone/>
            </a:pPr>
            <a:r>
              <a:rPr lang="en-US" sz="2400" b="1" dirty="0"/>
              <a:t>		</a:t>
            </a:r>
            <a:r>
              <a:rPr lang="en-US" sz="2400" b="1" dirty="0" smtClean="0"/>
              <a:t>b</a:t>
            </a:r>
            <a:r>
              <a:rPr lang="en-US" sz="2400" b="1" dirty="0"/>
              <a:t>) Spores </a:t>
            </a:r>
            <a:r>
              <a:rPr lang="en-US" sz="2400" b="1" i="1" u="sng" dirty="0"/>
              <a:t>carried</a:t>
            </a:r>
            <a:r>
              <a:rPr lang="en-US" sz="2400" b="1" u="sng" dirty="0"/>
              <a:t> </a:t>
            </a:r>
            <a:r>
              <a:rPr lang="en-US" sz="2400" b="1" dirty="0"/>
              <a:t>off by </a:t>
            </a:r>
            <a:r>
              <a:rPr lang="en-US" sz="2400" b="1" i="1" u="sng" dirty="0"/>
              <a:t>wind</a:t>
            </a:r>
            <a:r>
              <a:rPr lang="en-US" sz="2400" b="1" u="sng" dirty="0"/>
              <a:t> </a:t>
            </a:r>
            <a:r>
              <a:rPr lang="en-US" sz="2400" b="1" dirty="0"/>
              <a:t>and </a:t>
            </a:r>
            <a:r>
              <a:rPr lang="en-US" sz="2400" b="1" dirty="0" smtClean="0"/>
              <a:t>			</a:t>
            </a:r>
            <a:r>
              <a:rPr lang="en-US" sz="2400" b="1" i="1" u="sng" dirty="0" smtClean="0"/>
              <a:t>water</a:t>
            </a:r>
            <a:endParaRPr lang="en-CA" sz="2400" u="sng" dirty="0"/>
          </a:p>
          <a:p>
            <a:endParaRPr lang="en-CA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92696"/>
            <a:ext cx="3635896" cy="273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437112"/>
            <a:ext cx="2898068" cy="21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9931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5.  Growth of 1n Generation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1"/>
            <a:ext cx="83820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 smtClean="0"/>
              <a:t>a</a:t>
            </a:r>
            <a:r>
              <a:rPr lang="en-US" sz="2200" b="1" dirty="0"/>
              <a:t>)  Spores that land in moist places germinate </a:t>
            </a:r>
            <a:endParaRPr lang="en-CA" sz="2200" dirty="0"/>
          </a:p>
          <a:p>
            <a:pPr marL="0" indent="0">
              <a:buNone/>
            </a:pPr>
            <a:r>
              <a:rPr lang="en-US" sz="2200" b="1" dirty="0"/>
              <a:t>into a </a:t>
            </a:r>
            <a:r>
              <a:rPr lang="en-US" sz="2200" b="1" i="1" u="sng" dirty="0" err="1" smtClean="0"/>
              <a:t>protonema</a:t>
            </a:r>
            <a:endParaRPr lang="en-US" sz="2200" b="1" i="1" u="sng" dirty="0" smtClean="0"/>
          </a:p>
          <a:p>
            <a:pPr marL="0" indent="0">
              <a:buNone/>
            </a:pPr>
            <a:endParaRPr lang="en-CA" sz="2200" dirty="0"/>
          </a:p>
          <a:p>
            <a:pPr marL="0" indent="0">
              <a:buNone/>
            </a:pPr>
            <a:r>
              <a:rPr lang="en-US" sz="2200" b="1" dirty="0" smtClean="0"/>
              <a:t>b</a:t>
            </a:r>
            <a:r>
              <a:rPr lang="en-US" sz="2200" b="1" dirty="0"/>
              <a:t>)  </a:t>
            </a:r>
            <a:r>
              <a:rPr lang="en-US" sz="2200" b="1" dirty="0" err="1"/>
              <a:t>Protonema</a:t>
            </a:r>
            <a:r>
              <a:rPr lang="en-US" sz="2200" b="1" dirty="0"/>
              <a:t> = mass of </a:t>
            </a:r>
            <a:r>
              <a:rPr lang="en-US" sz="2200" b="1" i="1" u="sng" dirty="0"/>
              <a:t>tangled green filaments</a:t>
            </a:r>
            <a:r>
              <a:rPr lang="en-US" sz="2200" b="1" u="sng" dirty="0"/>
              <a:t> </a:t>
            </a:r>
            <a:endParaRPr lang="en-CA" sz="2200" u="sng" dirty="0"/>
          </a:p>
          <a:p>
            <a:pPr marL="0" indent="0">
              <a:buNone/>
            </a:pPr>
            <a:r>
              <a:rPr lang="en-US" sz="2200" b="1" dirty="0"/>
              <a:t>(look like algae</a:t>
            </a:r>
            <a:r>
              <a:rPr lang="en-US" sz="2200" b="1" dirty="0" smtClean="0"/>
              <a:t>!)</a:t>
            </a:r>
          </a:p>
          <a:p>
            <a:pPr marL="0" indent="0">
              <a:buNone/>
            </a:pPr>
            <a:endParaRPr lang="en-CA" sz="2200" dirty="0"/>
          </a:p>
          <a:p>
            <a:pPr marL="0" indent="0">
              <a:buNone/>
            </a:pPr>
            <a:r>
              <a:rPr lang="en-US" sz="2200" b="1" dirty="0" smtClean="0"/>
              <a:t>c</a:t>
            </a:r>
            <a:r>
              <a:rPr lang="en-US" sz="2200" b="1" dirty="0"/>
              <a:t>)  This grows </a:t>
            </a:r>
            <a:r>
              <a:rPr lang="en-US" sz="2200" b="1" i="1" u="sng" dirty="0"/>
              <a:t>rhizoids</a:t>
            </a:r>
            <a:r>
              <a:rPr lang="en-US" sz="2200" b="1" u="sng" dirty="0"/>
              <a:t> </a:t>
            </a:r>
            <a:r>
              <a:rPr lang="en-US" sz="2200" b="1" dirty="0"/>
              <a:t>into soil and </a:t>
            </a:r>
            <a:r>
              <a:rPr lang="en-US" sz="2200" b="1" i="1" u="sng" dirty="0"/>
              <a:t>shoots</a:t>
            </a:r>
            <a:r>
              <a:rPr lang="en-US" sz="2200" b="1" u="sng" dirty="0"/>
              <a:t> </a:t>
            </a:r>
            <a:r>
              <a:rPr lang="en-US" sz="2200" b="1" dirty="0"/>
              <a:t>into </a:t>
            </a:r>
            <a:endParaRPr lang="en-CA" sz="2200" dirty="0"/>
          </a:p>
          <a:p>
            <a:pPr marL="0" indent="0">
              <a:buNone/>
            </a:pPr>
            <a:r>
              <a:rPr lang="en-US" sz="2200" b="1" dirty="0"/>
              <a:t>the air that develop into moss </a:t>
            </a:r>
            <a:r>
              <a:rPr lang="en-US" sz="2200" b="1" i="1" u="sng" dirty="0" smtClean="0"/>
              <a:t>gametophytes</a:t>
            </a:r>
          </a:p>
          <a:p>
            <a:pPr marL="0" indent="0">
              <a:buNone/>
            </a:pPr>
            <a:endParaRPr lang="en-CA" sz="2200" dirty="0"/>
          </a:p>
          <a:p>
            <a:pPr marL="0" indent="0">
              <a:buNone/>
            </a:pPr>
            <a:r>
              <a:rPr lang="en-US" sz="2200" b="1" dirty="0" smtClean="0"/>
              <a:t>d</a:t>
            </a:r>
            <a:r>
              <a:rPr lang="en-US" sz="2200" b="1" dirty="0"/>
              <a:t>)   The cycle begins again</a:t>
            </a:r>
            <a:r>
              <a:rPr lang="en-US" sz="2200" b="1" dirty="0" smtClean="0"/>
              <a:t>!</a:t>
            </a:r>
            <a:endParaRPr lang="en-CA" sz="2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6475" y="5362575"/>
            <a:ext cx="305752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109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	B.  Summary: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245" y="1807361"/>
            <a:ext cx="7753555" cy="4051437"/>
          </a:xfrm>
        </p:spPr>
        <p:txBody>
          <a:bodyPr anchor="t"/>
          <a:lstStyle/>
          <a:p>
            <a:pPr>
              <a:buAutoNum type="arabicParenR"/>
            </a:pPr>
            <a:r>
              <a:rPr lang="en-US" sz="2400" b="1" dirty="0" smtClean="0"/>
              <a:t>Gametophyte </a:t>
            </a:r>
            <a:r>
              <a:rPr lang="en-US" sz="2400" b="1" dirty="0"/>
              <a:t>(1n) is the </a:t>
            </a:r>
            <a:r>
              <a:rPr lang="en-US" sz="2400" b="1" i="1" u="sng" dirty="0"/>
              <a:t>dominant</a:t>
            </a:r>
            <a:r>
              <a:rPr lang="en-US" sz="2400" b="1" dirty="0"/>
              <a:t>, obvious </a:t>
            </a:r>
            <a:r>
              <a:rPr lang="en-US" sz="2400" b="1" dirty="0" smtClean="0"/>
              <a:t>stage</a:t>
            </a:r>
            <a:endParaRPr lang="en-CA" sz="2400" dirty="0"/>
          </a:p>
          <a:p>
            <a:pPr marL="0" indent="0">
              <a:buNone/>
            </a:pPr>
            <a:r>
              <a:rPr lang="en-US" sz="2400" b="1" dirty="0" smtClean="0"/>
              <a:t>2</a:t>
            </a:r>
            <a:r>
              <a:rPr lang="en-US" sz="2400" b="1" dirty="0"/>
              <a:t>)  Fertilization requires </a:t>
            </a:r>
            <a:r>
              <a:rPr lang="en-US" sz="2400" b="1" i="1" u="sng" dirty="0"/>
              <a:t>standing water</a:t>
            </a:r>
            <a:endParaRPr lang="en-CA" sz="2400" u="sng" dirty="0"/>
          </a:p>
          <a:p>
            <a:pPr>
              <a:buAutoNum type="arabicParenR" startAt="3"/>
            </a:pPr>
            <a:r>
              <a:rPr lang="en-US" sz="2400" b="1" dirty="0" smtClean="0"/>
              <a:t>Sporophyte </a:t>
            </a:r>
            <a:r>
              <a:rPr lang="en-US" sz="2400" b="1" dirty="0"/>
              <a:t>is dependent upon </a:t>
            </a:r>
            <a:r>
              <a:rPr lang="en-US" sz="2400" b="1" i="1" u="sng" dirty="0" smtClean="0"/>
              <a:t>gametophyte</a:t>
            </a:r>
          </a:p>
          <a:p>
            <a:pPr>
              <a:buAutoNum type="arabicParenR" startAt="3"/>
            </a:pPr>
            <a:endParaRPr lang="en-US" b="1" i="1" dirty="0"/>
          </a:p>
          <a:p>
            <a:pPr>
              <a:buAutoNum type="arabicParenR" startAt="3"/>
            </a:pPr>
            <a:endParaRPr lang="en-US" b="1" i="1" dirty="0" smtClean="0"/>
          </a:p>
          <a:p>
            <a:pPr>
              <a:buAutoNum type="arabicParenR" startAt="3"/>
            </a:pPr>
            <a:endParaRPr lang="en-US" b="1" i="1" dirty="0"/>
          </a:p>
          <a:p>
            <a:pPr>
              <a:buAutoNum type="arabicParenR" startAt="3"/>
            </a:pPr>
            <a:endParaRPr lang="en-US" b="1" i="1" dirty="0" smtClean="0"/>
          </a:p>
          <a:p>
            <a:pPr>
              <a:buAutoNum type="arabicParenR" startAt="3"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33800"/>
            <a:ext cx="35337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570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21-3		The Ferns and the First Vascular Plants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5722797" cy="4051437"/>
          </a:xfrm>
        </p:spPr>
        <p:txBody>
          <a:bodyPr anchor="t"/>
          <a:lstStyle/>
          <a:p>
            <a:pPr marL="0" indent="0">
              <a:buNone/>
            </a:pPr>
            <a:r>
              <a:rPr lang="en-US" sz="2000" b="1" dirty="0" smtClean="0"/>
              <a:t>I.  </a:t>
            </a:r>
            <a:r>
              <a:rPr lang="en-US" sz="2000" b="1" u="sng" dirty="0"/>
              <a:t>Introduction to </a:t>
            </a:r>
            <a:r>
              <a:rPr lang="en-US" sz="2000" b="1" u="sng" dirty="0" err="1"/>
              <a:t>Tracheophyta</a:t>
            </a:r>
            <a:endParaRPr lang="en-CA" sz="2000" dirty="0"/>
          </a:p>
          <a:p>
            <a:pPr marL="0" indent="0">
              <a:buNone/>
            </a:pPr>
            <a:r>
              <a:rPr lang="en-US" sz="2000" b="1" dirty="0"/>
              <a:t>	A.  “True” Land Plants because they: </a:t>
            </a:r>
            <a:r>
              <a:rPr lang="en-US" sz="2000" b="1" i="1" dirty="0"/>
              <a:t>have evolved </a:t>
            </a:r>
            <a:r>
              <a:rPr lang="en-US" sz="2000" b="1" i="1" dirty="0" smtClean="0"/>
              <a:t>ways of </a:t>
            </a:r>
            <a:r>
              <a:rPr lang="en-US" sz="2000" b="1" i="1" dirty="0"/>
              <a:t>freeing themselves from dependence upon wet </a:t>
            </a:r>
            <a:r>
              <a:rPr lang="en-US" sz="2000" b="1" i="1" dirty="0" smtClean="0"/>
              <a:t>environments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6207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http://t3.gstatic.com/images?q=tbn:ANd9GcQVooptqNFttxowynfSrjjgwDLIJjMf1xGmyFkbx7XzMHQcABz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1863" y="3766295"/>
            <a:ext cx="4531494" cy="301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t1.gstatic.com/images?q=tbn:ANd9GcSG7WM1vWbK3HqpSThaJKVcUx-cE8NlHEINveFz8q5VukYKmpAIt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38575"/>
            <a:ext cx="16383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317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228600"/>
            <a:ext cx="7125113" cy="924475"/>
          </a:xfrm>
        </p:spPr>
        <p:txBody>
          <a:bodyPr/>
          <a:lstStyle/>
          <a:p>
            <a:r>
              <a:rPr lang="en-CA" dirty="0" smtClean="0"/>
              <a:t>How did they do it?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66800"/>
            <a:ext cx="8280920" cy="5410200"/>
          </a:xfrm>
        </p:spPr>
        <p:txBody>
          <a:bodyPr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sz="2857" b="1" dirty="0"/>
              <a:t>1.  Vascular tissues: 2 types:</a:t>
            </a:r>
            <a:endParaRPr lang="en-CA" sz="2857" dirty="0"/>
          </a:p>
          <a:p>
            <a:pPr marL="0" indent="0">
              <a:buNone/>
            </a:pPr>
            <a:r>
              <a:rPr lang="en-US" sz="2857" b="1" dirty="0"/>
              <a:t>	</a:t>
            </a:r>
            <a:r>
              <a:rPr lang="en-US" sz="2857" b="1" dirty="0" smtClean="0"/>
              <a:t>a</a:t>
            </a:r>
            <a:r>
              <a:rPr lang="en-US" sz="2857" b="1" dirty="0"/>
              <a:t>)  </a:t>
            </a:r>
            <a:r>
              <a:rPr lang="en-US" sz="2857" b="1" i="1" dirty="0"/>
              <a:t>Xylem</a:t>
            </a:r>
            <a:r>
              <a:rPr lang="en-US" sz="2857" b="1" dirty="0"/>
              <a:t>: moves water from roots to rest of plant</a:t>
            </a:r>
            <a:endParaRPr lang="en-CA" sz="2857" dirty="0"/>
          </a:p>
          <a:p>
            <a:pPr marL="0" indent="0">
              <a:buNone/>
            </a:pPr>
            <a:r>
              <a:rPr lang="en-US" sz="2857" b="1" dirty="0"/>
              <a:t>	</a:t>
            </a:r>
            <a:r>
              <a:rPr lang="en-US" sz="2857" b="1" dirty="0" smtClean="0"/>
              <a:t>b</a:t>
            </a:r>
            <a:r>
              <a:rPr lang="en-US" sz="2857" b="1" dirty="0"/>
              <a:t>)  Phloem: </a:t>
            </a:r>
            <a:r>
              <a:rPr lang="en-US" sz="2857" b="1" i="1" dirty="0"/>
              <a:t>transports nutrients &amp; photosynthetic </a:t>
            </a:r>
            <a:r>
              <a:rPr lang="en-US" sz="2857" b="1" i="1" dirty="0" smtClean="0"/>
              <a:t>	products</a:t>
            </a:r>
          </a:p>
          <a:p>
            <a:pPr marL="0" indent="0">
              <a:buNone/>
            </a:pPr>
            <a:endParaRPr lang="en-US" sz="2857" b="1" i="1" dirty="0" smtClean="0"/>
          </a:p>
          <a:p>
            <a:pPr>
              <a:buAutoNum type="arabicPeriod" startAt="2"/>
            </a:pPr>
            <a:r>
              <a:rPr lang="en-US" sz="2857" b="1" i="1" dirty="0" smtClean="0"/>
              <a:t>Tracheid</a:t>
            </a:r>
            <a:r>
              <a:rPr lang="en-US" sz="2857" b="1" dirty="0" smtClean="0"/>
              <a:t> </a:t>
            </a:r>
            <a:r>
              <a:rPr lang="en-US" sz="2857" b="1" dirty="0"/>
              <a:t>cells in xylem have thick, strong walls </a:t>
            </a:r>
            <a:r>
              <a:rPr lang="en-US" sz="2857" b="1" dirty="0" smtClean="0"/>
              <a:t>that help </a:t>
            </a:r>
            <a:r>
              <a:rPr lang="en-US" sz="2857" b="1" dirty="0"/>
              <a:t>plants </a:t>
            </a:r>
            <a:r>
              <a:rPr lang="en-US" sz="2857" b="1" i="1" dirty="0"/>
              <a:t>stand up against </a:t>
            </a:r>
            <a:r>
              <a:rPr lang="en-US" sz="2857" b="1" i="1" dirty="0" smtClean="0"/>
              <a:t>gravity</a:t>
            </a:r>
          </a:p>
          <a:p>
            <a:pPr>
              <a:buAutoNum type="arabicPeriod" startAt="2"/>
            </a:pPr>
            <a:endParaRPr lang="en-CA" sz="2857" dirty="0"/>
          </a:p>
          <a:p>
            <a:pPr marL="0" indent="0">
              <a:buNone/>
            </a:pPr>
            <a:r>
              <a:rPr lang="en-US" sz="2857" b="1" dirty="0" smtClean="0"/>
              <a:t>3</a:t>
            </a:r>
            <a:r>
              <a:rPr lang="en-US" sz="2857" b="1" dirty="0"/>
              <a:t>.  True roots have transport tissue in a central </a:t>
            </a:r>
            <a:r>
              <a:rPr lang="en-US" sz="2857" b="1" i="1" dirty="0" smtClean="0"/>
              <a:t>vascular</a:t>
            </a:r>
            <a:r>
              <a:rPr lang="en-US" sz="2857" b="1" i="1" dirty="0" smtClean="0"/>
              <a:t>   	cylinder</a:t>
            </a:r>
            <a:endParaRPr lang="en-CA" sz="2857" dirty="0"/>
          </a:p>
          <a:p>
            <a:pPr marL="0" indent="0">
              <a:buNone/>
            </a:pPr>
            <a:endParaRPr lang="en-US" sz="2857" b="1" dirty="0" smtClean="0"/>
          </a:p>
          <a:p>
            <a:pPr marL="0" indent="0">
              <a:buNone/>
            </a:pPr>
            <a:r>
              <a:rPr lang="en-US" sz="2857" b="1" dirty="0" smtClean="0"/>
              <a:t>4</a:t>
            </a:r>
            <a:r>
              <a:rPr lang="en-US" sz="2857" b="1" dirty="0"/>
              <a:t>.  True leaves have:</a:t>
            </a:r>
            <a:endParaRPr lang="en-CA" sz="2857" dirty="0"/>
          </a:p>
          <a:p>
            <a:pPr marL="0" indent="0">
              <a:buNone/>
            </a:pPr>
            <a:r>
              <a:rPr lang="en-US" sz="2857" b="1" dirty="0" smtClean="0"/>
              <a:t>	a</a:t>
            </a:r>
            <a:r>
              <a:rPr lang="en-US" sz="2857" b="1" dirty="0"/>
              <a:t>) veins (</a:t>
            </a:r>
            <a:r>
              <a:rPr lang="en-US" sz="2857" b="1" dirty="0" err="1"/>
              <a:t>def’n</a:t>
            </a:r>
            <a:r>
              <a:rPr lang="en-US" sz="2857" b="1" dirty="0"/>
              <a:t>): </a:t>
            </a:r>
            <a:r>
              <a:rPr lang="en-US" sz="2857" b="1" i="1" dirty="0"/>
              <a:t>bundles of vascular tissue</a:t>
            </a:r>
            <a:r>
              <a:rPr lang="en-US" sz="2857" b="1" dirty="0"/>
              <a:t> </a:t>
            </a:r>
            <a:endParaRPr lang="en-CA" sz="2857" dirty="0"/>
          </a:p>
          <a:p>
            <a:pPr marL="0" indent="0">
              <a:buNone/>
            </a:pPr>
            <a:r>
              <a:rPr lang="en-US" sz="2857" b="1" dirty="0" smtClean="0"/>
              <a:t>	b</a:t>
            </a:r>
            <a:r>
              <a:rPr lang="en-US" sz="2857" b="1" dirty="0"/>
              <a:t>) cuticle (</a:t>
            </a:r>
            <a:r>
              <a:rPr lang="en-US" sz="2857" b="1" dirty="0" err="1"/>
              <a:t>def’n</a:t>
            </a:r>
            <a:r>
              <a:rPr lang="en-US" sz="2857" b="1" dirty="0"/>
              <a:t>): </a:t>
            </a:r>
            <a:r>
              <a:rPr lang="en-US" sz="2857" b="1" i="1" dirty="0"/>
              <a:t>waxy covering that prevents </a:t>
            </a:r>
            <a:r>
              <a:rPr lang="en-US" sz="2857" b="1" i="1" dirty="0" smtClean="0"/>
              <a:t>water</a:t>
            </a:r>
            <a:r>
              <a:rPr lang="en-US" sz="2857" b="1" i="1" dirty="0" smtClean="0"/>
              <a:t> 	loss</a:t>
            </a:r>
            <a:endParaRPr lang="en-CA" sz="2857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372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II.  </a:t>
            </a:r>
            <a:r>
              <a:rPr lang="en-US" b="1" u="sng" dirty="0"/>
              <a:t>Club Mosses and Horsetails</a:t>
            </a: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45" y="1968363"/>
            <a:ext cx="8134555" cy="4051437"/>
          </a:xfrm>
        </p:spPr>
        <p:txBody>
          <a:bodyPr/>
          <a:lstStyle/>
          <a:p>
            <a:pPr>
              <a:buAutoNum type="alphaUcPeriod"/>
            </a:pPr>
            <a:r>
              <a:rPr lang="en-US" sz="2000" b="1" dirty="0" smtClean="0"/>
              <a:t>The </a:t>
            </a:r>
            <a:r>
              <a:rPr lang="en-US" sz="2000" b="1" dirty="0"/>
              <a:t>only living descendants of </a:t>
            </a:r>
            <a:r>
              <a:rPr lang="en-US" sz="2000" b="1" i="1" dirty="0"/>
              <a:t>large, ancient </a:t>
            </a:r>
            <a:r>
              <a:rPr lang="en-US" sz="2000" b="1" i="1" dirty="0" smtClean="0"/>
              <a:t>	</a:t>
            </a:r>
          </a:p>
          <a:p>
            <a:pPr marL="0" indent="0">
              <a:buNone/>
            </a:pPr>
            <a:r>
              <a:rPr lang="en-US" sz="2000" b="1" i="1" dirty="0" smtClean="0"/>
              <a:t>	land plant </a:t>
            </a:r>
            <a:r>
              <a:rPr lang="en-US" sz="2000" b="1" i="1" dirty="0"/>
              <a:t>groups</a:t>
            </a:r>
            <a:endParaRPr lang="en-CA" sz="2000" dirty="0"/>
          </a:p>
          <a:p>
            <a:pPr marL="0" indent="0">
              <a:buNone/>
            </a:pPr>
            <a:r>
              <a:rPr lang="en-US" sz="2000" b="1" dirty="0" smtClean="0"/>
              <a:t>B</a:t>
            </a:r>
            <a:r>
              <a:rPr lang="en-US" sz="2000" b="1" dirty="0"/>
              <a:t>.  Some grew up to </a:t>
            </a:r>
            <a:r>
              <a:rPr lang="en-US" sz="2000" b="1" i="1" dirty="0"/>
              <a:t>40 </a:t>
            </a:r>
            <a:r>
              <a:rPr lang="en-US" sz="2000" b="1" dirty="0"/>
              <a:t>m tall!</a:t>
            </a:r>
            <a:endParaRPr lang="en-CA" sz="2000" dirty="0"/>
          </a:p>
          <a:p>
            <a:pPr marL="0" indent="0">
              <a:buNone/>
            </a:pPr>
            <a:r>
              <a:rPr lang="en-US" sz="2000" b="1" dirty="0" smtClean="0"/>
              <a:t>C</a:t>
            </a:r>
            <a:r>
              <a:rPr lang="en-US" sz="2000" b="1" dirty="0"/>
              <a:t>.  Some fossilized into </a:t>
            </a:r>
            <a:r>
              <a:rPr lang="en-US" sz="2000" b="1" i="1" dirty="0"/>
              <a:t>huge coal beds</a:t>
            </a:r>
            <a:endParaRPr lang="en-CA" sz="2000" dirty="0"/>
          </a:p>
          <a:p>
            <a:pPr>
              <a:buAutoNum type="alphaUcPeriod" startAt="4"/>
            </a:pPr>
            <a:endParaRPr lang="en-US" b="1" dirty="0"/>
          </a:p>
          <a:p>
            <a:pPr>
              <a:buAutoNum type="alphaUcPeriod" startAt="4"/>
            </a:pPr>
            <a:endParaRPr lang="en-US" b="1" dirty="0" smtClean="0"/>
          </a:p>
          <a:p>
            <a:pPr>
              <a:buAutoNum type="alphaUcPeriod" startAt="4"/>
            </a:pPr>
            <a:endParaRPr lang="en-US" b="1" dirty="0"/>
          </a:p>
          <a:p>
            <a:pPr>
              <a:buAutoNum type="alphaUcPeriod" startAt="4"/>
            </a:pPr>
            <a:endParaRPr lang="en-US" b="1" dirty="0" smtClean="0"/>
          </a:p>
          <a:p>
            <a:pPr>
              <a:buAutoNum type="alphaUcPeriod" startAt="4"/>
            </a:pPr>
            <a:endParaRPr lang="en-CA" dirty="0"/>
          </a:p>
          <a:p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2576"/>
            <a:ext cx="3600400" cy="269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6905" y="3880185"/>
            <a:ext cx="3166095" cy="267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711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9262" b="9262"/>
          <a:stretch>
            <a:fillRect/>
          </a:stretch>
        </p:blipFill>
        <p:spPr bwMode="auto">
          <a:xfrm>
            <a:off x="1009443" y="2041859"/>
            <a:ext cx="7125112" cy="405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87624" y="1268760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AutoNum type="alphaUcPeriod" startAt="4"/>
            </a:pPr>
            <a:r>
              <a:rPr lang="en-US" b="1" dirty="0"/>
              <a:t>Sketch a horsetail: Label its stem and leaves: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29690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III.  </a:t>
            </a:r>
            <a:r>
              <a:rPr lang="en-US" b="1" u="sng" dirty="0"/>
              <a:t>Physical Characteristics of Ferns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2276872"/>
            <a:ext cx="4320479" cy="4200128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2353" b="1" dirty="0"/>
              <a:t>A.  Organs:</a:t>
            </a:r>
            <a:endParaRPr lang="en-CA" sz="2353" dirty="0"/>
          </a:p>
          <a:p>
            <a:pPr marL="457200" indent="-457200">
              <a:buAutoNum type="arabicPeriod"/>
            </a:pPr>
            <a:r>
              <a:rPr lang="en-US" sz="2353" b="1" dirty="0" smtClean="0"/>
              <a:t>Have </a:t>
            </a:r>
            <a:r>
              <a:rPr lang="en-US" sz="2353" b="1" dirty="0"/>
              <a:t>true </a:t>
            </a:r>
            <a:r>
              <a:rPr lang="en-US" sz="2353" b="1" i="1" dirty="0"/>
              <a:t>vascular </a:t>
            </a:r>
            <a:r>
              <a:rPr lang="en-US" sz="2353" b="1" i="1" dirty="0" smtClean="0"/>
              <a:t>tissues</a:t>
            </a:r>
          </a:p>
          <a:p>
            <a:pPr marL="457200" indent="-457200">
              <a:buAutoNum type="arabicPeriod"/>
            </a:pPr>
            <a:endParaRPr lang="en-CA" sz="2353" dirty="0"/>
          </a:p>
          <a:p>
            <a:pPr marL="457200" indent="-457200">
              <a:buAutoNum type="arabicPeriod" startAt="2"/>
            </a:pPr>
            <a:r>
              <a:rPr lang="en-US" sz="2353" b="1" dirty="0" smtClean="0"/>
              <a:t>True roots</a:t>
            </a:r>
          </a:p>
          <a:p>
            <a:pPr marL="457200" indent="-457200">
              <a:buAutoNum type="arabicPeriod" startAt="2"/>
            </a:pPr>
            <a:endParaRPr lang="en-CA" sz="2353" dirty="0"/>
          </a:p>
          <a:p>
            <a:pPr marL="457200" indent="-457200">
              <a:buAutoNum type="arabicPeriod" startAt="3"/>
            </a:pPr>
            <a:r>
              <a:rPr lang="en-US" sz="2353" b="1" dirty="0" smtClean="0"/>
              <a:t>Underground stems </a:t>
            </a:r>
            <a:r>
              <a:rPr lang="en-US" sz="2353" b="1" dirty="0"/>
              <a:t>called </a:t>
            </a:r>
            <a:r>
              <a:rPr lang="en-US" sz="2353" b="1" i="1" dirty="0" smtClean="0"/>
              <a:t>rhizomes</a:t>
            </a:r>
          </a:p>
          <a:p>
            <a:pPr marL="457200" indent="-457200">
              <a:buAutoNum type="arabicPeriod" startAt="3"/>
            </a:pPr>
            <a:endParaRPr lang="en-CA" sz="2353" dirty="0"/>
          </a:p>
          <a:p>
            <a:pPr marL="0" indent="0">
              <a:buNone/>
            </a:pPr>
            <a:r>
              <a:rPr lang="en-US" sz="2353" b="1" dirty="0" smtClean="0"/>
              <a:t>4</a:t>
            </a:r>
            <a:r>
              <a:rPr lang="en-US" sz="2353" b="1" dirty="0"/>
              <a:t>.  Large leaves called</a:t>
            </a:r>
            <a:r>
              <a:rPr lang="en-US" sz="2353" b="1" dirty="0" smtClean="0"/>
              <a:t>   	</a:t>
            </a:r>
            <a:r>
              <a:rPr lang="en-US" sz="2353" b="1" i="1" dirty="0" smtClean="0"/>
              <a:t>fronds</a:t>
            </a:r>
            <a:endParaRPr lang="en-US" sz="2353" b="1" i="1" dirty="0" smtClean="0"/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endParaRPr lang="en-US" sz="2400" b="1" i="1" dirty="0" smtClean="0"/>
          </a:p>
          <a:p>
            <a:pPr marL="0" indent="0">
              <a:buNone/>
            </a:pPr>
            <a:endParaRPr lang="en-CA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7615" r="15476"/>
          <a:stretch>
            <a:fillRect/>
          </a:stretch>
        </p:blipFill>
        <p:spPr bwMode="auto">
          <a:xfrm>
            <a:off x="5105400" y="1981200"/>
            <a:ext cx="35052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816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807361"/>
            <a:ext cx="4752527" cy="4051437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B.  Size &amp; Habitat</a:t>
            </a:r>
            <a:endParaRPr lang="en-CA" sz="2400" dirty="0"/>
          </a:p>
          <a:p>
            <a:pPr marL="0" indent="0">
              <a:buNone/>
            </a:pPr>
            <a:r>
              <a:rPr lang="en-US" sz="2400" b="1" dirty="0"/>
              <a:t>1.  Up to </a:t>
            </a:r>
            <a:r>
              <a:rPr lang="en-US" sz="2400" b="1" i="1" dirty="0"/>
              <a:t>1 </a:t>
            </a:r>
            <a:r>
              <a:rPr lang="en-US" sz="2400" b="1" i="1" dirty="0" err="1"/>
              <a:t>metre</a:t>
            </a:r>
            <a:r>
              <a:rPr lang="en-US" sz="2400" b="1" dirty="0"/>
              <a:t> tall in North </a:t>
            </a:r>
            <a:r>
              <a:rPr lang="en-US" sz="2400" b="1" dirty="0" smtClean="0"/>
              <a:t>America; in tropical forests can be the size of small trees</a:t>
            </a:r>
            <a:endParaRPr lang="en-CA" sz="2400" dirty="0" smtClean="0"/>
          </a:p>
          <a:p>
            <a:pPr marL="0" indent="0">
              <a:buNone/>
            </a:pPr>
            <a:r>
              <a:rPr lang="en-US" sz="2400" b="1" dirty="0" smtClean="0"/>
              <a:t>2</a:t>
            </a:r>
            <a:r>
              <a:rPr lang="en-US" sz="2400" b="1" dirty="0"/>
              <a:t>.  Found in </a:t>
            </a:r>
            <a:r>
              <a:rPr lang="en-US" sz="2400" b="1" i="1" dirty="0"/>
              <a:t>wet</a:t>
            </a:r>
            <a:r>
              <a:rPr lang="en-US" sz="2400" b="1" dirty="0"/>
              <a:t>, or </a:t>
            </a:r>
            <a:r>
              <a:rPr lang="en-US" sz="2400" b="1" i="1" dirty="0"/>
              <a:t>seasonally wet</a:t>
            </a:r>
            <a:r>
              <a:rPr lang="en-US" sz="2400" b="1" dirty="0"/>
              <a:t> places (e.g. </a:t>
            </a:r>
            <a:r>
              <a:rPr lang="en-US" sz="2400" b="1" dirty="0" smtClean="0"/>
              <a:t>rainforests </a:t>
            </a:r>
            <a:r>
              <a:rPr lang="en-US" sz="2400" b="1" dirty="0"/>
              <a:t>of </a:t>
            </a:r>
            <a:r>
              <a:rPr lang="en-US" sz="2400" b="1" i="1" dirty="0"/>
              <a:t>Pacific Northwest</a:t>
            </a:r>
            <a:r>
              <a:rPr lang="en-US" sz="2400" b="1" dirty="0"/>
              <a:t>)</a:t>
            </a:r>
            <a:endParaRPr lang="en-CA" sz="2400" dirty="0"/>
          </a:p>
          <a:p>
            <a:endParaRPr lang="en-C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4143375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3605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620689"/>
            <a:ext cx="5434765" cy="523811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b="1" dirty="0"/>
              <a:t>C. </a:t>
            </a:r>
            <a:r>
              <a:rPr lang="en-US" sz="3600" b="1" dirty="0" smtClean="0"/>
              <a:t>Types </a:t>
            </a:r>
            <a:r>
              <a:rPr lang="en-US" sz="3600" b="1" dirty="0"/>
              <a:t>of </a:t>
            </a:r>
            <a:r>
              <a:rPr lang="en-US" sz="3600" b="1" dirty="0" smtClean="0"/>
              <a:t>algae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endParaRPr lang="en-CA" sz="3600" dirty="0"/>
          </a:p>
          <a:p>
            <a:pPr marL="514350" indent="-514350">
              <a:buAutoNum type="arabicPeriod"/>
            </a:pPr>
            <a:r>
              <a:rPr lang="en-US" sz="2800" b="1" dirty="0" smtClean="0"/>
              <a:t>Most </a:t>
            </a:r>
            <a:r>
              <a:rPr lang="en-US" sz="2800" b="1" dirty="0"/>
              <a:t>are </a:t>
            </a:r>
            <a:r>
              <a:rPr lang="en-US" sz="2800" b="1" i="1" u="sng" dirty="0"/>
              <a:t>multicellular</a:t>
            </a:r>
            <a:r>
              <a:rPr lang="en-US" sz="2800" b="1" i="1" dirty="0"/>
              <a:t>; </a:t>
            </a:r>
            <a:r>
              <a:rPr lang="en-US" sz="2800" b="1" dirty="0"/>
              <a:t>Giant kelp can grow to </a:t>
            </a:r>
            <a:r>
              <a:rPr lang="en-US" sz="2800" b="1" i="1" u="sng" dirty="0"/>
              <a:t>60 </a:t>
            </a:r>
            <a:r>
              <a:rPr lang="en-US" sz="2800" b="1" i="1" dirty="0"/>
              <a:t>m</a:t>
            </a:r>
            <a:r>
              <a:rPr lang="en-US" sz="2800" b="1" dirty="0"/>
              <a:t> </a:t>
            </a:r>
            <a:endParaRPr lang="en-US" sz="2800" b="1" dirty="0" smtClean="0"/>
          </a:p>
          <a:p>
            <a:pPr marL="514350" indent="-514350">
              <a:buAutoNum type="arabicPeriod"/>
            </a:pPr>
            <a:endParaRPr lang="en-US" sz="2800" b="1" dirty="0"/>
          </a:p>
          <a:p>
            <a:pPr marL="514350" indent="-514350">
              <a:buAutoNum type="arabicPeriod"/>
            </a:pPr>
            <a:endParaRPr lang="en-CA" sz="2800" dirty="0"/>
          </a:p>
          <a:p>
            <a:pPr marL="0" indent="0">
              <a:buNone/>
            </a:pPr>
            <a:r>
              <a:rPr lang="en-US" sz="2800" b="1" dirty="0"/>
              <a:t>2.  	Unicellular are </a:t>
            </a:r>
            <a:r>
              <a:rPr lang="en-US" sz="2800" b="1" i="1" u="sng" dirty="0"/>
              <a:t>microscopic</a:t>
            </a:r>
            <a:r>
              <a:rPr lang="en-US" sz="2800" b="1" dirty="0"/>
              <a:t> (also classed as </a:t>
            </a:r>
            <a:r>
              <a:rPr lang="en-US" sz="2800" b="1" i="1" u="sng" dirty="0" err="1"/>
              <a:t>protists</a:t>
            </a:r>
            <a:r>
              <a:rPr lang="en-US" sz="2800" b="1" i="1" dirty="0"/>
              <a:t>)</a:t>
            </a:r>
            <a:endParaRPr lang="en-CA" sz="2800" dirty="0"/>
          </a:p>
          <a:p>
            <a:endParaRPr lang="en-CA" dirty="0"/>
          </a:p>
        </p:txBody>
      </p:sp>
      <p:pic>
        <p:nvPicPr>
          <p:cNvPr id="3074" name="Picture 2" descr="http://gleneaglesbio2010.wikispaces.com/file/view/Giant_kelp_adult.jpg/116266565/Giant_kelp_ad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6672"/>
            <a:ext cx="3048000" cy="3048001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3076" name="Picture 4" descr="http://kentsimmons.uwinnipeg.ca/16cm05/16lab05/lb1pg6_files/image00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1056" y="4365104"/>
            <a:ext cx="2162175" cy="1676400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36781" y="6196662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/>
              <a:t>Chlorella sp..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836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IV.  </a:t>
            </a:r>
            <a:r>
              <a:rPr lang="en-US" b="1" u="sng" dirty="0"/>
              <a:t>Alternation of Generations in Ferns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3" y="1807361"/>
            <a:ext cx="5472608" cy="4593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A.  Life Cycle Stages:</a:t>
            </a:r>
            <a:endParaRPr lang="en-CA" sz="2000" b="1" dirty="0"/>
          </a:p>
          <a:p>
            <a:pPr marL="0" indent="0">
              <a:buNone/>
            </a:pPr>
            <a:r>
              <a:rPr lang="en-US" sz="2000" b="1" dirty="0" smtClean="0"/>
              <a:t>1</a:t>
            </a:r>
            <a:r>
              <a:rPr lang="en-US" sz="2000" b="1" dirty="0"/>
              <a:t>.  Spore Production/Release:</a:t>
            </a:r>
            <a:endParaRPr lang="en-CA" sz="2000" b="1" dirty="0"/>
          </a:p>
          <a:p>
            <a:pPr marL="0" indent="0">
              <a:buNone/>
            </a:pPr>
            <a:r>
              <a:rPr lang="en-US" sz="2000" b="1" dirty="0"/>
              <a:t>a)  Adult sporophytes produce haploid </a:t>
            </a:r>
            <a:r>
              <a:rPr lang="en-US" sz="2000" b="1" i="1" u="sng" dirty="0"/>
              <a:t>spores</a:t>
            </a:r>
            <a:r>
              <a:rPr lang="en-US" sz="2000" b="1" u="sng" dirty="0"/>
              <a:t> </a:t>
            </a:r>
            <a:r>
              <a:rPr lang="en-US" sz="2000" b="1" dirty="0"/>
              <a:t>on </a:t>
            </a:r>
            <a:r>
              <a:rPr lang="en-US" sz="2000" b="1" i="1" dirty="0" smtClean="0"/>
              <a:t>underside</a:t>
            </a:r>
            <a:r>
              <a:rPr lang="en-US" sz="2000" b="1" dirty="0" smtClean="0"/>
              <a:t> </a:t>
            </a:r>
            <a:r>
              <a:rPr lang="en-US" sz="2000" b="1" dirty="0"/>
              <a:t>of </a:t>
            </a:r>
            <a:r>
              <a:rPr lang="en-US" sz="2000" b="1" u="sng" dirty="0"/>
              <a:t>fronds</a:t>
            </a:r>
            <a:endParaRPr lang="en-CA" sz="2000" b="1" u="sng" dirty="0"/>
          </a:p>
          <a:p>
            <a:pPr marL="0" indent="0">
              <a:buNone/>
            </a:pPr>
            <a:r>
              <a:rPr lang="en-US" sz="2000" b="1" dirty="0" smtClean="0"/>
              <a:t>b</a:t>
            </a:r>
            <a:r>
              <a:rPr lang="en-US" sz="2000" b="1" dirty="0"/>
              <a:t>)  Formed in tiny containers called </a:t>
            </a:r>
            <a:r>
              <a:rPr lang="en-US" sz="2000" b="1" i="1" u="sng" dirty="0"/>
              <a:t>sporangia</a:t>
            </a:r>
            <a:endParaRPr lang="en-CA" sz="2000" b="1" u="sng" dirty="0"/>
          </a:p>
          <a:p>
            <a:pPr marL="0" indent="0">
              <a:buNone/>
            </a:pPr>
            <a:r>
              <a:rPr lang="en-US" sz="2000" b="1" dirty="0" smtClean="0"/>
              <a:t>c</a:t>
            </a:r>
            <a:r>
              <a:rPr lang="en-US" sz="2000" b="1" dirty="0"/>
              <a:t>)  Sporangia cluster together in groups called </a:t>
            </a:r>
            <a:r>
              <a:rPr lang="en-US" sz="2000" b="1" i="1" u="sng" dirty="0" err="1"/>
              <a:t>sori</a:t>
            </a:r>
            <a:endParaRPr lang="en-CA" sz="2000" b="1" u="sng" dirty="0"/>
          </a:p>
          <a:p>
            <a:pPr marL="0" indent="0">
              <a:buNone/>
            </a:pPr>
            <a:r>
              <a:rPr lang="en-US" sz="2000" b="1" dirty="0" smtClean="0"/>
              <a:t>d</a:t>
            </a:r>
            <a:r>
              <a:rPr lang="en-US" sz="2000" b="1" dirty="0"/>
              <a:t>)  When </a:t>
            </a:r>
            <a:r>
              <a:rPr lang="en-US" sz="2000" b="1" i="1" u="sng" dirty="0"/>
              <a:t>ripe</a:t>
            </a:r>
            <a:r>
              <a:rPr lang="en-US" sz="2000" b="1" dirty="0"/>
              <a:t>, spores released; carried by </a:t>
            </a:r>
            <a:r>
              <a:rPr lang="en-US" sz="2000" b="1" i="1" u="sng" dirty="0" smtClean="0"/>
              <a:t>wind</a:t>
            </a:r>
            <a:r>
              <a:rPr lang="en-US" sz="2000" b="1" i="1" dirty="0"/>
              <a:t>, </a:t>
            </a:r>
            <a:r>
              <a:rPr lang="en-US" sz="2000" b="1" i="1" u="sng" dirty="0"/>
              <a:t>water</a:t>
            </a:r>
            <a:endParaRPr lang="en-CA" sz="2000" b="1" u="sng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3314" name="Picture 2" descr="http://t3.gstatic.com/images?q=tbn:ANd9GcQ7QKktvuIRqmssMznbpFWUuXEEwmyzFHDhc9os9nHDfhfwTaZRZ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27970" cy="390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t0.gstatic.com/images?q=tbn:ANd9GcR-U_kQpRqFTAeIjFDCmIrr9MDJmWNKHer-5TxYmN1fq2192tiJJ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09120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38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 Growth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23528" y="1809749"/>
            <a:ext cx="4157191" cy="4591051"/>
          </a:xfrm>
        </p:spPr>
        <p:txBody>
          <a:bodyPr anchor="t"/>
          <a:lstStyle/>
          <a:p>
            <a:pPr>
              <a:buAutoNum type="alphaLcParenR"/>
            </a:pPr>
            <a:r>
              <a:rPr lang="en-US" sz="2000" b="1" dirty="0" smtClean="0"/>
              <a:t>Spores </a:t>
            </a:r>
            <a:r>
              <a:rPr lang="en-US" sz="2000" b="1" dirty="0"/>
              <a:t>develop into </a:t>
            </a:r>
            <a:r>
              <a:rPr lang="en-US" sz="2000" b="1" i="1" u="sng" dirty="0"/>
              <a:t>haploid</a:t>
            </a:r>
            <a:r>
              <a:rPr lang="en-US" sz="2000" b="1" u="sng" dirty="0"/>
              <a:t> </a:t>
            </a:r>
            <a:r>
              <a:rPr lang="en-US" sz="2000" b="1" dirty="0"/>
              <a:t>(1n) </a:t>
            </a:r>
            <a:r>
              <a:rPr lang="en-US" sz="2000" b="1" i="1" u="sng" dirty="0"/>
              <a:t>gametophytes</a:t>
            </a:r>
            <a:r>
              <a:rPr lang="en-US" sz="2000" b="1" u="sng" dirty="0"/>
              <a:t> </a:t>
            </a:r>
            <a:endParaRPr lang="en-US" sz="2000" b="1" u="sng" dirty="0" smtClean="0"/>
          </a:p>
          <a:p>
            <a:pPr marL="0" indent="0">
              <a:buNone/>
            </a:pPr>
            <a:endParaRPr lang="en-CA" sz="2000" dirty="0"/>
          </a:p>
          <a:p>
            <a:pPr>
              <a:buAutoNum type="alphaLcParenR" startAt="2"/>
            </a:pPr>
            <a:r>
              <a:rPr lang="en-US" sz="2000" b="1" dirty="0" smtClean="0"/>
              <a:t>Grow </a:t>
            </a:r>
            <a:r>
              <a:rPr lang="en-US" sz="2000" b="1" dirty="0"/>
              <a:t>into small, heart-shaped </a:t>
            </a:r>
            <a:r>
              <a:rPr lang="en-US" sz="2000" b="1" i="1" u="sng" dirty="0" err="1" smtClean="0"/>
              <a:t>prothallium</a:t>
            </a:r>
            <a:endParaRPr lang="en-US" sz="2000" b="1" i="1" u="sng" dirty="0" smtClean="0"/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r>
              <a:rPr lang="en-US" sz="2000" b="1" dirty="0"/>
              <a:t>c)  </a:t>
            </a:r>
            <a:r>
              <a:rPr lang="en-US" sz="2000" b="1" i="1" u="sng" dirty="0"/>
              <a:t>Antheridia</a:t>
            </a:r>
            <a:r>
              <a:rPr lang="en-US" sz="2000" b="1" u="sng" dirty="0"/>
              <a:t> </a:t>
            </a:r>
            <a:r>
              <a:rPr lang="en-US" sz="2000" b="1" dirty="0"/>
              <a:t>and</a:t>
            </a:r>
            <a:r>
              <a:rPr lang="en-US" sz="2000" b="1" dirty="0" smtClean="0"/>
              <a:t> 	</a:t>
            </a:r>
            <a:r>
              <a:rPr lang="en-US" sz="2000" b="1" i="1" u="sng" dirty="0" smtClean="0"/>
              <a:t>archegonia</a:t>
            </a:r>
            <a:r>
              <a:rPr lang="en-US" sz="2000" b="1" u="sng" dirty="0" smtClean="0"/>
              <a:t> </a:t>
            </a:r>
            <a:r>
              <a:rPr lang="en-US" sz="2000" b="1" dirty="0"/>
              <a:t>develop on</a:t>
            </a:r>
            <a:r>
              <a:rPr lang="en-US" sz="2000" b="1" dirty="0" smtClean="0"/>
              <a:t> 	underside </a:t>
            </a:r>
            <a:r>
              <a:rPr lang="en-US" sz="2000" b="1" dirty="0"/>
              <a:t>of</a:t>
            </a:r>
            <a:r>
              <a:rPr lang="en-US" sz="2000" b="1" dirty="0" smtClean="0"/>
              <a:t> 	</a:t>
            </a:r>
            <a:r>
              <a:rPr lang="en-US" sz="2000" b="1" dirty="0" err="1" smtClean="0"/>
              <a:t>prothallium</a:t>
            </a:r>
            <a:endParaRPr lang="en-CA" sz="2000" dirty="0"/>
          </a:p>
          <a:p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 descr="http://www.greenart.com/plantphotos/ferns/Prothallium09-1-f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9198" y="152636"/>
            <a:ext cx="433508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t2.gstatic.com/images?q=tbn:ANd9GcQJkKX7Vh9cPjkvSSvUkJ-MnfquAU13eJsRerIhgq8CtmoMtP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140968"/>
            <a:ext cx="15240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t2.gstatic.com/images?q=tbn:ANd9GcRjPzd3NHtI1brkML1DDos5Iq9M6VC4Ot-2cIno_OTsEh8R0UiEz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9198" y="3501008"/>
            <a:ext cx="3030802" cy="303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110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Fertilization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buAutoNum type="alphaLcParenR"/>
            </a:pPr>
            <a:r>
              <a:rPr lang="en-US" sz="2000" b="1" dirty="0" smtClean="0"/>
              <a:t>Antheridia </a:t>
            </a:r>
            <a:r>
              <a:rPr lang="en-US" sz="2000" b="1" dirty="0"/>
              <a:t>release </a:t>
            </a:r>
            <a:r>
              <a:rPr lang="en-US" sz="2000" b="1" i="1" u="sng" dirty="0" smtClean="0"/>
              <a:t>sperm</a:t>
            </a:r>
          </a:p>
          <a:p>
            <a:pPr>
              <a:buAutoNum type="alphaLcParenR"/>
            </a:pPr>
            <a:endParaRPr lang="en-CA" sz="2000" dirty="0"/>
          </a:p>
          <a:p>
            <a:pPr marL="0" indent="0">
              <a:buNone/>
            </a:pPr>
            <a:r>
              <a:rPr lang="en-US" sz="2000" b="1" dirty="0" smtClean="0"/>
              <a:t>b</a:t>
            </a:r>
            <a:r>
              <a:rPr lang="en-US" sz="2000" b="1" dirty="0"/>
              <a:t>) Sperm must swim through </a:t>
            </a:r>
            <a:r>
              <a:rPr lang="en-US" sz="2000" b="1" i="1" u="sng" dirty="0"/>
              <a:t>a film of water</a:t>
            </a:r>
            <a:r>
              <a:rPr lang="en-US" sz="2000" b="1" u="sng" dirty="0"/>
              <a:t> </a:t>
            </a:r>
            <a:r>
              <a:rPr lang="en-US" sz="2000" b="1" dirty="0"/>
              <a:t>to </a:t>
            </a:r>
            <a:endParaRPr lang="en-CA" sz="2000" dirty="0"/>
          </a:p>
          <a:p>
            <a:pPr marL="0" indent="0">
              <a:buNone/>
            </a:pPr>
            <a:r>
              <a:rPr lang="en-US" sz="2000" b="1" dirty="0"/>
              <a:t>an </a:t>
            </a:r>
            <a:r>
              <a:rPr lang="en-US" sz="2000" b="1" i="1" u="sng" dirty="0" smtClean="0"/>
              <a:t>archegonium</a:t>
            </a:r>
          </a:p>
          <a:p>
            <a:pPr marL="0" indent="0">
              <a:buNone/>
            </a:pPr>
            <a:endParaRPr lang="en-CA" sz="2000" dirty="0"/>
          </a:p>
          <a:p>
            <a:pPr>
              <a:buAutoNum type="alphaLcParenR" startAt="3"/>
            </a:pPr>
            <a:r>
              <a:rPr lang="en-US" sz="2000" b="1" dirty="0" smtClean="0"/>
              <a:t>Each </a:t>
            </a:r>
            <a:r>
              <a:rPr lang="en-US" sz="2000" b="1" dirty="0"/>
              <a:t>archegonium contains one</a:t>
            </a:r>
            <a:r>
              <a:rPr lang="en-US" sz="2000" b="1" i="1" dirty="0"/>
              <a:t> </a:t>
            </a:r>
            <a:r>
              <a:rPr lang="en-US" sz="2000" b="1" i="1" u="sng" dirty="0" smtClean="0"/>
              <a:t>egg</a:t>
            </a: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r>
              <a:rPr lang="en-US" sz="2000" b="1" dirty="0" smtClean="0"/>
              <a:t>d</a:t>
            </a:r>
            <a:r>
              <a:rPr lang="en-US" sz="2000" b="1" dirty="0"/>
              <a:t>)  Fusion of gametes produces a </a:t>
            </a:r>
            <a:r>
              <a:rPr lang="en-US" sz="2000" b="1" i="1" u="sng" dirty="0"/>
              <a:t>diploid</a:t>
            </a:r>
            <a:r>
              <a:rPr lang="en-US" sz="2000" b="1" u="sng" dirty="0"/>
              <a:t> </a:t>
            </a:r>
            <a:r>
              <a:rPr lang="en-US" sz="2000" b="1" dirty="0"/>
              <a:t>(2n) </a:t>
            </a:r>
            <a:endParaRPr lang="en-CA" sz="2000" dirty="0"/>
          </a:p>
          <a:p>
            <a:pPr marL="0" indent="0">
              <a:buNone/>
            </a:pPr>
            <a:r>
              <a:rPr lang="en-US" sz="2000" b="1" i="1" u="sng" dirty="0"/>
              <a:t>sporophyte</a:t>
            </a:r>
            <a:endParaRPr lang="en-CA" sz="2000" u="sng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854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4.  Growth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524000"/>
            <a:ext cx="7125112" cy="4051437"/>
          </a:xfrm>
        </p:spPr>
        <p:txBody>
          <a:bodyPr anchor="t"/>
          <a:lstStyle/>
          <a:p>
            <a:pPr>
              <a:buAutoNum type="alphaLcParenR"/>
            </a:pPr>
            <a:r>
              <a:rPr lang="en-US" sz="2000" b="1" dirty="0" smtClean="0"/>
              <a:t>New </a:t>
            </a:r>
            <a:r>
              <a:rPr lang="en-US" sz="2000" b="1" dirty="0"/>
              <a:t>sporophyte puts out </a:t>
            </a:r>
            <a:r>
              <a:rPr lang="en-US" sz="2000" b="1" i="1" u="sng" dirty="0"/>
              <a:t>fronds, </a:t>
            </a:r>
            <a:r>
              <a:rPr lang="en-US" sz="2000" b="1" i="1" u="sng" dirty="0" smtClean="0"/>
              <a:t>rhizomes</a:t>
            </a:r>
          </a:p>
          <a:p>
            <a:pPr>
              <a:buAutoNum type="alphaLcParenR"/>
            </a:pPr>
            <a:endParaRPr lang="en-CA" sz="2000" dirty="0"/>
          </a:p>
          <a:p>
            <a:pPr>
              <a:buAutoNum type="alphaLcParenR" startAt="2"/>
            </a:pPr>
            <a:r>
              <a:rPr lang="en-US" sz="2000" b="1" dirty="0" smtClean="0"/>
              <a:t>Gametophyte </a:t>
            </a:r>
            <a:r>
              <a:rPr lang="en-US" sz="2000" b="1" i="1" u="sng" dirty="0"/>
              <a:t>withers </a:t>
            </a:r>
            <a:r>
              <a:rPr lang="en-US" sz="2000" b="1" i="1" u="sng" dirty="0" smtClean="0"/>
              <a:t>away</a:t>
            </a:r>
          </a:p>
          <a:p>
            <a:pPr>
              <a:buAutoNum type="alphaLcParenR" startAt="2"/>
            </a:pPr>
            <a:endParaRPr lang="en-US" b="1" i="1" dirty="0"/>
          </a:p>
          <a:p>
            <a:pPr>
              <a:buAutoNum type="alphaLcParenR" startAt="2"/>
            </a:pPr>
            <a:endParaRPr lang="en-US" b="1" i="1" dirty="0" smtClean="0"/>
          </a:p>
          <a:p>
            <a:pPr>
              <a:buAutoNum type="alphaLcParenR" startAt="2"/>
            </a:pPr>
            <a:endParaRPr lang="en-US" b="1" i="1" dirty="0"/>
          </a:p>
          <a:p>
            <a:pPr>
              <a:buAutoNum type="alphaLcParenR" startAt="2"/>
            </a:pPr>
            <a:endParaRPr lang="en-US" b="1" i="1" dirty="0" smtClean="0"/>
          </a:p>
          <a:p>
            <a:pPr>
              <a:buAutoNum type="alphaLcParenR" startAt="2"/>
            </a:pPr>
            <a:endParaRPr lang="en-US" b="1" i="1" dirty="0"/>
          </a:p>
          <a:p>
            <a:pPr>
              <a:buAutoNum type="alphaLcParenR" startAt="2"/>
            </a:pPr>
            <a:endParaRPr lang="en-US" b="1" i="1" dirty="0" smtClean="0"/>
          </a:p>
          <a:p>
            <a:pPr>
              <a:buAutoNum type="alphaLcParenR" startAt="2"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8960"/>
            <a:ext cx="3917404" cy="320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09424"/>
            <a:ext cx="4032448" cy="356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090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/>
            <a:r>
              <a:rPr lang="en-US" b="1" dirty="0" smtClean="0"/>
              <a:t>B</a:t>
            </a:r>
            <a:r>
              <a:rPr lang="en-US" b="1" dirty="0"/>
              <a:t>. Summary: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3" y="2034953"/>
            <a:ext cx="4464496" cy="3451447"/>
          </a:xfrm>
        </p:spPr>
        <p:txBody>
          <a:bodyPr anchor="t"/>
          <a:lstStyle/>
          <a:p>
            <a:pPr marL="0" indent="0">
              <a:buNone/>
            </a:pPr>
            <a:r>
              <a:rPr lang="en-US" sz="2000" b="1" dirty="0" smtClean="0"/>
              <a:t>1</a:t>
            </a:r>
            <a:r>
              <a:rPr lang="en-US" sz="2000" b="1" dirty="0"/>
              <a:t>.  Dominant, obvious stage is the </a:t>
            </a:r>
            <a:r>
              <a:rPr lang="en-US" sz="2000" b="1" i="1" u="sng" dirty="0"/>
              <a:t>sporophyte</a:t>
            </a:r>
            <a:endParaRPr lang="en-CA" sz="2000" u="sng" dirty="0"/>
          </a:p>
          <a:p>
            <a:pPr marL="0" indent="0">
              <a:buNone/>
            </a:pPr>
            <a:r>
              <a:rPr lang="en-US" sz="2000" b="1" dirty="0" smtClean="0"/>
              <a:t>2.  </a:t>
            </a:r>
            <a:r>
              <a:rPr lang="en-US" sz="2000" b="1" dirty="0"/>
              <a:t>Sporophyte is a </a:t>
            </a:r>
            <a:r>
              <a:rPr lang="en-US" sz="2000" b="1" i="1" u="sng" dirty="0"/>
              <a:t>well-developed land plant</a:t>
            </a:r>
            <a:r>
              <a:rPr lang="en-US" sz="2000" b="1" u="sng" dirty="0"/>
              <a:t> </a:t>
            </a:r>
            <a:r>
              <a:rPr lang="en-US" sz="2000" b="1" dirty="0"/>
              <a:t>with </a:t>
            </a:r>
            <a:endParaRPr lang="en-CA" sz="2000" dirty="0"/>
          </a:p>
          <a:p>
            <a:pPr marL="0" indent="0">
              <a:buNone/>
            </a:pPr>
            <a:r>
              <a:rPr lang="en-US" sz="2000" b="1" dirty="0"/>
              <a:t>true </a:t>
            </a:r>
            <a:r>
              <a:rPr lang="en-US" sz="2000" b="1" i="1" u="sng" dirty="0"/>
              <a:t>vascular tissue</a:t>
            </a:r>
            <a:endParaRPr lang="en-CA" sz="2000" u="sng" dirty="0"/>
          </a:p>
          <a:p>
            <a:pPr marL="0" indent="0">
              <a:buNone/>
            </a:pPr>
            <a:r>
              <a:rPr lang="en-US" sz="2000" b="1" dirty="0" smtClean="0"/>
              <a:t>3</a:t>
            </a:r>
            <a:r>
              <a:rPr lang="en-US" sz="2000" b="1" dirty="0"/>
              <a:t>.  Gametophyte can only grow in </a:t>
            </a:r>
            <a:r>
              <a:rPr lang="en-US" sz="2000" b="1" i="1" u="sng" dirty="0"/>
              <a:t>moist areas</a:t>
            </a:r>
            <a:endParaRPr lang="en-CA" sz="2000" u="sng" dirty="0"/>
          </a:p>
          <a:p>
            <a:pPr marL="0" indent="0">
              <a:buNone/>
            </a:pPr>
            <a:r>
              <a:rPr lang="en-US" sz="2000" b="1" dirty="0" smtClean="0"/>
              <a:t>4</a:t>
            </a:r>
            <a:r>
              <a:rPr lang="en-US" sz="2000" b="1" dirty="0"/>
              <a:t>.  Sex still requires </a:t>
            </a:r>
            <a:r>
              <a:rPr lang="en-US" sz="2000" b="1" i="1" u="sng" dirty="0"/>
              <a:t>water</a:t>
            </a:r>
            <a:endParaRPr lang="en-CA" sz="2000" u="sng" dirty="0"/>
          </a:p>
          <a:p>
            <a:endParaRPr lang="en-CA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4314" y="1828800"/>
            <a:ext cx="450810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827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21-4	Where Mosses and Ferns Fit into the World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I.  </a:t>
            </a:r>
            <a:r>
              <a:rPr lang="en-US" sz="2400" b="1" u="sng" dirty="0"/>
              <a:t>Mosses: Ecological Role</a:t>
            </a:r>
            <a:endParaRPr lang="en-CA" sz="2400" dirty="0"/>
          </a:p>
          <a:p>
            <a:pPr marL="0" indent="0">
              <a:buNone/>
            </a:pPr>
            <a:r>
              <a:rPr lang="en-US" sz="2400" b="1" dirty="0"/>
              <a:t>	A.  Common in </a:t>
            </a:r>
            <a:r>
              <a:rPr lang="en-US" sz="2400" b="1" i="1" u="sng" dirty="0"/>
              <a:t>damp </a:t>
            </a:r>
            <a:r>
              <a:rPr lang="en-US" sz="2400" b="1" i="1" u="sng" dirty="0" smtClean="0"/>
              <a:t>areas</a:t>
            </a:r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endParaRPr lang="en-US" sz="2400" b="1" i="1" dirty="0" smtClean="0"/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endParaRPr lang="en-US" sz="2400" b="1" i="1" dirty="0" smtClean="0"/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endParaRPr lang="en-CA" sz="2400" dirty="0"/>
          </a:p>
          <a:p>
            <a:endParaRPr lang="en-CA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3170" y="3140993"/>
            <a:ext cx="4497456" cy="295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 descr="http://t0.gstatic.com/images?q=tbn:ANd9GcTMkrsOVpyRUNLK3BkZq93m81wvqMFkDSgXHZc_onkuwYbJoS7a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6225"/>
            <a:ext cx="2601367" cy="404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700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II.  </a:t>
            </a:r>
            <a:r>
              <a:rPr lang="en-US" b="1" u="sng" dirty="0"/>
              <a:t>Mosses: Uses by Humans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A.  Gardening</a:t>
            </a:r>
            <a:endParaRPr lang="en-CA" sz="2400" dirty="0"/>
          </a:p>
          <a:p>
            <a:pPr marL="0" indent="0">
              <a:buNone/>
            </a:pPr>
            <a:r>
              <a:rPr lang="en-US" sz="2400" b="1" dirty="0"/>
              <a:t>		1.  Used as </a:t>
            </a:r>
            <a:r>
              <a:rPr lang="en-US" sz="2400" b="1" dirty="0" smtClean="0"/>
              <a:t>plants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US" sz="2400" b="1" dirty="0"/>
              <a:t>2.  Peat moss added to soil to </a:t>
            </a:r>
            <a:r>
              <a:rPr lang="en-US" sz="2400" b="1" u="sng" dirty="0"/>
              <a:t>improve it</a:t>
            </a:r>
            <a:endParaRPr lang="en-CA" sz="2400" u="sng" dirty="0"/>
          </a:p>
          <a:p>
            <a:pPr marL="0" indent="0">
              <a:buNone/>
            </a:pPr>
            <a:r>
              <a:rPr lang="en-US" sz="2400" b="1" dirty="0" smtClean="0"/>
              <a:t>B</a:t>
            </a:r>
            <a:r>
              <a:rPr lang="en-US" sz="2400" b="1" dirty="0"/>
              <a:t>.  Burning sphagnum</a:t>
            </a:r>
            <a:endParaRPr lang="en-CA" sz="2400" dirty="0"/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1</a:t>
            </a:r>
            <a:r>
              <a:rPr lang="en-US" sz="2400" b="1" dirty="0"/>
              <a:t>.  </a:t>
            </a:r>
            <a:r>
              <a:rPr lang="en-US" sz="2400" b="1" dirty="0" err="1"/>
              <a:t>Flavours</a:t>
            </a:r>
            <a:r>
              <a:rPr lang="en-US" sz="2400" b="1" dirty="0"/>
              <a:t> </a:t>
            </a:r>
            <a:r>
              <a:rPr lang="en-US" sz="2400" b="1" i="1" u="sng" dirty="0"/>
              <a:t>scotch whiskey</a:t>
            </a:r>
            <a:endParaRPr lang="en-CA" sz="2400" u="sng" dirty="0"/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2</a:t>
            </a:r>
            <a:r>
              <a:rPr lang="en-US" sz="2400" b="1" dirty="0"/>
              <a:t>.  Peat is used as </a:t>
            </a:r>
            <a:r>
              <a:rPr lang="en-US" sz="2400" b="1" i="1" u="sng" dirty="0"/>
              <a:t>fuel</a:t>
            </a:r>
            <a:endParaRPr lang="en-CA" sz="2400" u="sng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5819" y="1371600"/>
            <a:ext cx="2038181" cy="208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53136"/>
            <a:ext cx="13335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 descr="http://z.about.com/d/geology/1/0/B/V/1/peatfi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5192" y="4293096"/>
            <a:ext cx="213977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720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III.  </a:t>
            </a:r>
            <a:r>
              <a:rPr lang="en-US" b="1" u="sng" dirty="0"/>
              <a:t>Ferns: Ecological Role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07361"/>
            <a:ext cx="7883035" cy="405143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A</a:t>
            </a:r>
            <a:r>
              <a:rPr lang="en-US" sz="2000" b="1" dirty="0"/>
              <a:t>.  Common in the shadows of </a:t>
            </a:r>
            <a:r>
              <a:rPr lang="en-US" sz="2000" b="1" i="1" u="sng" dirty="0"/>
              <a:t>forest trees</a:t>
            </a:r>
            <a:r>
              <a:rPr lang="en-US" sz="2000" b="1" dirty="0"/>
              <a:t>, because </a:t>
            </a:r>
            <a:endParaRPr lang="en-CA" sz="2000" dirty="0"/>
          </a:p>
          <a:p>
            <a:pPr marL="0" indent="0">
              <a:buNone/>
            </a:pPr>
            <a:r>
              <a:rPr lang="en-US" sz="2000" b="1" dirty="0" smtClean="0"/>
              <a:t>	they</a:t>
            </a:r>
            <a:r>
              <a:rPr lang="en-US" sz="2000" b="1" dirty="0"/>
              <a:t>: </a:t>
            </a:r>
            <a:r>
              <a:rPr lang="en-US" sz="2000" b="1" i="1" u="sng" dirty="0"/>
              <a:t>require little light</a:t>
            </a:r>
            <a:endParaRPr lang="en-CA" sz="2000" u="sng" dirty="0"/>
          </a:p>
          <a:p>
            <a:pPr marL="0" indent="0">
              <a:buNone/>
            </a:pPr>
            <a:r>
              <a:rPr lang="en-US" sz="2000" b="1" dirty="0"/>
              <a:t> </a:t>
            </a:r>
            <a:endParaRPr lang="en-CA" sz="2000" dirty="0"/>
          </a:p>
          <a:p>
            <a:pPr marL="0" indent="0">
              <a:buNone/>
            </a:pPr>
            <a:r>
              <a:rPr lang="en-US" sz="2000" b="1" dirty="0"/>
              <a:t>IV.  </a:t>
            </a:r>
            <a:r>
              <a:rPr lang="en-US" sz="2000" b="1" u="sng" dirty="0"/>
              <a:t>Ferns: Uses by Humans</a:t>
            </a:r>
            <a:endParaRPr lang="en-CA" sz="2000" dirty="0"/>
          </a:p>
          <a:p>
            <a:pPr marL="0" indent="0">
              <a:buNone/>
            </a:pPr>
            <a:r>
              <a:rPr lang="en-US" sz="2000" b="1" dirty="0"/>
              <a:t>	A.   Gardening</a:t>
            </a:r>
            <a:endParaRPr lang="en-CA" sz="2000" dirty="0"/>
          </a:p>
          <a:p>
            <a:pPr marL="0" indent="0">
              <a:buNone/>
            </a:pPr>
            <a:r>
              <a:rPr lang="en-US" sz="2000" b="1" dirty="0"/>
              <a:t>		1.  Used as plants</a:t>
            </a:r>
            <a:endParaRPr lang="en-CA" sz="2000" dirty="0"/>
          </a:p>
          <a:p>
            <a:pPr marL="0" indent="0">
              <a:buNone/>
            </a:pPr>
            <a:r>
              <a:rPr lang="en-US" sz="2000" b="1" dirty="0"/>
              <a:t>	B.  Food</a:t>
            </a:r>
            <a:endParaRPr lang="en-CA" sz="2000" dirty="0"/>
          </a:p>
          <a:p>
            <a:pPr marL="0" indent="0">
              <a:buNone/>
            </a:pPr>
            <a:r>
              <a:rPr lang="en-US" sz="2000" b="1" dirty="0"/>
              <a:t>		1.  Some species eaten when young</a:t>
            </a:r>
            <a:r>
              <a:rPr lang="en-US" sz="2000" b="1" dirty="0" smtClean="0"/>
              <a:t>;</a:t>
            </a:r>
          </a:p>
          <a:p>
            <a:pPr marL="0" indent="0">
              <a:buNone/>
            </a:pPr>
            <a:r>
              <a:rPr lang="en-US" sz="2000" b="1" dirty="0"/>
              <a:t>	</a:t>
            </a:r>
            <a:r>
              <a:rPr lang="en-US" sz="2000" b="1" dirty="0" smtClean="0"/>
              <a:t> 	fronds </a:t>
            </a:r>
            <a:r>
              <a:rPr lang="en-US" sz="2000" b="1" dirty="0"/>
              <a:t>called </a:t>
            </a:r>
            <a:r>
              <a:rPr lang="en-US" sz="2000" b="1" u="sng" dirty="0" smtClean="0"/>
              <a:t>fiddleheads</a:t>
            </a:r>
            <a:endParaRPr lang="en-CA" sz="2000" u="sng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9458" name="Picture 2" descr="http://t0.gstatic.com/images?q=tbn:ANd9GcSWM-LRCWLksL6uDfhlX5-YPAk3hkMh1eT4x5v0ucsDvYuzj5r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80928"/>
            <a:ext cx="28003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6047" y="4766890"/>
            <a:ext cx="1428750" cy="207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43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07361"/>
            <a:ext cx="7595003" cy="4051437"/>
          </a:xfrm>
        </p:spPr>
        <p:txBody>
          <a:bodyPr>
            <a:normAutofit/>
          </a:bodyPr>
          <a:lstStyle/>
          <a:p>
            <a:pPr marL="514350" indent="-514350">
              <a:buAutoNum type="alphaUcPeriod" startAt="4"/>
            </a:pPr>
            <a:r>
              <a:rPr lang="en-US" sz="3200" b="1" dirty="0" smtClean="0"/>
              <a:t>Algae structures</a:t>
            </a:r>
          </a:p>
          <a:p>
            <a:pPr marL="0" indent="0">
              <a:buNone/>
            </a:pPr>
            <a:endParaRPr lang="en-CA" sz="3200" dirty="0"/>
          </a:p>
          <a:p>
            <a:pPr marL="514350" indent="-514350">
              <a:buAutoNum type="arabicPeriod"/>
            </a:pPr>
            <a:r>
              <a:rPr lang="en-US" sz="3200" b="1" dirty="0" smtClean="0"/>
              <a:t>Cells </a:t>
            </a:r>
            <a:r>
              <a:rPr lang="en-US" sz="3200" b="1" dirty="0"/>
              <a:t>have </a:t>
            </a:r>
            <a:r>
              <a:rPr lang="en-US" sz="3200" b="1" i="1" u="sng" dirty="0"/>
              <a:t>cell </a:t>
            </a:r>
            <a:r>
              <a:rPr lang="en-US" sz="3200" b="1" i="1" u="sng" dirty="0" smtClean="0"/>
              <a:t>walls</a:t>
            </a:r>
          </a:p>
          <a:p>
            <a:pPr marL="0" indent="0">
              <a:buNone/>
            </a:pPr>
            <a:endParaRPr lang="en-CA" sz="3200" dirty="0"/>
          </a:p>
          <a:p>
            <a:pPr marL="0" indent="0">
              <a:buNone/>
            </a:pPr>
            <a:r>
              <a:rPr lang="en-US" sz="3200" b="1" dirty="0"/>
              <a:t>2.  	Never have </a:t>
            </a:r>
            <a:r>
              <a:rPr lang="en-US" sz="3200" b="1" i="1" u="sng" dirty="0"/>
              <a:t>roots, stems, </a:t>
            </a:r>
            <a:r>
              <a:rPr lang="en-US" sz="3200" b="1" dirty="0"/>
              <a:t>or </a:t>
            </a:r>
            <a:r>
              <a:rPr lang="en-US" sz="3200" b="1" i="1" u="sng" dirty="0"/>
              <a:t>leaves</a:t>
            </a:r>
            <a:r>
              <a:rPr lang="en-US" sz="3200" b="1" dirty="0"/>
              <a:t> like land plants </a:t>
            </a:r>
            <a:endParaRPr lang="en-CA" sz="3200" dirty="0"/>
          </a:p>
          <a:p>
            <a:endParaRPr lang="en-CA" dirty="0"/>
          </a:p>
        </p:txBody>
      </p:sp>
      <p:pic>
        <p:nvPicPr>
          <p:cNvPr id="4098" name="Picture 2" descr="http://t1.gstatic.com/images?q=tbn:ANd9GcQRkTFv-o2CZmhSHXQ0F7KjpzUj4B0JjkEsOVCG5MZcSlTfj0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76872"/>
            <a:ext cx="2514600" cy="1819276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960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II.  </a:t>
            </a:r>
            <a:r>
              <a:rPr lang="en-US" b="1" u="sng" dirty="0"/>
              <a:t>Adaptations of Algae to Life Under Water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07361"/>
            <a:ext cx="7739019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How they differ from land plants:	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CA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7860370"/>
              </p:ext>
            </p:extLst>
          </p:nvPr>
        </p:nvGraphicFramePr>
        <p:xfrm>
          <a:off x="467544" y="2735737"/>
          <a:ext cx="8352928" cy="358198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585921"/>
                <a:gridCol w="3767007"/>
              </a:tblGrid>
              <a:tr h="357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Because they:</a:t>
                      </a:r>
                      <a:endParaRPr lang="en-CA" sz="18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This means Algae:</a:t>
                      </a:r>
                      <a:endParaRPr lang="en-CA" sz="18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072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Don’t need protection from drying out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Are thin (only </a:t>
                      </a:r>
                      <a:r>
                        <a:rPr lang="en-US" sz="1800" u="sng" dirty="0">
                          <a:effectLst/>
                        </a:rPr>
                        <a:t>2 cells</a:t>
                      </a:r>
                      <a:r>
                        <a:rPr lang="en-US" sz="1800" dirty="0">
                          <a:effectLst/>
                        </a:rPr>
                        <a:t> thick!)</a:t>
                      </a:r>
                      <a:endParaRPr lang="en-CA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714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Exchange materials directly with surrounding water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Have no </a:t>
                      </a:r>
                      <a:r>
                        <a:rPr lang="en-US" sz="1800" u="sng" dirty="0">
                          <a:effectLst/>
                        </a:rPr>
                        <a:t>vascular</a:t>
                      </a:r>
                      <a:r>
                        <a:rPr lang="en-US" sz="1800" dirty="0">
                          <a:effectLst/>
                        </a:rPr>
                        <a:t> tissues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714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Are supported by water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Don’t need stems to keep from </a:t>
                      </a:r>
                      <a:r>
                        <a:rPr lang="en-US" sz="1800" u="sng">
                          <a:effectLst/>
                        </a:rPr>
                        <a:t>falling over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714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Reproduce in water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Make gametes that </a:t>
                      </a:r>
                      <a:r>
                        <a:rPr lang="en-US" sz="1800" u="sng" dirty="0">
                          <a:effectLst/>
                        </a:rPr>
                        <a:t>swim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269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748464" cy="1195535"/>
          </a:xfrm>
        </p:spPr>
        <p:txBody>
          <a:bodyPr/>
          <a:lstStyle/>
          <a:p>
            <a:r>
              <a:rPr lang="en-US" sz="2800" b="1" dirty="0"/>
              <a:t>II. 	</a:t>
            </a:r>
            <a:r>
              <a:rPr lang="en-US" sz="2800" b="1" u="sng" dirty="0"/>
              <a:t>Chlorophyll and Accessory Pigments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3" y="1268761"/>
            <a:ext cx="5904655" cy="50405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/>
              <a:t>A. 	</a:t>
            </a:r>
            <a:r>
              <a:rPr lang="en-US" sz="2400" dirty="0"/>
              <a:t>Challenges</a:t>
            </a:r>
            <a:r>
              <a:rPr lang="en-US" sz="2800" dirty="0"/>
              <a:t> of underwater life:</a:t>
            </a:r>
            <a:endParaRPr lang="en-CA" sz="2800" dirty="0"/>
          </a:p>
          <a:p>
            <a:pPr marL="457200" indent="-457200">
              <a:buAutoNum type="arabicPeriod"/>
            </a:pPr>
            <a:r>
              <a:rPr lang="en-US" sz="2000" dirty="0" smtClean="0"/>
              <a:t>Water </a:t>
            </a:r>
            <a:r>
              <a:rPr lang="en-US" sz="2000" i="1" u="sng" dirty="0"/>
              <a:t>absorbs</a:t>
            </a:r>
            <a:r>
              <a:rPr lang="en-US" sz="2000" u="sng" dirty="0"/>
              <a:t> </a:t>
            </a:r>
            <a:r>
              <a:rPr lang="en-US" sz="2000" dirty="0"/>
              <a:t>much of the </a:t>
            </a:r>
            <a:r>
              <a:rPr lang="en-US" sz="2000" i="1" u="sng" dirty="0"/>
              <a:t>energy</a:t>
            </a:r>
            <a:r>
              <a:rPr lang="en-US" sz="2000" dirty="0"/>
              <a:t> of </a:t>
            </a:r>
            <a:r>
              <a:rPr lang="en-US" sz="2000" dirty="0" smtClean="0"/>
              <a:t>sunlight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CA" sz="2000" dirty="0"/>
          </a:p>
          <a:p>
            <a:pPr marL="457200" indent="-457200">
              <a:buAutoNum type="arabicPeriod" startAt="2"/>
            </a:pPr>
            <a:r>
              <a:rPr lang="en-US" sz="2000" dirty="0" smtClean="0"/>
              <a:t>Algae </a:t>
            </a:r>
            <a:r>
              <a:rPr lang="en-US" sz="2000" dirty="0"/>
              <a:t>groups have evolved </a:t>
            </a:r>
            <a:r>
              <a:rPr lang="en-US" sz="2000" i="1" u="sng" dirty="0"/>
              <a:t>different forms of chlorophyll</a:t>
            </a:r>
            <a:r>
              <a:rPr lang="en-US" sz="2000" dirty="0"/>
              <a:t> that absorb different </a:t>
            </a:r>
            <a:r>
              <a:rPr lang="en-US" sz="2000" i="1" u="sng" dirty="0"/>
              <a:t>wavelengths</a:t>
            </a:r>
            <a:r>
              <a:rPr lang="en-US" sz="2000" u="sng" dirty="0"/>
              <a:t> </a:t>
            </a:r>
            <a:r>
              <a:rPr lang="en-US" sz="2000" dirty="0"/>
              <a:t>of </a:t>
            </a:r>
            <a:r>
              <a:rPr lang="en-US" sz="2000" dirty="0" smtClean="0"/>
              <a:t>light</a:t>
            </a: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r>
              <a:rPr lang="en-US" sz="2000" dirty="0"/>
              <a:t>3.  	Some also evolved other </a:t>
            </a:r>
            <a:r>
              <a:rPr lang="en-US" sz="2000" i="1" u="sng" dirty="0"/>
              <a:t>light-absorbing</a:t>
            </a:r>
            <a:r>
              <a:rPr lang="en-US" sz="2000" dirty="0"/>
              <a:t> </a:t>
            </a:r>
            <a:r>
              <a:rPr lang="en-US" sz="2000" dirty="0" smtClean="0"/>
              <a:t> 	compounds </a:t>
            </a:r>
            <a:r>
              <a:rPr lang="en-US" sz="2000" dirty="0"/>
              <a:t>called </a:t>
            </a:r>
            <a:r>
              <a:rPr lang="en-US" sz="2000" i="1" u="sng" dirty="0"/>
              <a:t>accessory pigments</a:t>
            </a:r>
            <a:endParaRPr lang="en-CA" sz="2000" dirty="0"/>
          </a:p>
          <a:p>
            <a:pPr marL="0" indent="0">
              <a:buNone/>
            </a:pPr>
            <a:r>
              <a:rPr lang="en-US" sz="2000" dirty="0"/>
              <a:t>		</a:t>
            </a:r>
            <a:r>
              <a:rPr lang="en-US" sz="2000" dirty="0" smtClean="0"/>
              <a:t>a</a:t>
            </a:r>
            <a:r>
              <a:rPr lang="en-US" sz="2000" dirty="0"/>
              <a:t>)	They can live in deeper water</a:t>
            </a:r>
            <a:endParaRPr lang="en-CA" sz="2000" dirty="0"/>
          </a:p>
          <a:p>
            <a:pPr marL="0" indent="0">
              <a:buNone/>
            </a:pPr>
            <a:r>
              <a:rPr lang="en-US" sz="2000" dirty="0"/>
              <a:t>		b)	Different </a:t>
            </a:r>
            <a:r>
              <a:rPr lang="en-US" sz="2000" i="1" u="sng" dirty="0"/>
              <a:t>reflected</a:t>
            </a:r>
            <a:r>
              <a:rPr lang="en-US" sz="2000" dirty="0"/>
              <a:t> wavelengths </a:t>
            </a:r>
            <a:r>
              <a:rPr lang="en-US" sz="2000" dirty="0" smtClean="0"/>
              <a:t>			give </a:t>
            </a:r>
            <a:r>
              <a:rPr lang="en-CA" sz="2000" dirty="0"/>
              <a:t> </a:t>
            </a:r>
            <a:r>
              <a:rPr lang="en-US" sz="2000" dirty="0" smtClean="0"/>
              <a:t>algae </a:t>
            </a:r>
            <a:r>
              <a:rPr lang="en-US" sz="2000" dirty="0"/>
              <a:t>a wide range of </a:t>
            </a:r>
            <a:r>
              <a:rPr lang="en-US" sz="2000" i="1" u="sng" dirty="0"/>
              <a:t>colours</a:t>
            </a:r>
            <a:endParaRPr lang="en-CA" sz="2000" u="sng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6146" name="Picture 2" descr="http://t2.gstatic.com/images?q=tbn:ANd9GcQOyKXebjUs6wfj4uyOt4lgghFg7NyMM_zc1QKc3QI0ThvADnfd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8872" y="11445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t3.gstatic.com/images?q=tbn:ANd9GcSrtPf8pKcE5vMra2c2Emr2wjozGfgbuXGxeMkjensoJyNIRss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9797" y="3113335"/>
            <a:ext cx="186690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g;base64,/9j/4AAQSkZJRgABAQAAAQABAAD/2wCEAAkGBhQSERUUExMWFRUWFxwaGRgXFxoYGxgcGhcYHBgYGhcbGyYfGxokGhgXHy8gJCcpLCwsFx8xNTAqNSYrLCkBCQoKDgwOGg8PGiwkHyQsLCwsLCwvLCwsLCwsLCwsLCwsLCwsLCwsLCwsLCwsLCwsLCwsLCwsLCwsLCwsLCwsLP/AABEIALcBEwMBIgACEQEDEQH/xAAcAAACAgMBAQAAAAAAAAAAAAAEBQMGAAECBwj/xAA7EAABAgQFAQYEBQMEAgMAAAABAhEAAyExBAUSQVFhEyJxgZGhBjKx8BTB0eHxByNCFVJicpLCFkOi/8QAGgEAAgMBAQAAAAAAAAAAAAAAAwQBAgUABv/EAC0RAAICAgIBAwMDAwUAAAAAAAABAhEDIRIxBBMiQTJRYYGh8JGx0QUUI1Jx/9oADAMBAAIRAxEAPwCqzZRJLNAspCiqsFzJiUbk/XrEf4gEhTW3/KMRWbVnM1ZSkhmc+sN0IE7DCYkjtEHRMB3H+Km8GBO5EV7M5pJYwR8MpKpiqOAg0Fza3J38ot6fs5FZZPdQxWSAwjeDwqJi0IUCp1VS7aizhMCLn94saQzyrG6TqZ+Om1PGI+lplWrssWffC8qdgOzQtElSSlSdRHfWAQUqN7Ku1GEUI/AGIBSxlzHN0K+moB4vMzDhSBM036MW2o9ojwaiFJFaqtz4QWPkTXQs/HiyunDTEyqIKOyUdQUDsHLgsxNPaGHwxgpk6cQqqXJUFFv+oUa0s1QeOYsWf5OZktS0hSlihAJBUk7KG7KYiBMsw6ZMqX2hOp3CUL0qZwwYChKgXJ2ET6iYs4OOgn4pwctGFlhLA6GT/kVV/wBpchLk0uWF9/PMynyky0qNFuoHSHLvSj6U0+kE/E3xGVFWlSgdXdBaiWu44ZgPOKdMU5vBsWJy2yJSSVI7nYwlQV1f0i75ZK1gEWIeKCpNIsHwz8SCSOzmPo2IunoRxFPNwynC4LaD+LkUZ1Lpl+wmBeDf9MDG/TjziLJsdLnN2a0q6A19Lw/7NgH3pHlJSmp18m9Gq0VubgWgTVpuH6GxG4I4NosmIk8Bx9vCfGyd2+/toPCTepHPXRV1ZSmSVGWp5aqhJ+ZH/E/7h1vzEYS+/t+8OkYQKBhZiMEpBY72hxZeT9z2A9NRVLoFGGLt9IcYGWQKvAcqaAzlw7UIoYsknDJKRvxvHZJe3ZVRplXzuS1QN6/nC/BZAVl3Tpd6ktalIsuZYZ0GkVP/AFiYg6UQ3485uFQ7F8+ODfv6Iu2MmYtKkguCHSSAxGz2gmVjZaWKdPyigJQXv11F29BCfNJpChquzkcPUfrAnbksw6UG3XnxjUjj5xTZjySTaQ6OcAoUgoDkfMpVQwoyQAP5hfOWdTHvOAzbvufOBJr+Hk0a7fgu3IgscaXRR2aXLbxjaMQbPTx2jXak/MafXzjSUuR7CCV9yBtIxn9vSVlhYAAEu5+bYeLxwnNFMNJUGNAaj0O1HgOTOSCKG9Wf6ROqWFXcNWrH6QJwiu0Smyafm81SWLVFKB73BFuIGOYzGCSSX2Cj+sEJw6CPnSgC5UTXwAHlveMl4lAA2re5oLufyiKj8Im2dSlzW/z8njI5/wBVVsKf9CfeNRTjL7Hfqdzpxalt+YKyzGAtLdibHrsD7+sRTcDqL6tIHR4iThEpUFFRIB4b84rUWqH7lYwnzSBz928YIRN0oSR3dVet2A++YXrClK6FrWqHZ/byMZi8SFlkq1BAA2Ymtun6QLh0gvMJ7cCprGSM7SDVJP3SFEyao0AtG8HgdVVqKeBv6xZ4o1bKrI+kWeX8Slw4JTuHr6xYcuzOXOmJMtwQqgN0Hx3TFby3DS1JoivJqfGGOSYMonawUkOUltiC4J6QpJJIJs9Alz1AurzhHn2RHQpWHOxOgqa4Yt5MKmGKceFperVBJYWMD5bjEzCvSSQlRS4fYfYgSk07RzhyR45maJushaSFDYisL1IIuI9d+JsDLL6gCranuncfTpFLzXBvKKXHQtx4Rp4vIUlVUK/7Se3/ABlUWeI5STHa5KgWIIMYEVtDYodSpqkqBBIbcFiPAx6n8M5pPVJQTMK3BZMwjUw4VQ7bvYx5/k+BWVCYlAmJQQ6SbvtXasW3EYQAHsCUqURqrV2JBZn5rv1hLyYQnSkkavgQkrn8fb+dlpV8QS0JUV6kgO60MoDYksoK6UB8I0JQmS+0lKEyWbLRUeB3SehYxUp2EGk9o+hyo1IJYO1OTFfy74lmYacZuGUqWDdDuC2xAal23HMZ8vBU4tw7/YYz+Q8U030z0jBYfvQVjMhM0AAP0ZzAWSf1Gw04f3UolTGrqSljXZTexrFok51LmDuLSof8Wb/80jB8iWXFO5Raf8+RrHkU17aZWMo/p7KlTO0Ie3dUSRQuzfq8S5tJ7IGZQFJDpH+SWqpJYMQ1Q28WcneK3nE4KnpQ2qhcdeHiuHzMuXJ73ZHopdaBJRE0avVoqGJ+GMQqfMTLKQAQzNUKD3G/58RY5OJ7A6Ae6DQNVr1MMMwxQTLMxJqwFByeOY2MWR4X7d31YCeNZe/gq2H/AKblnmTQDvf6kwSTIwY0oIWTcfvEeLwuIWjUUrYm5p7Qu/0OYaq53/WGPXeRf8k9fZAZYli+hbCpmaSpwaYHB2NPLVenMVidkKjOKJZBDagSWdL79Rbyi0y8lS1aVvHWMnSpMhaSolYohh8z7eG9eYLh8hRfGF/+AcmLmuU/goXYE+R/aCpGEehNdwx/SJVyykpCkkEgFumxEE4SV3iopKQByXLuAKWjVlJmSSDBIQw7poFHkFuDQ126QunYnvMl22B/QWhrJlBg5Cxs4sa0veh9IMnSVKBTLACSrvLKQlLCgKX3r5PAedPZPGhLhMGVOpagCeas5uR0EMDg0EsoBksBUDuilgL7vBK8MwfSFqJqQwoLEAW29I4n4An5UnQGdweKuWDl4o52+y3GiM5Xhz/9ih07p/8AaMiH/TOg80g/nGRO/wDsT+h3IxgSGNutf4iJcoLVTaJsTlJSErMyWd1BJdh42MMskwUpagsrSQSAK1KrswqLb7RPSsY5XoAxmqRh7llEpQHpX5lelPPpFckrINzFh+MMzSuYlCC6JaWoXBVuR9PIxX5Sw9eYJjT4212RJ2x6MAFocEpLVsx+6wXJyKZ2ZYBYHUiIMtmghgfT9YYZVmw7TQB3gTUmh+/CFMkpLobxqLeyPLCUrCVd0g2PJtFjyVOhKu4SVk2FnrX3hJn85ylQcEDe1+d7xLgc2KabHzaF5rnGy/TH+BzAKVMB+V38PusG4TFBKSZZDHaEeBmJ1KBNVWqznr5QQMUGLJCdm38+IFFfAxjipSpmsyx6iuvh40aFMyRqFATWDsVJJApXl4KRJ0oQlw4B9y36QWKodWJVSPPc9wpCgQ9XhZMWoFiPIxd86y9llqgBzuz/AH7winyO+dQsN9ofx5tUzHzeH7m+th2R4CaJYWBc/KFAOG5qxdgxFIeTQ2kig3BL0fb19hCjKpM6UpSUkKQSlQdRArfbr7Qwn4ZasSBXRpIUD4c+P0gU3bNDBjUMdJO7oXYmfOnKIkhSZdRw7/NXc1EV2ZI0FlKZQ2j0OfjpckKU1Eh2FRb7LWjzZWYOXIBqduYLhbl0tGb5+Lg03K2zpaW/yD9Le8ZInFKgpJKVA0ILGm7xCkBR4gteGDOKBoNJpaYlDHKStDTLM7xKFpSifMQHAbUSPHSp9ospzP8AvIVdlOTzWsUjLp7zE79d6Aw+XLWlSdQYGo6xleVgjzTSXRr+Bkfpyt/JdPiTApUlMwXSO8Sb+Q4/WF3a/wBsDSCl31Av6XB83tGTc1eWxWEG1TcEEEXe1PPrAuXYlkaUBx51PNr9IXhidbCykvhjWRmbEf7dmdut+bt1iXFLQugp9+8L8ZiAtKSAlDJrcaq8CgPp1herMdJ+YP0P5wpPx6lcTrtbJMdOKSxtZwIX4iUic4V3XZm/xIavV+Osd4jNNQIgBU2sN4YyjvpgXT0zjEfCU0EUKnNwPeGSfh8oQHodThJSCTa+4taJsD8Trlp06vCBV5quaVFTs2xAqbHk7w28uWXYsvHxJ/c3Lkp1MwcAuNLbWfau/jEn49H+Q0g6mY6tJAJAAUfldq3ip4zEzEKKSo+fXpHKM3mUoC3Iv4s0Neg3uxKTrRcJ00EJUApWsFxYgONz57HaBcSpQFVG29SHF2Tfj6xWZmbKZmD87jrAv4lVTzR6xZYCnJlomYpZPd1KGx7qXalil/WsZFTXOrW8ZBVhRQMxeMAQmWiwDqIcaiakHoKDygWXMI8doiMY8HUS1haQ8SqkOOsRYcwSiYHgMrQaNMJy2Z2aS+5iLtSFkgbu/neMMysYFJd2/aA1uw2h2nMQsaTfYq36RrEq7FiwKSH9Lj6QnVPB+Z2FaQ9l4tGIlgJS+hiB8zpspxsefAQBwp38F+V6s5y3NpJcLEwHYULPuFUIamxhxLxCFrSFKZSiyVANqZnPtAmLlSioaQCoO4bTToBxBuU4kKSXSErRRmbw9oiSXaRpePialXJMbDDnQBfb7aIzKLEqLN4Ubfx6RxJzGoTtEvalywLHm31gNmvSoCXORpcKCibuD4QhxWWLmOUV/wCRFotc5ctKD3aNYD6fe8LkKSUkpAcmj1al26ReMqFs+NNqMv2AMt1SkEL0rLNcCj9OI51zNQS9Hc2FDYdeYLMrp4/rBKZSSHIGzCh59Ihz2TwSSjZXs7wy5iVoCnZmAoOWPJNaxXJ2TqQ4V8w8/KPR5QDtvzHBwKAorapFSL+Q5gsM7iqFPJ8JZHzf8R5tgpNS7/lSDJuISkgKGpO4BYt6GLROySXdAN6uKVZt73g9XwNIpdaif8Wq3DbcgwT14uVszVhkocF8lMyfABU0KTqABdlUccBVnZ6dIuGPk/29anJFaVADftBH4FKaBFXBNa9PIOYkxKADqmqAQCCALEgep+kByT5ys0MHj8MbV9iNeAXMShnGl+9W1SGDvYQVgMsmiWsp0k0KTsqtRtw3mYY4jFidQOKU48xt6wrzDO5kphpQKfOl/MabAxMdgskca38Ec+csFYmghQ5OpNS7pJFRs2zjzVYhKlO1egiWZmHaCtPL6RvCod+TY3A5fjbwikvqspGKqheFEEi7bisdEF4YycrUTb0gyblRZ2rEPJFMFwkIJimIhlgZbtAeKkEFiI4xQmrlNLFBVXMWlHlSTKLVtnWZ5UVusLRpDiqhS7eMV5ayKcRytanrTpEcaOKDjGm7M/JNSdpUdao2lJMaEss7FuY1q4goMwxkcPGRxxLGw0bUiOCmOJJpS2MTiZxAYjkmKuNllKhi7UjeqF/bq5jFTyYpwL8wnFTaNBvw/iVBbJUEk2PXodjCYJJO5MH5Yn+4ATpY3Z2PXzpHSiuNHRblItgzJ5qQtIK3pTm9XoXEHzF6lkjyPTy+6wjkzSFaZidSX7qhcHxd6w57NIFANvpCORJHpPEblGr6/qTIU97xMJ5Fz4QCtPiCDeOFzWgND0vwFzMTqpzGSjppufv9oC1per+RaGEvDuzm+524f6PElFFz38o4mT2a9YxKwDW5/Wn5xtWUqcuX9t7wLIHf0kOPveIos4t6YVh5utbDm7QTiVPfnaFgdCnSTDQTdQoDUbttEMvHHSpnErC32JFX25gvDrEvvA6gkUax6dK/WB8WU6K2+viSYATmClI7qSw+UWFAa04/OO2K5YLnX4O0YhRJW41KPFuiQbJAiOVlxXPExblKaq2foIXzc00MVMVcDZ+v5wdlubDYV4d3rS5tE0+wU3j4cGxtMwzgkJodvveFGaITpZIAUKEAgpbn+eYOn4tZQSnugi5t1brCpEiZOBB+YhkmqSw7zFhsPrFo/cysk69i2I5gZQbmDMRmMvSQUhK9lBxbltoBMxKArWHLtQn1G38RrEy0hIUe/d7ak8OPz8YNxuWwSye3Rcvh/GoZIU2phD7EYMHvC0ea4TM2YUDUYlveGS/iUplMDU0FXakI5PFlytDcMqfbHs7KETSenDdfyhHmWVmUohKnB9YEybP1JPe+Z4PxmbCZUhi0W45IT4vonlCa5IQzfh2YQpTEm7jvBm9X+9o3lPwjMmd5QCZYqSSAW5A4h1g80UhTgs3v+sOsJjgo6lSwujUAA8dhzDL8nKlVCEsONPkIk/CyTN1S0nswGIJ+YbkXgaZ8FMCoKcPSzttvFnXnILHSlKEhhW7NSlPpGZ1miES5RQNapgKm2AdgXG5748gd4iObKUcIyja1spS/hmt/YfrGRb0JCwFBC6gH5VH33jIj/eMp6P5Gcn4Sw01SpkySCVX7ygH3ICVAPFH+NMgRhZiezP8AbWCQDUpIuH3FRf3j1acqjA0jyz+oeaBeIEsWlBj/ANixPoNI9YR/03JlllpybX2GvKUUtKirKEcGO1Kjgx6QzjdALVf7pGownkxqOOJ8FO0rBvtZ79HEPculJUq+lRZ3pVyRt1HpCCRN0lw7/bw1w+OSdJa17MbP5QLIhzxpJPYwGHmlaU3S5G1QL9LMerQww80pqpqH18IIynEJ1f7Q3duH8t/ODMZLSEnSLirbC/1hKcvhm9gwqPviwjDqSQDRiNvd4HnSHejNaOcLPQwZwOD7mCVTgdiW8h6wBqjUSUkAHDJ7uq55tQwZhMUnWym8CzUHpAOYE300tQv6loAVPBYUfd6+kWqyLUS5iaCi9QdqkN7QKnBiqnd+kJsHitKWJcw5wGNQsM51b7/nFGGVNEGIwhZhSr8+Q8olxAZINfGJ5qwN4hnsUklXgIgngCT5rpYBz4O3gOYDVOFgp6MaN/AvBsrDLZ0mhu1/D0hXisKqXM0hqt78nzNOkEiKZnWxdjctQnvBTWpzy3EEZflc1YJQEslPf1tbUkgpcX26wVmWAAAU9QQL0qfa8MctwzJNd/MNsAb7mLyek0Y8sHPJKLVE2GwgIS5om45swaAM1xAVqCX3A00rR3q5DEe/EMASgEkkcDc/Z+kLcRlw7QaQrU7+o5heE/dsWyYqYixmACUhaQVBrg/y37wNhcsWuoZhVuh6+8XDE5ekS9BZZD3bxq0LsuwKpcpXJ2O1RT0aGY5faVh49y/ArxmTBOGUtVS1DV3HAtuA/wBhHlp71Q4u3J2i3ZnLmrQUiWhm+XcfV/yhYjLxKl6OyqWKphJJA4FKelWg0Z+yvuBzxUcirVE0/DaAFMk6g4q9PLccRopZNRfcfSBu27x4Zv1gjIsQntOxX3hNNC4BQo+dQeIAoOrOlllpMiSXLQXhFligk726jiJEyBKWrVRmrw53iFOKlpW7kMovu45vvFZNvoi10xXMXMCSHcEvUE8h29dobZbPQGCkkzFAMzAOaC7bwbhsp1I7bQsSiaFQ0g1FEk3N7PvFh+FMmlzMSuZOUhhL0ygvvLE0rBCghu8AB70qHicmSMva/wDAKMHGPIqSvjAoJSUMRQhyG8oyLwhGHlf20yZawkka5iJa1qLl1KUpJJJLmvMbhRzwJ/T+4wllrv8AYpuU/wBRFIw6kzXXNSO4pn1cazyLvv4xSZ8wqUVEkkkkk3JNz6xPj8CqSsoWGI32UNiOQYHUqnWNjDgxY7njX1CU5yepfBos1qvd/Zo5SpowUjmGAR0sijPar+dulozQfWOdMYC1Y442BBmBy5alNpUBuWsGf8x6wEYYYTOpiKO42rFZXWguLhy9/RaMunlDJUbMx0uwajGsNPx4GoFg1zYHx+9oQZXnWsAaai5Jv5/l4xKvEnUQW96+EZ84u9np8GWKgnF2McROTRj+w/SBpmM2BcNSInGjrAhVWntFEhtzdE656iN/CBt7fZg8SSkOzHr+nrAiJRd4lMiUXqyWTQvbpWGEhYSKFieP1gfBNVJfUfN4JlyWMDY3iWiT8WQKq8o1LklbGt4i/DBS6GG8lYQAPvz6xUJxcmTS5Cksy2HD3O1YFxuHQUK1AFRIJO4Z6Do17bQRNxDmgHhxC2fmZQVJVLJLdbNYm4iY38AMqivqJZMsrUK6UsAHDigYB67QXhsIUqd78/VukRZNiZqgEhCQN38X8TaHc2SGJAI6dOXjpfYB6ae6oW4yQCvS+qjlrRAjNJSDpUNR2ZRAS+xpWHErDipceA+jQpx+WpJLAAvs0Anj5dg3g9tdhWGCFElQcbWNWpfZxtDDGZH/AG3DBwGFy2yuj8FjCfCgy3BY2bkcjwMFrx5tbezRFSByxtaijpOWy5aal1n2p/NPrFNz/HAK0uWBsUtx7beW0XKVMG4fx+vjFa+MsSlKGSQCQTapo1xbzhvBblsy/L8fhFyspc+aSIhw8whTi4IL7ho1N1PWsakKAUHtvGlVIx222XvM8OJiR2RrMQk8VLOHMG/Bfw2ES1YrEo1BCmQlVgQ/eUN62G8JsLnySkOKJDegoOsA598RqmCUEKIQlLgA/Kp618hCEITft6DSaW+z0v4uzNM9MspCiUAgpHygE91Xi8LpchK5YUhTLsUmpcfMSeLtFIy7N1qRUkl69avWHc3HIlSw6tc+aXYVABJudi/1EJZcDc6Gcc6ii6ZX8M4qdKRMlCSUKDgqLG9XHZmxcX2jIT4DO5yJaUvpYfLqNIyBKeJadfuGeHyW9L+xWfiDKyqQSU1l94Hp/kH4avlFIWXj3HNM/wAuQiZKmTUPpUlSQ6i5BBbSCCax4YTGl/p+SUoNNNfYS8pLkmmYFWp5xoxlb/fpGExpihhTGRtveNkcOaViCTlSI5aNmO5IvHHLbC8qxQBKTY7Uv1eHUpRDuPI++94rhRxBGGx5F9hSAzhy2jQ8XyFj1IcpmEpO3B58o1KwqiaOYBw+YJUp1vwL3PSGErM5goig8BAJRaNXHlxzSbf+R4mYQw01aj2cCB1LCWTopy+/LiAzjFLbUple8c/jEpepPTrvAOLNNZYtX8Es1rpLHrBGBnEirkk8tCT8bVzbiCJeP6NHODIxeRBvQ50lBKnY+MR/jCSKjxtAJxZO8RlcU4hp5F8DfD4lVdF/p1gvAoUsuzsa7v0aEKcSwGk+fMGYPOBLV850+V4niwPr420m/wDBbsNLUkHTZ3L9ev7RtWOO7v408OkJZ+fs5Sdxa3r7RPluqb3lnwP1gbTGE03SGiJZNQ/3eIJkkpqATztWO1rYkO1N/wAoCVjAk1NRccRyLVR0ieSSCkB/F4kCS1bwKvHAksH84hXi6XiWDcUGLnsWhbnOHRNlKSot1Z2a1jHC8RvWF2bL1yiATWCYl7kIeU08bRTFmrXjAsiMWGMaJc9Y1TyIxkZ0sULKSb0D04Vt/EZ+EFKgpO5LfMSzBnsN94GwswUBQFVpXSa7P+oi65d8My5y5UtQKADZ7UcuK0pz5wDJNY9sPjg8hrIckkykzVTJzqIAlS2Z1blSnLAB6AV5G+sPjAglZYg/LWgtS7FUWdX9O0LmDtJiljZKU6ABWhN/zvDY/DSUaESpcsDUANSdRq25dox82eMnat3/AD+aNPDHgUYYeavvCdKD1+ZX5IjUekK+AcNuqZMO6koWxJ40hgOgtGovwX2X9AT8l32z5+ny1JUUqBCkliDsRHNNzFj+KMIFjtU/MPm6iwPiLeHhFXVGvhyerBSM7JDhKjssP2jmOYyDAjuMFLRowVJkuLWv4RD0SlYKY6QqsETMFuguD6jxG0SSMEKd9ldK23t9tENouoOzuVhSoOKeUSSMqJqa9ALwxwsgFtPeG558YYdgqXVgHpsbj94Vlla0jSx+NBpX2L05ENQCgPAEN6iGE3BlJ0pSAG+25+sRS8SRdm2pWGS1anDulgHIoPHzsBC05y+Q6xcH0IVywFKcvSn20CSiCqtQNuYb5jhEoDhQPg9LwnFenrBYO0Xe2FTcO9Q1f04gaxb6QdKW6QHciIsJlylzSC1Ks9SOQI5fkbkqriuwiRJ7r34H0gRUwk+ENJ8vs0gOf2rv6QsnSwKhVD7esVRbLKSSSOiynG4HMbkoS9HHiY4CyPv841KUCCGDvfiJfQqmuV/IYzENXalPsRY8tzZKAlJQNTXr7+P3eFgwCQUhhqDWr1J8ekE47DpUHT3SAKO4IAoxa7NApUx/DGUW3+wdOXrLoLUoCGrx98wqkg9oSsl7HfygYzSxAe1wX9PpGSJgb56+HtHKOg0sqb2OppITRhs7QplYgu28SycSqtaNz4Cg3jmVhnreIquyJvn0GyZbh1AdB+8Q5lhwwP8AiKW+6RzMlKFQ7W9rRyuUSKe5YesTHQDLGKjsqmd/NQd178npx7QsEWnG5KpemiaXc+/hcwEjIdSgAHctSHo5Y0eXzRbm2hPInlKgoM4LhwCKdDeLl8G4GfiFzJydR007tgTU+g+sKf8A44EqqVabdTTbp1iw5L+Jw8sjDYgykqUlSkhiFFLgEqO1a7dDAs84zjSe2dhuMh1NzMyFMdapg2f5RdyTtU0vtSO8uxk6Ysalq1O9HcM7EbP6QSjJ1aHE1M4qvM1EmYD852I7xYE723aRGW9qUh2AFglZJAcVEuWAkNub35jGafUf6mqpKrkWjDYfUhJLgtutZPQlkm4rfeMhJJzLAISEzJjLAY6Ekp8ilSgerG7xkNLHkrpiLyRv4KbkmUdurSod1VD4G8ed4uVoWpLvpUQ/LEh/aPRsoxyky1kFlMyTwSCx8r+UU2d8LzH7qkqBO7jzLwx4cmpS5PWifJjaVISxuDcTkk2WNSk0F2Lt4wEI0lJS6EZRcdNE0qS+4h3leHR3SVBntVy1SOWNOtIQgQdluXzZ6xLlAqVsB+u0Vn12WhJRfQ/xOXy/mSlizsFVDDZIH3WA+xD6UAAmppbYnpFz+Hf6db4mYUKZu7QcAamsKvzHWb5TIwcwAoKUrrqcE6tio1cVFOrtCPrK+MdjTyKtIreEQEtpctyRWl/P84Ox+NSqWGSwNe8llOQ9FXI3f6RzmeGcqUCkgh3SX26AQuXMdGk7WL7cRX6thcW5KQOFg+UELzAEd1k8tzWtTCSdOKXDxzKxAFTBvSsbl5CemMpmJ1Xq0Sy8Ohcuj6gKv+UJxiRper6vvo0MBmKkSqHoKC3PjWJcGuicWaDbcugvLMCCpixPm8Oew7NepwKbCp6Qjy3MwoglQBAvv4Q3k5ukqqoEBmAFSfv6QGalZp+PLG46Mx2HM493zAo1KEwCvB/21OP8SzHzc0Z4sctKVOE0pcliAesIfiqcEgockkDjl/OIht0T5EYwi5Mr/akBngzJsJ2ywk05P8wqSDQPSC5MxvDcmGHEycc03ss6cxTJllMsu5DlQqw68dIVY7OysjSD4i/tC38QS6TUcCCwEhLsR9P1gfBLsZ9WU1UHSJcJigmqidRsNm2aBsdmRKgQR0cV8OsRuhjVw+/5QDidOyh5iLxjbFcueUY0v7jXDZi9zDLD5gA3EVFSSTT2P5QXInqUoJ3jpYkVw+c4v3FvOP1J84YZeuWVIEwdwkamBtvQVMVLDhdwH8Ia4eeoskAgkbkh2LsCGv8AnC8o0NZfJ5R0P85lyMKpSEKRNQq6tLs7aTqNRa3HLQMFStAJCgoi4IYF6GtxQWNjCLEplJfUQFEAKcmoBtTen6xxIzJWjT2h03q9LAU5Mco2rMxy+GPpeFXcgmr2chwCx4Sxt18oMkyAJiFK7yAQojUK2dPuzCEGCzVQUSlSgpg9NmZgkEUuWteLB8PntpwVTujV3wdJ7zB2sHA2O9LxRwaKxVbLKuWvE6Zik9nLVLDggA17rlIPy6XYPRnZzDXH5RK7qSkpKgUoKHSHALoKXHdKEpYioDsIGmEaAVBCl6X16U6FAv8AKjvOEhgQE0chxc8SMWlkyzPQ5ZMvQSSgoqlS1XDUDMwCmowi0MdPQOWRNUznC/08klCSFhAI+UKcDoCFGnFYyDk/CUtTqTMUkEk6UzWSmpcAFBYA0vGQemC5fg8nlYnSw2v6n9veJe2gHMpWnSp3BGzsC7sadYGl4wsQA7wpx5RtGqpU6J8xxdCgVBDHwP0MVtWTzO17NKSpRYhhsbPx58Q/wkgFys+lY9ByLBS5cplJAURUCqiTUBxWyvdxeCQzelpCvkJSSb/QqGUfACJaBOxinAY9lL1Esr5SpYDAHodxXm9ZcZSkGXgzKl94d0d1QFNRv3z1cj1iJUrtNSUKBCCflY14du7QgN9YBxZVLZ1AlR7tkElQILqJDqsdR6QGc5ZPqYtFUM0GYFaCSUpFxoVqLB3SPlIrBeJw0uYjSrSxSG+UkgvYVavptFfOYTUKIIsoB2FNLhwRU0cOP0hl+IUpAKg4SGBNXqavb25gEk1stX2Ktm2UHDvodSDQJSXYHc8vT0hGoUc3j0Gdh1AGxT4BRAuAA4+3szxUc5wRBfTqcsGSQfRzWkM48jfYXE3F/gqeOOrvENxwYGlSNZaHeNwGg/3Ut3XSCAXq1nfmp4iBOWqCRM7NfZ2SuoDuf8mvQ0faH4y0TLciDD4QaWUaAm29vWJZ6AdvCJJGFBFbvfyiWbLFngblsew404dC/DjS/B3bfaOpSuzU7ihtE2LkaE9YSyl94uYJFcrZXJP0XGPyW05lqD6r087+Qp5wizqce0pwLeHtA6pP+2x+nEcowxdyW8Y6MFF2dn8ieVcWv1OcPWjwbjJbIG1IzCgagWcdKHxgvFYByAWf68O0c3s7Fi/43WxKlJ/iCpeIJBBPSBlLZxShjvDKBNqPBGhWEqdJkiEG5NLb7xOuQkIql+ouKR2i3R9t41iUE0ox618AIpew7x1FvsWS8Q1BT73hjlOHUVBVm4f3a0LRJIJoWB/iGUnFKCQxa4/iCT60ZWyzYVWqYNSXfYAccUDAdYbDLpYClJUsKI7rij6Q7OQ1S1zfyioSMyXLqzbFuPB4yZnJXTm5IBbz2r90hGWKTeuhiOR/LHGf4eWqWWUCUsG6m9qVr6QjyrFpSp1X8b+USKwkxQCQdSjezCjly+3MRJyKamoZVK6TW7Wu3VoJCKUabOdpjJCgpQ1EgOQoJIGoAEdQ/lFj+ExMQSsEEJ0ISSCqqlkhLNU94/8Alw8UvTMSbVL0DU+2i8fCWMVIw6u6QucpQSNRB1I0sNRLMdagWYtw8dKOqZZyVWj0vETE6VKISV6aj5JZJJA1KYOmgtW9xCORMUqYhc2WEhTJKpbS1FQqEarKLtQtVJoaRUk54iYUy+/2cuvafORpBRVDsghu6and6kl3PxyFsqVNmqdPdGpdTutSFLAQHSS7WVStIv8AShZbLLhsmxqUt22qpLkpBLkmoe9YyFMsgACfiJhmN3mx5ljoOzCWSwYN0jI7invZ2yhSSCGUAobgx0jJcNQjWCbh6DxLP6c3jIyMRylHp0aoXKQiWGloSnyc/wDkXP0jjB46bKmiZKIKE3lqqEmzo4cPS30jIyJwtqQDPuLY9wmbCadSEVpqokbMDcOxLfwIGxmGMyXq0u5Kg+m4oSznnmMjIal7XSE6tA+TJARMBUdSVChenpd29vOGEhglT2SfCpd7dP4jIyOnFF8b+DnF6qlQAIPzC7pFiLVBHSkI83zgoAcCxLnq4Bp4PSMjIvhiuVFrK9isYiaiQqYleuoNQAtAWqgvpIs5FXHFY1z3ASCrQKAO1A7Ei2qpJPJPMajIcnrSOh1ZmLnpkJBUHWod0cdSWaE/4pZDkxkZE4opxUn8l+T50n0HycYJoCVCr3jidlAD7RuMjpe10jRxVmhc1bRFMkplkMeje0cTl7tG4yLFPukQpJBf0jqe6lEqVUxuMiwOtNEHYBvA18/4ja0adPB+7RuMiQTikm0aly1ncVt19YKw6VByrb1+sajIq38Bo40qdsYYXJVziAgBQUSWBYlgSaqPDxDMyqxenh58+MajIHzYSeGH2+EwiVk3a3U16tvu5d/5jMT8NGUkKExzwzehf6xqMhOfkTU1FPRX0Mco21szCqIYgCtB+j7Whzl0sTGZgSH8CC2mvJ3jIyDT7M5vaCSkV1MG5DuPc8QFjcYpElaEJcKBBrpYV+VjY2I4MZGR0HtF27i0xHg5a5kshK1IlhYdOotqCTXTuosax6X8J4FCZUpfZBQqCVAKKNL0QXpVy+lw1LucjIYyul+opdMZzMqwk06/wss6quWc8kkgkkmrkvWMjIyAPLKw3Nn/2Q=="/>
          <p:cNvSpPr>
            <a:spLocks noChangeAspect="1" noChangeArrowheads="1"/>
          </p:cNvSpPr>
          <p:nvPr/>
        </p:nvSpPr>
        <p:spPr bwMode="auto">
          <a:xfrm>
            <a:off x="80963" y="-769938"/>
            <a:ext cx="241935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8" descr="data:image/jpg;base64,/9j/4AAQSkZJRgABAQAAAQABAAD/2wCEAAkGBhQSERUUExMWFRUWFxwaGRgXFxoYGxgcGhcYHBgYGhcbGyYfGxokGhgXHy8gJCcpLCwsFx8xNTAqNSYrLCkBCQoKDgwOGg8PGiwkHyQsLCwsLCwvLCwsLCwsLCwsLCwsLCwsLCwsLCwsLCwsLCwsLCwsLCwsLCwsLCwsLCwsLP/AABEIALcBEwMBIgACEQEDEQH/xAAcAAACAgMBAQAAAAAAAAAAAAAEBQMGAAECBwj/xAA7EAABAgQFAQYEBQMEAgMAAAABAhEAAyExBAUSQVFhEyJxgZGhBjKx8BTB0eHxByNCFVJicpLCFkOi/8QAGgEAAgMBAQAAAAAAAAAAAAAAAwQBAgUABv/EAC0RAAICAgIBAwMDAwUAAAAAAAABAhEDIRIxBBMiQTJRYYGh8JGx0QUUI1Jx/9oADAMBAAIRAxEAPwCqzZRJLNAspCiqsFzJiUbk/XrEf4gEhTW3/KMRWbVnM1ZSkhmc+sN0IE7DCYkjtEHRMB3H+Km8GBO5EV7M5pJYwR8MpKpiqOAg0Fza3J38ot6fs5FZZPdQxWSAwjeDwqJi0IUCp1VS7aizhMCLn94saQzyrG6TqZ+Om1PGI+lplWrssWffC8qdgOzQtElSSlSdRHfWAQUqN7Ku1GEUI/AGIBSxlzHN0K+moB4vMzDhSBM036MW2o9ojwaiFJFaqtz4QWPkTXQs/HiyunDTEyqIKOyUdQUDsHLgsxNPaGHwxgpk6cQqqXJUFFv+oUa0s1QeOYsWf5OZktS0hSlihAJBUk7KG7KYiBMsw6ZMqX2hOp3CUL0qZwwYChKgXJ2ET6iYs4OOgn4pwctGFlhLA6GT/kVV/wBpchLk0uWF9/PMynyky0qNFuoHSHLvSj6U0+kE/E3xGVFWlSgdXdBaiWu44ZgPOKdMU5vBsWJy2yJSSVI7nYwlQV1f0i75ZK1gEWIeKCpNIsHwz8SCSOzmPo2IunoRxFPNwynC4LaD+LkUZ1Lpl+wmBeDf9MDG/TjziLJsdLnN2a0q6A19Lw/7NgH3pHlJSmp18m9Gq0VubgWgTVpuH6GxG4I4NosmIk8Bx9vCfGyd2+/toPCTepHPXRV1ZSmSVGWp5aqhJ+ZH/E/7h1vzEYS+/t+8OkYQKBhZiMEpBY72hxZeT9z2A9NRVLoFGGLt9IcYGWQKvAcqaAzlw7UIoYsknDJKRvxvHZJe3ZVRplXzuS1QN6/nC/BZAVl3Tpd6ktalIsuZYZ0GkVP/AFiYg6UQ3485uFQ7F8+ODfv6Iu2MmYtKkguCHSSAxGz2gmVjZaWKdPyigJQXv11F29BCfNJpChquzkcPUfrAnbksw6UG3XnxjUjj5xTZjySTaQ6OcAoUgoDkfMpVQwoyQAP5hfOWdTHvOAzbvufOBJr+Hk0a7fgu3IgscaXRR2aXLbxjaMQbPTx2jXak/MafXzjSUuR7CCV9yBtIxn9vSVlhYAAEu5+bYeLxwnNFMNJUGNAaj0O1HgOTOSCKG9Wf6ROqWFXcNWrH6QJwiu0Smyafm81SWLVFKB73BFuIGOYzGCSSX2Cj+sEJw6CPnSgC5UTXwAHlveMl4lAA2re5oLufyiKj8Im2dSlzW/z8njI5/wBVVsKf9CfeNRTjL7Hfqdzpxalt+YKyzGAtLdibHrsD7+sRTcDqL6tIHR4iThEpUFFRIB4b84rUWqH7lYwnzSBz928YIRN0oSR3dVet2A++YXrClK6FrWqHZ/byMZi8SFlkq1BAA2Ymtun6QLh0gvMJ7cCprGSM7SDVJP3SFEyao0AtG8HgdVVqKeBv6xZ4o1bKrI+kWeX8Slw4JTuHr6xYcuzOXOmJMtwQqgN0Hx3TFby3DS1JoivJqfGGOSYMonawUkOUltiC4J6QpJJIJs9Alz1AurzhHn2RHQpWHOxOgqa4Yt5MKmGKceFperVBJYWMD5bjEzCvSSQlRS4fYfYgSk07RzhyR45maJushaSFDYisL1IIuI9d+JsDLL6gCranuncfTpFLzXBvKKXHQtx4Rp4vIUlVUK/7Se3/ABlUWeI5STHa5KgWIIMYEVtDYodSpqkqBBIbcFiPAx6n8M5pPVJQTMK3BZMwjUw4VQ7bvYx5/k+BWVCYlAmJQQ6SbvtXasW3EYQAHsCUqURqrV2JBZn5rv1hLyYQnSkkavgQkrn8fb+dlpV8QS0JUV6kgO60MoDYksoK6UB8I0JQmS+0lKEyWbLRUeB3SehYxUp2EGk9o+hyo1IJYO1OTFfy74lmYacZuGUqWDdDuC2xAal23HMZ8vBU4tw7/YYz+Q8U030z0jBYfvQVjMhM0AAP0ZzAWSf1Gw04f3UolTGrqSljXZTexrFok51LmDuLSof8Wb/80jB8iWXFO5Raf8+RrHkU17aZWMo/p7KlTO0Ie3dUSRQuzfq8S5tJ7IGZQFJDpH+SWqpJYMQ1Q28WcneK3nE4KnpQ2qhcdeHiuHzMuXJ73ZHopdaBJRE0avVoqGJ+GMQqfMTLKQAQzNUKD3G/58RY5OJ7A6Ae6DQNVr1MMMwxQTLMxJqwFByeOY2MWR4X7d31YCeNZe/gq2H/AKblnmTQDvf6kwSTIwY0oIWTcfvEeLwuIWjUUrYm5p7Qu/0OYaq53/WGPXeRf8k9fZAZYli+hbCpmaSpwaYHB2NPLVenMVidkKjOKJZBDagSWdL79Rbyi0y8lS1aVvHWMnSpMhaSolYohh8z7eG9eYLh8hRfGF/+AcmLmuU/goXYE+R/aCpGEehNdwx/SJVyykpCkkEgFumxEE4SV3iopKQByXLuAKWjVlJmSSDBIQw7poFHkFuDQ126QunYnvMl22B/QWhrJlBg5Cxs4sa0veh9IMnSVKBTLACSrvLKQlLCgKX3r5PAedPZPGhLhMGVOpagCeas5uR0EMDg0EsoBksBUDuilgL7vBK8MwfSFqJqQwoLEAW29I4n4An5UnQGdweKuWDl4o52+y3GiM5Xhz/9ih07p/8AaMiH/TOg80g/nGRO/wDsT+h3IxgSGNutf4iJcoLVTaJsTlJSErMyWd1BJdh42MMskwUpagsrSQSAK1KrswqLb7RPSsY5XoAxmqRh7llEpQHpX5lelPPpFckrINzFh+MMzSuYlCC6JaWoXBVuR9PIxX5Sw9eYJjT4212RJ2x6MAFocEpLVsx+6wXJyKZ2ZYBYHUiIMtmghgfT9YYZVmw7TQB3gTUmh+/CFMkpLobxqLeyPLCUrCVd0g2PJtFjyVOhKu4SVk2FnrX3hJn85ylQcEDe1+d7xLgc2KabHzaF5rnGy/TH+BzAKVMB+V38PusG4TFBKSZZDHaEeBmJ1KBNVWqznr5QQMUGLJCdm38+IFFfAxjipSpmsyx6iuvh40aFMyRqFATWDsVJJApXl4KRJ0oQlw4B9y36QWKodWJVSPPc9wpCgQ9XhZMWoFiPIxd86y9llqgBzuz/AH7winyO+dQsN9ofx5tUzHzeH7m+th2R4CaJYWBc/KFAOG5qxdgxFIeTQ2kig3BL0fb19hCjKpM6UpSUkKQSlQdRArfbr7Qwn4ZasSBXRpIUD4c+P0gU3bNDBjUMdJO7oXYmfOnKIkhSZdRw7/NXc1EV2ZI0FlKZQ2j0OfjpckKU1Eh2FRb7LWjzZWYOXIBqduYLhbl0tGb5+Lg03K2zpaW/yD9Le8ZInFKgpJKVA0ILGm7xCkBR4gteGDOKBoNJpaYlDHKStDTLM7xKFpSifMQHAbUSPHSp9ospzP8AvIVdlOTzWsUjLp7zE79d6Aw+XLWlSdQYGo6xleVgjzTSXRr+Bkfpyt/JdPiTApUlMwXSO8Sb+Q4/WF3a/wBsDSCl31Av6XB83tGTc1eWxWEG1TcEEEXe1PPrAuXYlkaUBx51PNr9IXhidbCykvhjWRmbEf7dmdut+bt1iXFLQugp9+8L8ZiAtKSAlDJrcaq8CgPp1herMdJ+YP0P5wpPx6lcTrtbJMdOKSxtZwIX4iUic4V3XZm/xIavV+Osd4jNNQIgBU2sN4YyjvpgXT0zjEfCU0EUKnNwPeGSfh8oQHodThJSCTa+4taJsD8Trlp06vCBV5quaVFTs2xAqbHk7w28uWXYsvHxJ/c3Lkp1MwcAuNLbWfau/jEn49H+Q0g6mY6tJAJAAUfldq3ip4zEzEKKSo+fXpHKM3mUoC3Iv4s0Neg3uxKTrRcJ00EJUApWsFxYgONz57HaBcSpQFVG29SHF2Tfj6xWZmbKZmD87jrAv4lVTzR6xZYCnJlomYpZPd1KGx7qXalil/WsZFTXOrW8ZBVhRQMxeMAQmWiwDqIcaiakHoKDygWXMI8doiMY8HUS1haQ8SqkOOsRYcwSiYHgMrQaNMJy2Z2aS+5iLtSFkgbu/neMMysYFJd2/aA1uw2h2nMQsaTfYq36RrEq7FiwKSH9Lj6QnVPB+Z2FaQ9l4tGIlgJS+hiB8zpspxsefAQBwp38F+V6s5y3NpJcLEwHYULPuFUIamxhxLxCFrSFKZSiyVANqZnPtAmLlSioaQCoO4bTToBxBuU4kKSXSErRRmbw9oiSXaRpePialXJMbDDnQBfb7aIzKLEqLN4Ubfx6RxJzGoTtEvalywLHm31gNmvSoCXORpcKCibuD4QhxWWLmOUV/wCRFotc5ctKD3aNYD6fe8LkKSUkpAcmj1al26ReMqFs+NNqMv2AMt1SkEL0rLNcCj9OI51zNQS9Hc2FDYdeYLMrp4/rBKZSSHIGzCh59Ihz2TwSSjZXs7wy5iVoCnZmAoOWPJNaxXJ2TqQ4V8w8/KPR5QDtvzHBwKAorapFSL+Q5gsM7iqFPJ8JZHzf8R5tgpNS7/lSDJuISkgKGpO4BYt6GLROySXdAN6uKVZt73g9XwNIpdaif8Wq3DbcgwT14uVszVhkocF8lMyfABU0KTqABdlUccBVnZ6dIuGPk/29anJFaVADftBH4FKaBFXBNa9PIOYkxKADqmqAQCCALEgep+kByT5ys0MHj8MbV9iNeAXMShnGl+9W1SGDvYQVgMsmiWsp0k0KTsqtRtw3mYY4jFidQOKU48xt6wrzDO5kphpQKfOl/MabAxMdgskca38Ec+csFYmghQ5OpNS7pJFRs2zjzVYhKlO1egiWZmHaCtPL6RvCod+TY3A5fjbwikvqspGKqheFEEi7bisdEF4YycrUTb0gyblRZ2rEPJFMFwkIJimIhlgZbtAeKkEFiI4xQmrlNLFBVXMWlHlSTKLVtnWZ5UVusLRpDiqhS7eMV5ayKcRytanrTpEcaOKDjGm7M/JNSdpUdao2lJMaEss7FuY1q4goMwxkcPGRxxLGw0bUiOCmOJJpS2MTiZxAYjkmKuNllKhi7UjeqF/bq5jFTyYpwL8wnFTaNBvw/iVBbJUEk2PXodjCYJJO5MH5Yn+4ATpY3Z2PXzpHSiuNHRblItgzJ5qQtIK3pTm9XoXEHzF6lkjyPTy+6wjkzSFaZidSX7qhcHxd6w57NIFANvpCORJHpPEblGr6/qTIU97xMJ5Fz4QCtPiCDeOFzWgND0vwFzMTqpzGSjppufv9oC1per+RaGEvDuzm+524f6PElFFz38o4mT2a9YxKwDW5/Wn5xtWUqcuX9t7wLIHf0kOPveIos4t6YVh5utbDm7QTiVPfnaFgdCnSTDQTdQoDUbttEMvHHSpnErC32JFX25gvDrEvvA6gkUax6dK/WB8WU6K2+viSYATmClI7qSw+UWFAa04/OO2K5YLnX4O0YhRJW41KPFuiQbJAiOVlxXPExblKaq2foIXzc00MVMVcDZ+v5wdlubDYV4d3rS5tE0+wU3j4cGxtMwzgkJodvveFGaITpZIAUKEAgpbn+eYOn4tZQSnugi5t1brCpEiZOBB+YhkmqSw7zFhsPrFo/cysk69i2I5gZQbmDMRmMvSQUhK9lBxbltoBMxKArWHLtQn1G38RrEy0hIUe/d7ak8OPz8YNxuWwSye3Rcvh/GoZIU2phD7EYMHvC0ea4TM2YUDUYlveGS/iUplMDU0FXakI5PFlytDcMqfbHs7KETSenDdfyhHmWVmUohKnB9YEybP1JPe+Z4PxmbCZUhi0W45IT4vonlCa5IQzfh2YQpTEm7jvBm9X+9o3lPwjMmd5QCZYqSSAW5A4h1g80UhTgs3v+sOsJjgo6lSwujUAA8dhzDL8nKlVCEsONPkIk/CyTN1S0nswGIJ+YbkXgaZ8FMCoKcPSzttvFnXnILHSlKEhhW7NSlPpGZ1miES5RQNapgKm2AdgXG5748gd4iObKUcIyja1spS/hmt/YfrGRb0JCwFBC6gH5VH33jIj/eMp6P5Gcn4Sw01SpkySCVX7ygH3ICVAPFH+NMgRhZiezP8AbWCQDUpIuH3FRf3j1acqjA0jyz+oeaBeIEsWlBj/ANixPoNI9YR/03JlllpybX2GvKUUtKirKEcGO1Kjgx6QzjdALVf7pGownkxqOOJ8FO0rBvtZ79HEPculJUq+lRZ3pVyRt1HpCCRN0lw7/bw1w+OSdJa17MbP5QLIhzxpJPYwGHmlaU3S5G1QL9LMerQww80pqpqH18IIynEJ1f7Q3duH8t/ODMZLSEnSLirbC/1hKcvhm9gwqPviwjDqSQDRiNvd4HnSHejNaOcLPQwZwOD7mCVTgdiW8h6wBqjUSUkAHDJ7uq55tQwZhMUnWym8CzUHpAOYE300tQv6loAVPBYUfd6+kWqyLUS5iaCi9QdqkN7QKnBiqnd+kJsHitKWJcw5wGNQsM51b7/nFGGVNEGIwhZhSr8+Q8olxAZINfGJ5qwN4hnsUklXgIgngCT5rpYBz4O3gOYDVOFgp6MaN/AvBsrDLZ0mhu1/D0hXisKqXM0hqt78nzNOkEiKZnWxdjctQnvBTWpzy3EEZflc1YJQEslPf1tbUkgpcX26wVmWAAAU9QQL0qfa8MctwzJNd/MNsAb7mLyek0Y8sHPJKLVE2GwgIS5om45swaAM1xAVqCX3A00rR3q5DEe/EMASgEkkcDc/Z+kLcRlw7QaQrU7+o5heE/dsWyYqYixmACUhaQVBrg/y37wNhcsWuoZhVuh6+8XDE5ekS9BZZD3bxq0LsuwKpcpXJ2O1RT0aGY5faVh49y/ArxmTBOGUtVS1DV3HAtuA/wBhHlp71Q4u3J2i3ZnLmrQUiWhm+XcfV/yhYjLxKl6OyqWKphJJA4FKelWg0Z+yvuBzxUcirVE0/DaAFMk6g4q9PLccRopZNRfcfSBu27x4Zv1gjIsQntOxX3hNNC4BQo+dQeIAoOrOlllpMiSXLQXhFligk726jiJEyBKWrVRmrw53iFOKlpW7kMovu45vvFZNvoi10xXMXMCSHcEvUE8h29dobZbPQGCkkzFAMzAOaC7bwbhsp1I7bQsSiaFQ0g1FEk3N7PvFh+FMmlzMSuZOUhhL0ygvvLE0rBCghu8AB70qHicmSMva/wDAKMHGPIqSvjAoJSUMRQhyG8oyLwhGHlf20yZawkka5iJa1qLl1KUpJJJLmvMbhRzwJ/T+4wllrv8AYpuU/wBRFIw6kzXXNSO4pn1cazyLvv4xSZ8wqUVEkkkkk3JNz6xPj8CqSsoWGI32UNiOQYHUqnWNjDgxY7njX1CU5yepfBos1qvd/Zo5SpowUjmGAR0sijPar+dulozQfWOdMYC1Y442BBmBy5alNpUBuWsGf8x6wEYYYTOpiKO42rFZXWguLhy9/RaMunlDJUbMx0uwajGsNPx4GoFg1zYHx+9oQZXnWsAaai5Jv5/l4xKvEnUQW96+EZ84u9np8GWKgnF2McROTRj+w/SBpmM2BcNSInGjrAhVWntFEhtzdE656iN/CBt7fZg8SSkOzHr+nrAiJRd4lMiUXqyWTQvbpWGEhYSKFieP1gfBNVJfUfN4JlyWMDY3iWiT8WQKq8o1LklbGt4i/DBS6GG8lYQAPvz6xUJxcmTS5Cksy2HD3O1YFxuHQUK1AFRIJO4Z6Do17bQRNxDmgHhxC2fmZQVJVLJLdbNYm4iY38AMqivqJZMsrUK6UsAHDigYB67QXhsIUqd78/VukRZNiZqgEhCQN38X8TaHc2SGJAI6dOXjpfYB6ae6oW4yQCvS+qjlrRAjNJSDpUNR2ZRAS+xpWHErDipceA+jQpx+WpJLAAvs0Anj5dg3g9tdhWGCFElQcbWNWpfZxtDDGZH/AG3DBwGFy2yuj8FjCfCgy3BY2bkcjwMFrx5tbezRFSByxtaijpOWy5aal1n2p/NPrFNz/HAK0uWBsUtx7beW0XKVMG4fx+vjFa+MsSlKGSQCQTapo1xbzhvBblsy/L8fhFyspc+aSIhw8whTi4IL7ho1N1PWsakKAUHtvGlVIx222XvM8OJiR2RrMQk8VLOHMG/Bfw2ES1YrEo1BCmQlVgQ/eUN62G8JsLnySkOKJDegoOsA598RqmCUEKIQlLgA/Kp618hCEITft6DSaW+z0v4uzNM9MspCiUAgpHygE91Xi8LpchK5YUhTLsUmpcfMSeLtFIy7N1qRUkl69avWHc3HIlSw6tc+aXYVABJudi/1EJZcDc6Gcc6ii6ZX8M4qdKRMlCSUKDgqLG9XHZmxcX2jIT4DO5yJaUvpYfLqNIyBKeJadfuGeHyW9L+xWfiDKyqQSU1l94Hp/kH4avlFIWXj3HNM/wAuQiZKmTUPpUlSQ6i5BBbSCCax4YTGl/p+SUoNNNfYS8pLkmmYFWp5xoxlb/fpGExpihhTGRtveNkcOaViCTlSI5aNmO5IvHHLbC8qxQBKTY7Uv1eHUpRDuPI++94rhRxBGGx5F9hSAzhy2jQ8XyFj1IcpmEpO3B58o1KwqiaOYBw+YJUp1vwL3PSGErM5goig8BAJRaNXHlxzSbf+R4mYQw01aj2cCB1LCWTopy+/LiAzjFLbUple8c/jEpepPTrvAOLNNZYtX8Es1rpLHrBGBnEirkk8tCT8bVzbiCJeP6NHODIxeRBvQ50lBKnY+MR/jCSKjxtAJxZO8RlcU4hp5F8DfD4lVdF/p1gvAoUsuzsa7v0aEKcSwGk+fMGYPOBLV850+V4niwPr420m/wDBbsNLUkHTZ3L9ev7RtWOO7v408OkJZ+fs5Sdxa3r7RPluqb3lnwP1gbTGE03SGiJZNQ/3eIJkkpqATztWO1rYkO1N/wAoCVjAk1NRccRyLVR0ieSSCkB/F4kCS1bwKvHAksH84hXi6XiWDcUGLnsWhbnOHRNlKSot1Z2a1jHC8RvWF2bL1yiATWCYl7kIeU08bRTFmrXjAsiMWGMaJc9Y1TyIxkZ0sULKSb0D04Vt/EZ+EFKgpO5LfMSzBnsN94GwswUBQFVpXSa7P+oi65d8My5y5UtQKADZ7UcuK0pz5wDJNY9sPjg8hrIckkykzVTJzqIAlS2Z1blSnLAB6AV5G+sPjAglZYg/LWgtS7FUWdX9O0LmDtJiljZKU6ABWhN/zvDY/DSUaESpcsDUANSdRq25dox82eMnat3/AD+aNPDHgUYYeavvCdKD1+ZX5IjUekK+AcNuqZMO6koWxJ40hgOgtGovwX2X9AT8l32z5+ny1JUUqBCkliDsRHNNzFj+KMIFjtU/MPm6iwPiLeHhFXVGvhyerBSM7JDhKjssP2jmOYyDAjuMFLRowVJkuLWv4RD0SlYKY6QqsETMFuguD6jxG0SSMEKd9ldK23t9tENouoOzuVhSoOKeUSSMqJqa9ALwxwsgFtPeG558YYdgqXVgHpsbj94Vlla0jSx+NBpX2L05ENQCgPAEN6iGE3BlJ0pSAG+25+sRS8SRdm2pWGS1anDulgHIoPHzsBC05y+Q6xcH0IVywFKcvSn20CSiCqtQNuYb5jhEoDhQPg9LwnFenrBYO0Xe2FTcO9Q1f04gaxb6QdKW6QHciIsJlylzSC1Ks9SOQI5fkbkqriuwiRJ7r34H0gRUwk+ENJ8vs0gOf2rv6QsnSwKhVD7esVRbLKSSSOiynG4HMbkoS9HHiY4CyPv841KUCCGDvfiJfQqmuV/IYzENXalPsRY8tzZKAlJQNTXr7+P3eFgwCQUhhqDWr1J8ekE47DpUHT3SAKO4IAoxa7NApUx/DGUW3+wdOXrLoLUoCGrx98wqkg9oSsl7HfygYzSxAe1wX9PpGSJgb56+HtHKOg0sqb2OppITRhs7QplYgu28SycSqtaNz4Cg3jmVhnreIquyJvn0GyZbh1AdB+8Q5lhwwP8AiKW+6RzMlKFQ7W9rRyuUSKe5YesTHQDLGKjsqmd/NQd178npx7QsEWnG5KpemiaXc+/hcwEjIdSgAHctSHo5Y0eXzRbm2hPInlKgoM4LhwCKdDeLl8G4GfiFzJydR007tgTU+g+sKf8A44EqqVabdTTbp1iw5L+Jw8sjDYgykqUlSkhiFFLgEqO1a7dDAs84zjSe2dhuMh1NzMyFMdapg2f5RdyTtU0vtSO8uxk6Ysalq1O9HcM7EbP6QSjJ1aHE1M4qvM1EmYD852I7xYE723aRGW9qUh2AFglZJAcVEuWAkNub35jGafUf6mqpKrkWjDYfUhJLgtutZPQlkm4rfeMhJJzLAISEzJjLAY6Ekp8ilSgerG7xkNLHkrpiLyRv4KbkmUdurSod1VD4G8ed4uVoWpLvpUQ/LEh/aPRsoxyky1kFlMyTwSCx8r+UU2d8LzH7qkqBO7jzLwx4cmpS5PWifJjaVISxuDcTkk2WNSk0F2Lt4wEI0lJS6EZRcdNE0qS+4h3leHR3SVBntVy1SOWNOtIQgQdluXzZ6xLlAqVsB+u0Vn12WhJRfQ/xOXy/mSlizsFVDDZIH3WA+xD6UAAmppbYnpFz+Hf6db4mYUKZu7QcAamsKvzHWb5TIwcwAoKUrrqcE6tio1cVFOrtCPrK+MdjTyKtIreEQEtpctyRWl/P84Ox+NSqWGSwNe8llOQ9FXI3f6RzmeGcqUCkgh3SX26AQuXMdGk7WL7cRX6thcW5KQOFg+UELzAEd1k8tzWtTCSdOKXDxzKxAFTBvSsbl5CemMpmJ1Xq0Sy8Ohcuj6gKv+UJxiRper6vvo0MBmKkSqHoKC3PjWJcGuicWaDbcugvLMCCpixPm8Oew7NepwKbCp6Qjy3MwoglQBAvv4Q3k5ukqqoEBmAFSfv6QGalZp+PLG46Mx2HM493zAo1KEwCvB/21OP8SzHzc0Z4sctKVOE0pcliAesIfiqcEgockkDjl/OIht0T5EYwi5Mr/akBngzJsJ2ywk05P8wqSDQPSC5MxvDcmGHEycc03ss6cxTJllMsu5DlQqw68dIVY7OysjSD4i/tC38QS6TUcCCwEhLsR9P1gfBLsZ9WU1UHSJcJigmqidRsNm2aBsdmRKgQR0cV8OsRuhjVw+/5QDidOyh5iLxjbFcueUY0v7jXDZi9zDLD5gA3EVFSSTT2P5QXInqUoJ3jpYkVw+c4v3FvOP1J84YZeuWVIEwdwkamBtvQVMVLDhdwH8Ia4eeoskAgkbkh2LsCGv8AnC8o0NZfJ5R0P85lyMKpSEKRNQq6tLs7aTqNRa3HLQMFStAJCgoi4IYF6GtxQWNjCLEplJfUQFEAKcmoBtTen6xxIzJWjT2h03q9LAU5Mco2rMxy+GPpeFXcgmr2chwCx4Sxt18oMkyAJiFK7yAQojUK2dPuzCEGCzVQUSlSgpg9NmZgkEUuWteLB8PntpwVTujV3wdJ7zB2sHA2O9LxRwaKxVbLKuWvE6Zik9nLVLDggA17rlIPy6XYPRnZzDXH5RK7qSkpKgUoKHSHALoKXHdKEpYioDsIGmEaAVBCl6X16U6FAv8AKjvOEhgQE0chxc8SMWlkyzPQ5ZMvQSSgoqlS1XDUDMwCmowi0MdPQOWRNUznC/08klCSFhAI+UKcDoCFGnFYyDk/CUtTqTMUkEk6UzWSmpcAFBYA0vGQemC5fg8nlYnSw2v6n9veJe2gHMpWnSp3BGzsC7sadYGl4wsQA7wpx5RtGqpU6J8xxdCgVBDHwP0MVtWTzO17NKSpRYhhsbPx58Q/wkgFys+lY9ByLBS5cplJAURUCqiTUBxWyvdxeCQzelpCvkJSSb/QqGUfACJaBOxinAY9lL1Esr5SpYDAHodxXm9ZcZSkGXgzKl94d0d1QFNRv3z1cj1iJUrtNSUKBCCflY14du7QgN9YBxZVLZ1AlR7tkElQILqJDqsdR6QGc5ZPqYtFUM0GYFaCSUpFxoVqLB3SPlIrBeJw0uYjSrSxSG+UkgvYVavptFfOYTUKIIsoB2FNLhwRU0cOP0hl+IUpAKg4SGBNXqavb25gEk1stX2Ktm2UHDvodSDQJSXYHc8vT0hGoUc3j0Gdh1AGxT4BRAuAA4+3szxUc5wRBfTqcsGSQfRzWkM48jfYXE3F/gqeOOrvENxwYGlSNZaHeNwGg/3Ut3XSCAXq1nfmp4iBOWqCRM7NfZ2SuoDuf8mvQ0faH4y0TLciDD4QaWUaAm29vWJZ6AdvCJJGFBFbvfyiWbLFngblsew404dC/DjS/B3bfaOpSuzU7ihtE2LkaE9YSyl94uYJFcrZXJP0XGPyW05lqD6r087+Qp5wizqce0pwLeHtA6pP+2x+nEcowxdyW8Y6MFF2dn8ieVcWv1OcPWjwbjJbIG1IzCgagWcdKHxgvFYByAWf68O0c3s7Fi/43WxKlJ/iCpeIJBBPSBlLZxShjvDKBNqPBGhWEqdJkiEG5NLb7xOuQkIql+ouKR2i3R9t41iUE0ox618AIpew7x1FvsWS8Q1BT73hjlOHUVBVm4f3a0LRJIJoWB/iGUnFKCQxa4/iCT60ZWyzYVWqYNSXfYAccUDAdYbDLpYClJUsKI7rij6Q7OQ1S1zfyioSMyXLqzbFuPB4yZnJXTm5IBbz2r90hGWKTeuhiOR/LHGf4eWqWWUCUsG6m9qVr6QjyrFpSp1X8b+USKwkxQCQdSjezCjly+3MRJyKamoZVK6TW7Wu3VoJCKUabOdpjJCgpQ1EgOQoJIGoAEdQ/lFj+ExMQSsEEJ0ISSCqqlkhLNU94/8Alw8UvTMSbVL0DU+2i8fCWMVIw6u6QucpQSNRB1I0sNRLMdagWYtw8dKOqZZyVWj0vETE6VKISV6aj5JZJJA1KYOmgtW9xCORMUqYhc2WEhTJKpbS1FQqEarKLtQtVJoaRUk54iYUy+/2cuvafORpBRVDsghu6and6kl3PxyFsqVNmqdPdGpdTutSFLAQHSS7WVStIv8AShZbLLhsmxqUt22qpLkpBLkmoe9YyFMsgACfiJhmN3mx5ljoOzCWSwYN0jI7invZ2yhSSCGUAobgx0jJcNQjWCbh6DxLP6c3jIyMRylHp0aoXKQiWGloSnyc/wDkXP0jjB46bKmiZKIKE3lqqEmzo4cPS30jIyJwtqQDPuLY9wmbCadSEVpqokbMDcOxLfwIGxmGMyXq0u5Kg+m4oSznnmMjIal7XSE6tA+TJARMBUdSVChenpd29vOGEhglT2SfCpd7dP4jIyOnFF8b+DnF6qlQAIPzC7pFiLVBHSkI83zgoAcCxLnq4Bp4PSMjIvhiuVFrK9isYiaiQqYleuoNQAtAWqgvpIs5FXHFY1z3ASCrQKAO1A7Ei2qpJPJPMajIcnrSOh1ZmLnpkJBUHWod0cdSWaE/4pZDkxkZE4opxUn8l+T50n0HycYJoCVCr3jidlAD7RuMjpe10jRxVmhc1bRFMkplkMeje0cTl7tG4yLFPukQpJBf0jqe6lEqVUxuMiwOtNEHYBvA18/4ja0adPB+7RuMiQTikm0aly1ncVt19YKw6VByrb1+sajIq38Bo40qdsYYXJVziAgBQUSWBYlgSaqPDxDMyqxenh58+MajIHzYSeGH2+EwiVk3a3U16tvu5d/5jMT8NGUkKExzwzehf6xqMhOfkTU1FPRX0Mco21szCqIYgCtB+j7Whzl0sTGZgSH8CC2mvJ3jIyDT7M5vaCSkV1MG5DuPc8QFjcYpElaEJcKBBrpYV+VjY2I4MZGR0HtF27i0xHg5a5kshK1IlhYdOotqCTXTuosax6X8J4FCZUpfZBQqCVAKKNL0QXpVy+lw1LucjIYyul+opdMZzMqwk06/wss6quWc8kkgkkmrkvWMjIyAPLKw3Nn/2Q=="/>
          <p:cNvSpPr>
            <a:spLocks noChangeAspect="1" noChangeArrowheads="1"/>
          </p:cNvSpPr>
          <p:nvPr/>
        </p:nvSpPr>
        <p:spPr bwMode="auto">
          <a:xfrm>
            <a:off x="233363" y="-617538"/>
            <a:ext cx="241935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10" descr="data:image/jpg;base64,/9j/4AAQSkZJRgABAQAAAQABAAD/2wCEAAkGBhQSERUUExMWFRUWFxwaGRgXFxoYGxgcGhcYHBgYGhcbGyYfGxokGhgXHy8gJCcpLCwsFx8xNTAqNSYrLCkBCQoKDgwOGg8PGiwkHyQsLCwsLCwvLCwsLCwsLCwsLCwsLCwsLCwsLCwsLCwsLCwsLCwsLCwsLCwsLCwsLCwsLP/AABEIALcBEwMBIgACEQEDEQH/xAAcAAACAgMBAQAAAAAAAAAAAAAEBQMGAAECBwj/xAA7EAABAgQFAQYEBQMEAgMAAAABAhEAAyExBAUSQVFhEyJxgZGhBjKx8BTB0eHxByNCFVJicpLCFkOi/8QAGgEAAgMBAQAAAAAAAAAAAAAAAwQBAgUABv/EAC0RAAICAgIBAwMDAwUAAAAAAAABAhEDIRIxBBMiQTJRYYGh8JGx0QUUI1Jx/9oADAMBAAIRAxEAPwCqzZRJLNAspCiqsFzJiUbk/XrEf4gEhTW3/KMRWbVnM1ZSkhmc+sN0IE7DCYkjtEHRMB3H+Km8GBO5EV7M5pJYwR8MpKpiqOAg0Fza3J38ot6fs5FZZPdQxWSAwjeDwqJi0IUCp1VS7aizhMCLn94saQzyrG6TqZ+Om1PGI+lplWrssWffC8qdgOzQtElSSlSdRHfWAQUqN7Ku1GEUI/AGIBSxlzHN0K+moB4vMzDhSBM036MW2o9ojwaiFJFaqtz4QWPkTXQs/HiyunDTEyqIKOyUdQUDsHLgsxNPaGHwxgpk6cQqqXJUFFv+oUa0s1QeOYsWf5OZktS0hSlihAJBUk7KG7KYiBMsw6ZMqX2hOp3CUL0qZwwYChKgXJ2ET6iYs4OOgn4pwctGFlhLA6GT/kVV/wBpchLk0uWF9/PMynyky0qNFuoHSHLvSj6U0+kE/E3xGVFWlSgdXdBaiWu44ZgPOKdMU5vBsWJy2yJSSVI7nYwlQV1f0i75ZK1gEWIeKCpNIsHwz8SCSOzmPo2IunoRxFPNwynC4LaD+LkUZ1Lpl+wmBeDf9MDG/TjziLJsdLnN2a0q6A19Lw/7NgH3pHlJSmp18m9Gq0VubgWgTVpuH6GxG4I4NosmIk8Bx9vCfGyd2+/toPCTepHPXRV1ZSmSVGWp5aqhJ+ZH/E/7h1vzEYS+/t+8OkYQKBhZiMEpBY72hxZeT9z2A9NRVLoFGGLt9IcYGWQKvAcqaAzlw7UIoYsknDJKRvxvHZJe3ZVRplXzuS1QN6/nC/BZAVl3Tpd6ktalIsuZYZ0GkVP/AFiYg6UQ3485uFQ7F8+ODfv6Iu2MmYtKkguCHSSAxGz2gmVjZaWKdPyigJQXv11F29BCfNJpChquzkcPUfrAnbksw6UG3XnxjUjj5xTZjySTaQ6OcAoUgoDkfMpVQwoyQAP5hfOWdTHvOAzbvufOBJr+Hk0a7fgu3IgscaXRR2aXLbxjaMQbPTx2jXak/MafXzjSUuR7CCV9yBtIxn9vSVlhYAAEu5+bYeLxwnNFMNJUGNAaj0O1HgOTOSCKG9Wf6ROqWFXcNWrH6QJwiu0Smyafm81SWLVFKB73BFuIGOYzGCSSX2Cj+sEJw6CPnSgC5UTXwAHlveMl4lAA2re5oLufyiKj8Im2dSlzW/z8njI5/wBVVsKf9CfeNRTjL7Hfqdzpxalt+YKyzGAtLdibHrsD7+sRTcDqL6tIHR4iThEpUFFRIB4b84rUWqH7lYwnzSBz928YIRN0oSR3dVet2A++YXrClK6FrWqHZ/byMZi8SFlkq1BAA2Ymtun6QLh0gvMJ7cCprGSM7SDVJP3SFEyao0AtG8HgdVVqKeBv6xZ4o1bKrI+kWeX8Slw4JTuHr6xYcuzOXOmJMtwQqgN0Hx3TFby3DS1JoivJqfGGOSYMonawUkOUltiC4J6QpJJIJs9Alz1AurzhHn2RHQpWHOxOgqa4Yt5MKmGKceFperVBJYWMD5bjEzCvSSQlRS4fYfYgSk07RzhyR45maJushaSFDYisL1IIuI9d+JsDLL6gCranuncfTpFLzXBvKKXHQtx4Rp4vIUlVUK/7Se3/ABlUWeI5STHa5KgWIIMYEVtDYodSpqkqBBIbcFiPAx6n8M5pPVJQTMK3BZMwjUw4VQ7bvYx5/k+BWVCYlAmJQQ6SbvtXasW3EYQAHsCUqURqrV2JBZn5rv1hLyYQnSkkavgQkrn8fb+dlpV8QS0JUV6kgO60MoDYksoK6UB8I0JQmS+0lKEyWbLRUeB3SehYxUp2EGk9o+hyo1IJYO1OTFfy74lmYacZuGUqWDdDuC2xAal23HMZ8vBU4tw7/YYz+Q8U030z0jBYfvQVjMhM0AAP0ZzAWSf1Gw04f3UolTGrqSljXZTexrFok51LmDuLSof8Wb/80jB8iWXFO5Raf8+RrHkU17aZWMo/p7KlTO0Ie3dUSRQuzfq8S5tJ7IGZQFJDpH+SWqpJYMQ1Q28WcneK3nE4KnpQ2qhcdeHiuHzMuXJ73ZHopdaBJRE0avVoqGJ+GMQqfMTLKQAQzNUKD3G/58RY5OJ7A6Ae6DQNVr1MMMwxQTLMxJqwFByeOY2MWR4X7d31YCeNZe/gq2H/AKblnmTQDvf6kwSTIwY0oIWTcfvEeLwuIWjUUrYm5p7Qu/0OYaq53/WGPXeRf8k9fZAZYli+hbCpmaSpwaYHB2NPLVenMVidkKjOKJZBDagSWdL79Rbyi0y8lS1aVvHWMnSpMhaSolYohh8z7eG9eYLh8hRfGF/+AcmLmuU/goXYE+R/aCpGEehNdwx/SJVyykpCkkEgFumxEE4SV3iopKQByXLuAKWjVlJmSSDBIQw7poFHkFuDQ126QunYnvMl22B/QWhrJlBg5Cxs4sa0veh9IMnSVKBTLACSrvLKQlLCgKX3r5PAedPZPGhLhMGVOpagCeas5uR0EMDg0EsoBksBUDuilgL7vBK8MwfSFqJqQwoLEAW29I4n4An5UnQGdweKuWDl4o52+y3GiM5Xhz/9ih07p/8AaMiH/TOg80g/nGRO/wDsT+h3IxgSGNutf4iJcoLVTaJsTlJSErMyWd1BJdh42MMskwUpagsrSQSAK1KrswqLb7RPSsY5XoAxmqRh7llEpQHpX5lelPPpFckrINzFh+MMzSuYlCC6JaWoXBVuR9PIxX5Sw9eYJjT4212RJ2x6MAFocEpLVsx+6wXJyKZ2ZYBYHUiIMtmghgfT9YYZVmw7TQB3gTUmh+/CFMkpLobxqLeyPLCUrCVd0g2PJtFjyVOhKu4SVk2FnrX3hJn85ylQcEDe1+d7xLgc2KabHzaF5rnGy/TH+BzAKVMB+V38PusG4TFBKSZZDHaEeBmJ1KBNVWqznr5QQMUGLJCdm38+IFFfAxjipSpmsyx6iuvh40aFMyRqFATWDsVJJApXl4KRJ0oQlw4B9y36QWKodWJVSPPc9wpCgQ9XhZMWoFiPIxd86y9llqgBzuz/AH7winyO+dQsN9ofx5tUzHzeH7m+th2R4CaJYWBc/KFAOG5qxdgxFIeTQ2kig3BL0fb19hCjKpM6UpSUkKQSlQdRArfbr7Qwn4ZasSBXRpIUD4c+P0gU3bNDBjUMdJO7oXYmfOnKIkhSZdRw7/NXc1EV2ZI0FlKZQ2j0OfjpckKU1Eh2FRb7LWjzZWYOXIBqduYLhbl0tGb5+Lg03K2zpaW/yD9Le8ZInFKgpJKVA0ILGm7xCkBR4gteGDOKBoNJpaYlDHKStDTLM7xKFpSifMQHAbUSPHSp9ospzP8AvIVdlOTzWsUjLp7zE79d6Aw+XLWlSdQYGo6xleVgjzTSXRr+Bkfpyt/JdPiTApUlMwXSO8Sb+Q4/WF3a/wBsDSCl31Av6XB83tGTc1eWxWEG1TcEEEXe1PPrAuXYlkaUBx51PNr9IXhidbCykvhjWRmbEf7dmdut+bt1iXFLQugp9+8L8ZiAtKSAlDJrcaq8CgPp1herMdJ+YP0P5wpPx6lcTrtbJMdOKSxtZwIX4iUic4V3XZm/xIavV+Osd4jNNQIgBU2sN4YyjvpgXT0zjEfCU0EUKnNwPeGSfh8oQHodThJSCTa+4taJsD8Trlp06vCBV5quaVFTs2xAqbHk7w28uWXYsvHxJ/c3Lkp1MwcAuNLbWfau/jEn49H+Q0g6mY6tJAJAAUfldq3ip4zEzEKKSo+fXpHKM3mUoC3Iv4s0Neg3uxKTrRcJ00EJUApWsFxYgONz57HaBcSpQFVG29SHF2Tfj6xWZmbKZmD87jrAv4lVTzR6xZYCnJlomYpZPd1KGx7qXalil/WsZFTXOrW8ZBVhRQMxeMAQmWiwDqIcaiakHoKDygWXMI8doiMY8HUS1haQ8SqkOOsRYcwSiYHgMrQaNMJy2Z2aS+5iLtSFkgbu/neMMysYFJd2/aA1uw2h2nMQsaTfYq36RrEq7FiwKSH9Lj6QnVPB+Z2FaQ9l4tGIlgJS+hiB8zpspxsefAQBwp38F+V6s5y3NpJcLEwHYULPuFUIamxhxLxCFrSFKZSiyVANqZnPtAmLlSioaQCoO4bTToBxBuU4kKSXSErRRmbw9oiSXaRpePialXJMbDDnQBfb7aIzKLEqLN4Ubfx6RxJzGoTtEvalywLHm31gNmvSoCXORpcKCibuD4QhxWWLmOUV/wCRFotc5ctKD3aNYD6fe8LkKSUkpAcmj1al26ReMqFs+NNqMv2AMt1SkEL0rLNcCj9OI51zNQS9Hc2FDYdeYLMrp4/rBKZSSHIGzCh59Ihz2TwSSjZXs7wy5iVoCnZmAoOWPJNaxXJ2TqQ4V8w8/KPR5QDtvzHBwKAorapFSL+Q5gsM7iqFPJ8JZHzf8R5tgpNS7/lSDJuISkgKGpO4BYt6GLROySXdAN6uKVZt73g9XwNIpdaif8Wq3DbcgwT14uVszVhkocF8lMyfABU0KTqABdlUccBVnZ6dIuGPk/29anJFaVADftBH4FKaBFXBNa9PIOYkxKADqmqAQCCALEgep+kByT5ys0MHj8MbV9iNeAXMShnGl+9W1SGDvYQVgMsmiWsp0k0KTsqtRtw3mYY4jFidQOKU48xt6wrzDO5kphpQKfOl/MabAxMdgskca38Ec+csFYmghQ5OpNS7pJFRs2zjzVYhKlO1egiWZmHaCtPL6RvCod+TY3A5fjbwikvqspGKqheFEEi7bisdEF4YycrUTb0gyblRZ2rEPJFMFwkIJimIhlgZbtAeKkEFiI4xQmrlNLFBVXMWlHlSTKLVtnWZ5UVusLRpDiqhS7eMV5ayKcRytanrTpEcaOKDjGm7M/JNSdpUdao2lJMaEss7FuY1q4goMwxkcPGRxxLGw0bUiOCmOJJpS2MTiZxAYjkmKuNllKhi7UjeqF/bq5jFTyYpwL8wnFTaNBvw/iVBbJUEk2PXodjCYJJO5MH5Yn+4ATpY3Z2PXzpHSiuNHRblItgzJ5qQtIK3pTm9XoXEHzF6lkjyPTy+6wjkzSFaZidSX7qhcHxd6w57NIFANvpCORJHpPEblGr6/qTIU97xMJ5Fz4QCtPiCDeOFzWgND0vwFzMTqpzGSjppufv9oC1per+RaGEvDuzm+524f6PElFFz38o4mT2a9YxKwDW5/Wn5xtWUqcuX9t7wLIHf0kOPveIos4t6YVh5utbDm7QTiVPfnaFgdCnSTDQTdQoDUbttEMvHHSpnErC32JFX25gvDrEvvA6gkUax6dK/WB8WU6K2+viSYATmClI7qSw+UWFAa04/OO2K5YLnX4O0YhRJW41KPFuiQbJAiOVlxXPExblKaq2foIXzc00MVMVcDZ+v5wdlubDYV4d3rS5tE0+wU3j4cGxtMwzgkJodvveFGaITpZIAUKEAgpbn+eYOn4tZQSnugi5t1brCpEiZOBB+YhkmqSw7zFhsPrFo/cysk69i2I5gZQbmDMRmMvSQUhK9lBxbltoBMxKArWHLtQn1G38RrEy0hIUe/d7ak8OPz8YNxuWwSye3Rcvh/GoZIU2phD7EYMHvC0ea4TM2YUDUYlveGS/iUplMDU0FXakI5PFlytDcMqfbHs7KETSenDdfyhHmWVmUohKnB9YEybP1JPe+Z4PxmbCZUhi0W45IT4vonlCa5IQzfh2YQpTEm7jvBm9X+9o3lPwjMmd5QCZYqSSAW5A4h1g80UhTgs3v+sOsJjgo6lSwujUAA8dhzDL8nKlVCEsONPkIk/CyTN1S0nswGIJ+YbkXgaZ8FMCoKcPSzttvFnXnILHSlKEhhW7NSlPpGZ1miES5RQNapgKm2AdgXG5748gd4iObKUcIyja1spS/hmt/YfrGRb0JCwFBC6gH5VH33jIj/eMp6P5Gcn4Sw01SpkySCVX7ygH3ICVAPFH+NMgRhZiezP8AbWCQDUpIuH3FRf3j1acqjA0jyz+oeaBeIEsWlBj/ANixPoNI9YR/03JlllpybX2GvKUUtKirKEcGO1Kjgx6QzjdALVf7pGownkxqOOJ8FO0rBvtZ79HEPculJUq+lRZ3pVyRt1HpCCRN0lw7/bw1w+OSdJa17MbP5QLIhzxpJPYwGHmlaU3S5G1QL9LMerQww80pqpqH18IIynEJ1f7Q3duH8t/ODMZLSEnSLirbC/1hKcvhm9gwqPviwjDqSQDRiNvd4HnSHejNaOcLPQwZwOD7mCVTgdiW8h6wBqjUSUkAHDJ7uq55tQwZhMUnWym8CzUHpAOYE300tQv6loAVPBYUfd6+kWqyLUS5iaCi9QdqkN7QKnBiqnd+kJsHitKWJcw5wGNQsM51b7/nFGGVNEGIwhZhSr8+Q8olxAZINfGJ5qwN4hnsUklXgIgngCT5rpYBz4O3gOYDVOFgp6MaN/AvBsrDLZ0mhu1/D0hXisKqXM0hqt78nzNOkEiKZnWxdjctQnvBTWpzy3EEZflc1YJQEslPf1tbUkgpcX26wVmWAAAU9QQL0qfa8MctwzJNd/MNsAb7mLyek0Y8sHPJKLVE2GwgIS5om45swaAM1xAVqCX3A00rR3q5DEe/EMASgEkkcDc/Z+kLcRlw7QaQrU7+o5heE/dsWyYqYixmACUhaQVBrg/y37wNhcsWuoZhVuh6+8XDE5ekS9BZZD3bxq0LsuwKpcpXJ2O1RT0aGY5faVh49y/ArxmTBOGUtVS1DV3HAtuA/wBhHlp71Q4u3J2i3ZnLmrQUiWhm+XcfV/yhYjLxKl6OyqWKphJJA4FKelWg0Z+yvuBzxUcirVE0/DaAFMk6g4q9PLccRopZNRfcfSBu27x4Zv1gjIsQntOxX3hNNC4BQo+dQeIAoOrOlllpMiSXLQXhFligk726jiJEyBKWrVRmrw53iFOKlpW7kMovu45vvFZNvoi10xXMXMCSHcEvUE8h29dobZbPQGCkkzFAMzAOaC7bwbhsp1I7bQsSiaFQ0g1FEk3N7PvFh+FMmlzMSuZOUhhL0ygvvLE0rBCghu8AB70qHicmSMva/wDAKMHGPIqSvjAoJSUMRQhyG8oyLwhGHlf20yZawkka5iJa1qLl1KUpJJJLmvMbhRzwJ/T+4wllrv8AYpuU/wBRFIw6kzXXNSO4pn1cazyLvv4xSZ8wqUVEkkkkk3JNz6xPj8CqSsoWGI32UNiOQYHUqnWNjDgxY7njX1CU5yepfBos1qvd/Zo5SpowUjmGAR0sijPar+dulozQfWOdMYC1Y442BBmBy5alNpUBuWsGf8x6wEYYYTOpiKO42rFZXWguLhy9/RaMunlDJUbMx0uwajGsNPx4GoFg1zYHx+9oQZXnWsAaai5Jv5/l4xKvEnUQW96+EZ84u9np8GWKgnF2McROTRj+w/SBpmM2BcNSInGjrAhVWntFEhtzdE656iN/CBt7fZg8SSkOzHr+nrAiJRd4lMiUXqyWTQvbpWGEhYSKFieP1gfBNVJfUfN4JlyWMDY3iWiT8WQKq8o1LklbGt4i/DBS6GG8lYQAPvz6xUJxcmTS5Cksy2HD3O1YFxuHQUK1AFRIJO4Z6Do17bQRNxDmgHhxC2fmZQVJVLJLdbNYm4iY38AMqivqJZMsrUK6UsAHDigYB67QXhsIUqd78/VukRZNiZqgEhCQN38X8TaHc2SGJAI6dOXjpfYB6ae6oW4yQCvS+qjlrRAjNJSDpUNR2ZRAS+xpWHErDipceA+jQpx+WpJLAAvs0Anj5dg3g9tdhWGCFElQcbWNWpfZxtDDGZH/AG3DBwGFy2yuj8FjCfCgy3BY2bkcjwMFrx5tbezRFSByxtaijpOWy5aal1n2p/NPrFNz/HAK0uWBsUtx7beW0XKVMG4fx+vjFa+MsSlKGSQCQTapo1xbzhvBblsy/L8fhFyspc+aSIhw8whTi4IL7ho1N1PWsakKAUHtvGlVIx222XvM8OJiR2RrMQk8VLOHMG/Bfw2ES1YrEo1BCmQlVgQ/eUN62G8JsLnySkOKJDegoOsA598RqmCUEKIQlLgA/Kp618hCEITft6DSaW+z0v4uzNM9MspCiUAgpHygE91Xi8LpchK5YUhTLsUmpcfMSeLtFIy7N1qRUkl69avWHc3HIlSw6tc+aXYVABJudi/1EJZcDc6Gcc6ii6ZX8M4qdKRMlCSUKDgqLG9XHZmxcX2jIT4DO5yJaUvpYfLqNIyBKeJadfuGeHyW9L+xWfiDKyqQSU1l94Hp/kH4avlFIWXj3HNM/wAuQiZKmTUPpUlSQ6i5BBbSCCax4YTGl/p+SUoNNNfYS8pLkmmYFWp5xoxlb/fpGExpihhTGRtveNkcOaViCTlSI5aNmO5IvHHLbC8qxQBKTY7Uv1eHUpRDuPI++94rhRxBGGx5F9hSAzhy2jQ8XyFj1IcpmEpO3B58o1KwqiaOYBw+YJUp1vwL3PSGErM5goig8BAJRaNXHlxzSbf+R4mYQw01aj2cCB1LCWTopy+/LiAzjFLbUple8c/jEpepPTrvAOLNNZYtX8Es1rpLHrBGBnEirkk8tCT8bVzbiCJeP6NHODIxeRBvQ50lBKnY+MR/jCSKjxtAJxZO8RlcU4hp5F8DfD4lVdF/p1gvAoUsuzsa7v0aEKcSwGk+fMGYPOBLV850+V4niwPr420m/wDBbsNLUkHTZ3L9ev7RtWOO7v408OkJZ+fs5Sdxa3r7RPluqb3lnwP1gbTGE03SGiJZNQ/3eIJkkpqATztWO1rYkO1N/wAoCVjAk1NRccRyLVR0ieSSCkB/F4kCS1bwKvHAksH84hXi6XiWDcUGLnsWhbnOHRNlKSot1Z2a1jHC8RvWF2bL1yiATWCYl7kIeU08bRTFmrXjAsiMWGMaJc9Y1TyIxkZ0sULKSb0D04Vt/EZ+EFKgpO5LfMSzBnsN94GwswUBQFVpXSa7P+oi65d8My5y5UtQKADZ7UcuK0pz5wDJNY9sPjg8hrIckkykzVTJzqIAlS2Z1blSnLAB6AV5G+sPjAglZYg/LWgtS7FUWdX9O0LmDtJiljZKU6ABWhN/zvDY/DSUaESpcsDUANSdRq25dox82eMnat3/AD+aNPDHgUYYeavvCdKD1+ZX5IjUekK+AcNuqZMO6koWxJ40hgOgtGovwX2X9AT8l32z5+ny1JUUqBCkliDsRHNNzFj+KMIFjtU/MPm6iwPiLeHhFXVGvhyerBSM7JDhKjssP2jmOYyDAjuMFLRowVJkuLWv4RD0SlYKY6QqsETMFuguD6jxG0SSMEKd9ldK23t9tENouoOzuVhSoOKeUSSMqJqa9ALwxwsgFtPeG558YYdgqXVgHpsbj94Vlla0jSx+NBpX2L05ENQCgPAEN6iGE3BlJ0pSAG+25+sRS8SRdm2pWGS1anDulgHIoPHzsBC05y+Q6xcH0IVywFKcvSn20CSiCqtQNuYb5jhEoDhQPg9LwnFenrBYO0Xe2FTcO9Q1f04gaxb6QdKW6QHciIsJlylzSC1Ks9SOQI5fkbkqriuwiRJ7r34H0gRUwk+ENJ8vs0gOf2rv6QsnSwKhVD7esVRbLKSSSOiynG4HMbkoS9HHiY4CyPv841KUCCGDvfiJfQqmuV/IYzENXalPsRY8tzZKAlJQNTXr7+P3eFgwCQUhhqDWr1J8ekE47DpUHT3SAKO4IAoxa7NApUx/DGUW3+wdOXrLoLUoCGrx98wqkg9oSsl7HfygYzSxAe1wX9PpGSJgb56+HtHKOg0sqb2OppITRhs7QplYgu28SycSqtaNz4Cg3jmVhnreIquyJvn0GyZbh1AdB+8Q5lhwwP8AiKW+6RzMlKFQ7W9rRyuUSKe5YesTHQDLGKjsqmd/NQd178npx7QsEWnG5KpemiaXc+/hcwEjIdSgAHctSHo5Y0eXzRbm2hPInlKgoM4LhwCKdDeLl8G4GfiFzJydR007tgTU+g+sKf8A44EqqVabdTTbp1iw5L+Jw8sjDYgykqUlSkhiFFLgEqO1a7dDAs84zjSe2dhuMh1NzMyFMdapg2f5RdyTtU0vtSO8uxk6Ysalq1O9HcM7EbP6QSjJ1aHE1M4qvM1EmYD852I7xYE723aRGW9qUh2AFglZJAcVEuWAkNub35jGafUf6mqpKrkWjDYfUhJLgtutZPQlkm4rfeMhJJzLAISEzJjLAY6Ekp8ilSgerG7xkNLHkrpiLyRv4KbkmUdurSod1VD4G8ed4uVoWpLvpUQ/LEh/aPRsoxyky1kFlMyTwSCx8r+UU2d8LzH7qkqBO7jzLwx4cmpS5PWifJjaVISxuDcTkk2WNSk0F2Lt4wEI0lJS6EZRcdNE0qS+4h3leHR3SVBntVy1SOWNOtIQgQdluXzZ6xLlAqVsB+u0Vn12WhJRfQ/xOXy/mSlizsFVDDZIH3WA+xD6UAAmppbYnpFz+Hf6db4mYUKZu7QcAamsKvzHWb5TIwcwAoKUrrqcE6tio1cVFOrtCPrK+MdjTyKtIreEQEtpctyRWl/P84Ox+NSqWGSwNe8llOQ9FXI3f6RzmeGcqUCkgh3SX26AQuXMdGk7WL7cRX6thcW5KQOFg+UELzAEd1k8tzWtTCSdOKXDxzKxAFTBvSsbl5CemMpmJ1Xq0Sy8Ohcuj6gKv+UJxiRper6vvo0MBmKkSqHoKC3PjWJcGuicWaDbcugvLMCCpixPm8Oew7NepwKbCp6Qjy3MwoglQBAvv4Q3k5ukqqoEBmAFSfv6QGalZp+PLG46Mx2HM493zAo1KEwCvB/21OP8SzHzc0Z4sctKVOE0pcliAesIfiqcEgockkDjl/OIht0T5EYwi5Mr/akBngzJsJ2ywk05P8wqSDQPSC5MxvDcmGHEycc03ss6cxTJllMsu5DlQqw68dIVY7OysjSD4i/tC38QS6TUcCCwEhLsR9P1gfBLsZ9WU1UHSJcJigmqidRsNm2aBsdmRKgQR0cV8OsRuhjVw+/5QDidOyh5iLxjbFcueUY0v7jXDZi9zDLD5gA3EVFSSTT2P5QXInqUoJ3jpYkVw+c4v3FvOP1J84YZeuWVIEwdwkamBtvQVMVLDhdwH8Ia4eeoskAgkbkh2LsCGv8AnC8o0NZfJ5R0P85lyMKpSEKRNQq6tLs7aTqNRa3HLQMFStAJCgoi4IYF6GtxQWNjCLEplJfUQFEAKcmoBtTen6xxIzJWjT2h03q9LAU5Mco2rMxy+GPpeFXcgmr2chwCx4Sxt18oMkyAJiFK7yAQojUK2dPuzCEGCzVQUSlSgpg9NmZgkEUuWteLB8PntpwVTujV3wdJ7zB2sHA2O9LxRwaKxVbLKuWvE6Zik9nLVLDggA17rlIPy6XYPRnZzDXH5RK7qSkpKgUoKHSHALoKXHdKEpYioDsIGmEaAVBCl6X16U6FAv8AKjvOEhgQE0chxc8SMWlkyzPQ5ZMvQSSgoqlS1XDUDMwCmowi0MdPQOWRNUznC/08klCSFhAI+UKcDoCFGnFYyDk/CUtTqTMUkEk6UzWSmpcAFBYA0vGQemC5fg8nlYnSw2v6n9veJe2gHMpWnSp3BGzsC7sadYGl4wsQA7wpx5RtGqpU6J8xxdCgVBDHwP0MVtWTzO17NKSpRYhhsbPx58Q/wkgFys+lY9ByLBS5cplJAURUCqiTUBxWyvdxeCQzelpCvkJSSb/QqGUfACJaBOxinAY9lL1Esr5SpYDAHodxXm9ZcZSkGXgzKl94d0d1QFNRv3z1cj1iJUrtNSUKBCCflY14du7QgN9YBxZVLZ1AlR7tkElQILqJDqsdR6QGc5ZPqYtFUM0GYFaCSUpFxoVqLB3SPlIrBeJw0uYjSrSxSG+UkgvYVavptFfOYTUKIIsoB2FNLhwRU0cOP0hl+IUpAKg4SGBNXqavb25gEk1stX2Ktm2UHDvodSDQJSXYHc8vT0hGoUc3j0Gdh1AGxT4BRAuAA4+3szxUc5wRBfTqcsGSQfRzWkM48jfYXE3F/gqeOOrvENxwYGlSNZaHeNwGg/3Ut3XSCAXq1nfmp4iBOWqCRM7NfZ2SuoDuf8mvQ0faH4y0TLciDD4QaWUaAm29vWJZ6AdvCJJGFBFbvfyiWbLFngblsew404dC/DjS/B3bfaOpSuzU7ihtE2LkaE9YSyl94uYJFcrZXJP0XGPyW05lqD6r087+Qp5wizqce0pwLeHtA6pP+2x+nEcowxdyW8Y6MFF2dn8ieVcWv1OcPWjwbjJbIG1IzCgagWcdKHxgvFYByAWf68O0c3s7Fi/43WxKlJ/iCpeIJBBPSBlLZxShjvDKBNqPBGhWEqdJkiEG5NLb7xOuQkIql+ouKR2i3R9t41iUE0ox618AIpew7x1FvsWS8Q1BT73hjlOHUVBVm4f3a0LRJIJoWB/iGUnFKCQxa4/iCT60ZWyzYVWqYNSXfYAccUDAdYbDLpYClJUsKI7rij6Q7OQ1S1zfyioSMyXLqzbFuPB4yZnJXTm5IBbz2r90hGWKTeuhiOR/LHGf4eWqWWUCUsG6m9qVr6QjyrFpSp1X8b+USKwkxQCQdSjezCjly+3MRJyKamoZVK6TW7Wu3VoJCKUabOdpjJCgpQ1EgOQoJIGoAEdQ/lFj+ExMQSsEEJ0ISSCqqlkhLNU94/8Alw8UvTMSbVL0DU+2i8fCWMVIw6u6QucpQSNRB1I0sNRLMdagWYtw8dKOqZZyVWj0vETE6VKISV6aj5JZJJA1KYOmgtW9xCORMUqYhc2WEhTJKpbS1FQqEarKLtQtVJoaRUk54iYUy+/2cuvafORpBRVDsghu6and6kl3PxyFsqVNmqdPdGpdTutSFLAQHSS7WVStIv8AShZbLLhsmxqUt22qpLkpBLkmoe9YyFMsgACfiJhmN3mx5ljoOzCWSwYN0jI7invZ2yhSSCGUAobgx0jJcNQjWCbh6DxLP6c3jIyMRylHp0aoXKQiWGloSnyc/wDkXP0jjB46bKmiZKIKE3lqqEmzo4cPS30jIyJwtqQDPuLY9wmbCadSEVpqokbMDcOxLfwIGxmGMyXq0u5Kg+m4oSznnmMjIal7XSE6tA+TJARMBUdSVChenpd29vOGEhglT2SfCpd7dP4jIyOnFF8b+DnF6qlQAIPzC7pFiLVBHSkI83zgoAcCxLnq4Bp4PSMjIvhiuVFrK9isYiaiQqYleuoNQAtAWqgvpIs5FXHFY1z3ASCrQKAO1A7Ei2qpJPJPMajIcnrSOh1ZmLnpkJBUHWod0cdSWaE/4pZDkxkZE4opxUn8l+T50n0HycYJoCVCr3jidlAD7RuMjpe10jRxVmhc1bRFMkplkMeje0cTl7tG4yLFPukQpJBf0jqe6lEqVUxuMiwOtNEHYBvA18/4ja0adPB+7RuMiQTikm0aly1ncVt19YKw6VByrb1+sajIq38Bo40qdsYYXJVziAgBQUSWBYlgSaqPDxDMyqxenh58+MajIHzYSeGH2+EwiVk3a3U16tvu5d/5jMT8NGUkKExzwzehf6xqMhOfkTU1FPRX0Mco21szCqIYgCtB+j7Whzl0sTGZgSH8CC2mvJ3jIyDT7M5vaCSkV1MG5DuPc8QFjcYpElaEJcKBBrpYV+VjY2I4MZGR0HtF27i0xHg5a5kshK1IlhYdOotqCTXTuosax6X8J4FCZUpfZBQqCVAKKNL0QXpVy+lw1LucjIYyul+opdMZzMqwk06/wss6quWc8kkgkkmrkvWMjIyAPLKw3Nn/2Q=="/>
          <p:cNvSpPr>
            <a:spLocks noChangeAspect="1" noChangeArrowheads="1"/>
          </p:cNvSpPr>
          <p:nvPr/>
        </p:nvSpPr>
        <p:spPr bwMode="auto">
          <a:xfrm>
            <a:off x="385763" y="-465138"/>
            <a:ext cx="241935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6156" name="Picture 12" descr="http://t3.gstatic.com/images?q=tbn:ANd9GcRg4MQYMPcYE1zaL19h9A56UN3eNais4mRbLf_WoYnYJT7eGInDJ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4034" y="4869160"/>
            <a:ext cx="263842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819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20-2  Groups of Algae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268761"/>
            <a:ext cx="7125112" cy="4590038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I.  </a:t>
            </a:r>
            <a:r>
              <a:rPr lang="en-US" sz="2800" b="1" u="sng" dirty="0" err="1" smtClean="0"/>
              <a:t>Chlorophyta</a:t>
            </a:r>
            <a:r>
              <a:rPr lang="en-US" sz="2800" b="1" u="sng" dirty="0" smtClean="0"/>
              <a:t> </a:t>
            </a:r>
            <a:r>
              <a:rPr lang="en-US" sz="2800" b="1" u="sng" dirty="0"/>
              <a:t>– The Green Algae</a:t>
            </a:r>
            <a:endParaRPr lang="en-CA" sz="2800" dirty="0"/>
          </a:p>
          <a:p>
            <a:pPr marL="0" indent="0">
              <a:buNone/>
            </a:pPr>
            <a:r>
              <a:rPr lang="en-US" sz="2400" b="1" dirty="0" smtClean="0"/>
              <a:t>A</a:t>
            </a:r>
            <a:r>
              <a:rPr lang="en-US" sz="2400" b="1" dirty="0"/>
              <a:t>.  </a:t>
            </a:r>
            <a:r>
              <a:rPr lang="en-US" sz="2400" b="1" dirty="0" smtClean="0"/>
              <a:t>Habitat</a:t>
            </a:r>
            <a:r>
              <a:rPr lang="en-US" sz="2400" b="1" dirty="0"/>
              <a:t>: </a:t>
            </a:r>
            <a:endParaRPr lang="en-US" sz="2400" b="1" dirty="0" smtClean="0"/>
          </a:p>
          <a:p>
            <a:pPr marL="0" indent="0">
              <a:buNone/>
            </a:pPr>
            <a:r>
              <a:rPr lang="en-CA" sz="2400" dirty="0"/>
              <a:t>	</a:t>
            </a:r>
            <a:r>
              <a:rPr lang="en-US" sz="2400" b="1" dirty="0" smtClean="0"/>
              <a:t>1</a:t>
            </a:r>
            <a:r>
              <a:rPr lang="en-US" sz="2400" b="1" dirty="0"/>
              <a:t>.	Found mostly on moist </a:t>
            </a:r>
            <a:r>
              <a:rPr lang="en-US" sz="2400" b="1" i="1" u="sng" dirty="0"/>
              <a:t>land</a:t>
            </a:r>
            <a:r>
              <a:rPr lang="en-US" sz="2400" b="1" u="sng" dirty="0"/>
              <a:t> </a:t>
            </a:r>
            <a:r>
              <a:rPr lang="en-US" sz="2400" b="1" dirty="0"/>
              <a:t>and in </a:t>
            </a:r>
            <a:r>
              <a:rPr lang="en-US" sz="2400" b="1" dirty="0" smtClean="0"/>
              <a:t>	</a:t>
            </a:r>
            <a:r>
              <a:rPr lang="en-US" sz="2400" b="1" i="1" u="sng" dirty="0" smtClean="0"/>
              <a:t>fresh</a:t>
            </a:r>
            <a:r>
              <a:rPr lang="en-US" sz="2400" b="1" dirty="0" smtClean="0"/>
              <a:t> water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CA" sz="2400" dirty="0"/>
          </a:p>
          <a:p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6061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://t0.gstatic.com/images?q=tbn:ANd9GcR3FHdXaI05RhHzWLpFEPEhv0YKINm1QfUHL4MWTDD4D7m6w4h_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33056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7426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263252"/>
              </p:ext>
            </p:extLst>
          </p:nvPr>
        </p:nvGraphicFramePr>
        <p:xfrm>
          <a:off x="179512" y="82352"/>
          <a:ext cx="8640961" cy="6864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058"/>
                <a:gridCol w="2880582"/>
                <a:gridCol w="2880321"/>
              </a:tblGrid>
              <a:tr h="8263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Cell arrangement:</a:t>
                      </a:r>
                      <a:endParaRPr lang="en-CA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Name:</a:t>
                      </a:r>
                      <a:endParaRPr lang="en-CA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Sketch:</a:t>
                      </a:r>
                      <a:endParaRPr lang="en-CA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186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>
                          <a:effectLst/>
                        </a:rPr>
                        <a:t>Single-celled</a:t>
                      </a:r>
                      <a:endParaRPr lang="en-CA" sz="18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 u="sng" dirty="0" err="1" smtClean="0">
                          <a:effectLst/>
                        </a:rPr>
                        <a:t>Chlamydomonas</a:t>
                      </a:r>
                      <a:endParaRPr lang="en-US" sz="2400" u="sng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endParaRPr lang="en-US" sz="2400" u="sng" dirty="0" smtClean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endParaRPr lang="en-US" sz="2400" u="sng" dirty="0" smtClean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endParaRPr lang="en-CA" sz="18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186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 u="sng">
                          <a:effectLst/>
                        </a:rPr>
                        <a:t>Colonial</a:t>
                      </a:r>
                      <a:endParaRPr lang="en-CA" sz="18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 dirty="0" err="1" smtClean="0">
                          <a:effectLst/>
                        </a:rPr>
                        <a:t>Volvox</a:t>
                      </a:r>
                      <a:endParaRPr lang="en-US" sz="24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endParaRPr lang="en-US" sz="2400" dirty="0" smtClean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endParaRPr lang="en-US" sz="2400" dirty="0" smtClean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endParaRPr lang="en-CA" sz="18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948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>
                          <a:effectLst/>
                        </a:rPr>
                        <a:t>Filamentous (threadlike)</a:t>
                      </a:r>
                      <a:endParaRPr lang="en-CA" sz="18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 u="sng" dirty="0">
                          <a:effectLst/>
                        </a:rPr>
                        <a:t>Spirogyra </a:t>
                      </a:r>
                      <a:r>
                        <a:rPr lang="en-US" sz="2400" dirty="0">
                          <a:effectLst/>
                        </a:rPr>
                        <a:t>&amp;</a:t>
                      </a:r>
                      <a:r>
                        <a:rPr lang="en-US" sz="2400" u="sng" dirty="0">
                          <a:effectLst/>
                        </a:rPr>
                        <a:t> </a:t>
                      </a:r>
                      <a:r>
                        <a:rPr lang="en-US" sz="2400" u="sng" dirty="0" err="1" smtClean="0">
                          <a:effectLst/>
                        </a:rPr>
                        <a:t>Oedegonium</a:t>
                      </a:r>
                      <a:endParaRPr lang="en-US" sz="2400" u="sng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endParaRPr lang="en-US" sz="2400" u="sng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endParaRPr lang="en-US" sz="2400" u="sng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426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 u="sng" dirty="0">
                          <a:effectLst/>
                        </a:rPr>
                        <a:t>Multicellular</a:t>
                      </a:r>
                      <a:endParaRPr lang="en-CA" sz="18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 dirty="0" err="1">
                          <a:effectLst/>
                        </a:rPr>
                        <a:t>Ulva</a:t>
                      </a:r>
                      <a:r>
                        <a:rPr lang="en-US" sz="2400" dirty="0">
                          <a:effectLst/>
                        </a:rPr>
                        <a:t> “sea lettuce</a:t>
                      </a:r>
                      <a:r>
                        <a:rPr lang="en-US" sz="2400" dirty="0" smtClean="0">
                          <a:effectLst/>
                        </a:rPr>
                        <a:t>”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endParaRPr lang="en-US" sz="2400" dirty="0" smtClean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endParaRPr lang="en-US" sz="2400" dirty="0" smtClean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endParaRPr lang="en-US" sz="2400" dirty="0" smtClean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endParaRPr lang="en-CA" sz="18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7534" y="1052736"/>
            <a:ext cx="120583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8651" y="2420888"/>
            <a:ext cx="1399724" cy="114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5466" y="3861048"/>
            <a:ext cx="1629972" cy="1133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http://t3.gstatic.com/images?q=tbn:ANd9GcRdAQ2E_rWnLbmOJWU7uWptABjBsZA3zxb2djOYE9GF6B68KG-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2330" y="5373216"/>
            <a:ext cx="1566045" cy="143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85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TC101972873[[fn=Summer]]</Template>
  <TotalTime>5609</TotalTime>
  <Words>2144</Words>
  <Application>Microsoft Macintosh PowerPoint</Application>
  <PresentationFormat>On-screen Show (4:3)</PresentationFormat>
  <Paragraphs>348</Paragraphs>
  <Slides>47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Summer</vt:lpstr>
      <vt:lpstr>Simple Plants: Chapters 20 and 21  20-1  Characteristics of Algae </vt:lpstr>
      <vt:lpstr>I.   Introduction </vt:lpstr>
      <vt:lpstr>Slide 3</vt:lpstr>
      <vt:lpstr>Slide 4</vt:lpstr>
      <vt:lpstr>Slide 5</vt:lpstr>
      <vt:lpstr>II.  Adaptations of Algae to Life Under Water </vt:lpstr>
      <vt:lpstr>II.  Chlorophyll and Accessory Pigments </vt:lpstr>
      <vt:lpstr>20-2  Groups of Algae </vt:lpstr>
      <vt:lpstr>Slide 9</vt:lpstr>
      <vt:lpstr>II.  Phaeophyta – The Brown Algae </vt:lpstr>
      <vt:lpstr>Slide 11</vt:lpstr>
      <vt:lpstr>Slide 12</vt:lpstr>
      <vt:lpstr>III.   Rhodophyta – The Red Algae </vt:lpstr>
      <vt:lpstr>20-3 Algae Lifecycle</vt:lpstr>
      <vt:lpstr>Reproduction in Ulva (Sea Lettuce)</vt:lpstr>
      <vt:lpstr>Reproduction in Fucus</vt:lpstr>
      <vt:lpstr>20-4  Where Algae Fit into the World </vt:lpstr>
      <vt:lpstr>Slide 18</vt:lpstr>
      <vt:lpstr>Slide 19</vt:lpstr>
      <vt:lpstr>21-1 Plants Invade the Land </vt:lpstr>
      <vt:lpstr>Slide 21</vt:lpstr>
      <vt:lpstr>21-2  The Mosses, Liverworts, and Hornworts </vt:lpstr>
      <vt:lpstr>D.  Mosses: </vt:lpstr>
      <vt:lpstr> 2.  Copy and label the diagram in 21-5:</vt:lpstr>
      <vt:lpstr>II.  Physical Characteristics  of Bryophytes </vt:lpstr>
      <vt:lpstr>B.  Reproduction</vt:lpstr>
      <vt:lpstr>The Moss Life Cycle  – Alteration of Generation</vt:lpstr>
      <vt:lpstr>  II.  Alternation of Generations in Mosses </vt:lpstr>
      <vt:lpstr>Slide 29</vt:lpstr>
      <vt:lpstr>3.  Growth of 2n Generation </vt:lpstr>
      <vt:lpstr>Slide 31</vt:lpstr>
      <vt:lpstr>5.  Growth of 1n Generation </vt:lpstr>
      <vt:lpstr> B.  Summary: </vt:lpstr>
      <vt:lpstr>21-3  The Ferns and the First Vascular Plants </vt:lpstr>
      <vt:lpstr>How did they do it?</vt:lpstr>
      <vt:lpstr>II.  Club Mosses and Horsetails  </vt:lpstr>
      <vt:lpstr>Slide 37</vt:lpstr>
      <vt:lpstr>III.  Physical Characteristics of Ferns </vt:lpstr>
      <vt:lpstr>Slide 39</vt:lpstr>
      <vt:lpstr>IV.  Alternation of Generations in Ferns </vt:lpstr>
      <vt:lpstr>2.  Growth </vt:lpstr>
      <vt:lpstr>3. Fertilization </vt:lpstr>
      <vt:lpstr>4.  Growth </vt:lpstr>
      <vt:lpstr>B. Summary: </vt:lpstr>
      <vt:lpstr>21-4 Where Mosses and Ferns Fit into the World </vt:lpstr>
      <vt:lpstr>II.  Mosses: Uses by Humans </vt:lpstr>
      <vt:lpstr>III.  Ferns: Ecological Role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Plants: Chapters 20 and 21  20-1  Characteristics of Algae</dc:title>
  <dc:creator>Jonathan Juri Buchanan</dc:creator>
  <cp:lastModifiedBy>Nimret Sandhu</cp:lastModifiedBy>
  <cp:revision>61</cp:revision>
  <dcterms:created xsi:type="dcterms:W3CDTF">2018-05-14T00:42:04Z</dcterms:created>
  <dcterms:modified xsi:type="dcterms:W3CDTF">2018-05-14T16:48:30Z</dcterms:modified>
</cp:coreProperties>
</file>