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C96F-73E1-F64E-893D-E0C6CDF83790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81865-30AA-CD41-85E2-1EAF882A5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5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highered.mheducation.com</a:t>
            </a:r>
            <a:r>
              <a:rPr lang="en-US" dirty="0" smtClean="0"/>
              <a:t>/sites/dl/free/0078617650/164037/00053406.html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81865-30AA-CD41-85E2-1EAF882A5B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95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ed.ted.com</a:t>
            </a:r>
            <a:r>
              <a:rPr lang="en-US" dirty="0" smtClean="0"/>
              <a:t>/lessons/the-strengths-and-weaknesses-of-acids-and-bases-george-zaidan-and-charles-morton#review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81865-30AA-CD41-85E2-1EAF882A5B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8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81865-30AA-CD41-85E2-1EAF882A5B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81865-30AA-CD41-85E2-1EAF882A5B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7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heducation.com/sites/dl/free/0078617650/164037/00053406.html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the-strengths-and-weaknesses-of-acids-and-bases-george-zaidan-and-charles-morton%23review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Acids, Bases &amp; Buffers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26" y="3293422"/>
            <a:ext cx="5108586" cy="225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7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&amp;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Animation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b="1" u="sng" dirty="0" smtClean="0"/>
              <a:t>ACIDS</a:t>
            </a:r>
            <a:r>
              <a:rPr lang="en-US" dirty="0" smtClean="0"/>
              <a:t> are compounds that dissociate in water and release</a:t>
            </a:r>
            <a:r>
              <a:rPr lang="en-US" b="1" u="sng" dirty="0" smtClean="0"/>
              <a:t> H</a:t>
            </a:r>
            <a:r>
              <a:rPr lang="en-US" b="1" u="sng" baseline="30000" dirty="0" smtClean="0"/>
              <a:t>+</a:t>
            </a:r>
            <a:r>
              <a:rPr lang="en-US" b="1" u="sng" dirty="0" smtClean="0"/>
              <a:t> </a:t>
            </a:r>
            <a:r>
              <a:rPr lang="en-US" dirty="0" smtClean="0"/>
              <a:t>ions. Ex. </a:t>
            </a:r>
            <a:r>
              <a:rPr lang="en-US" dirty="0" err="1" smtClean="0"/>
              <a:t>HCl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b="1" u="sng" dirty="0" smtClean="0"/>
              <a:t>BASES</a:t>
            </a:r>
            <a:r>
              <a:rPr lang="en-US" dirty="0" smtClean="0"/>
              <a:t> are compounds that dissociate in water and release </a:t>
            </a:r>
            <a:r>
              <a:rPr lang="en-US" b="1" u="sng" dirty="0" smtClean="0"/>
              <a:t>OH</a:t>
            </a:r>
            <a:r>
              <a:rPr lang="en-US" b="1" u="sng" baseline="30000" dirty="0" smtClean="0"/>
              <a:t>-</a:t>
            </a:r>
            <a:r>
              <a:rPr lang="en-US" b="1" u="sng" dirty="0" smtClean="0"/>
              <a:t> </a:t>
            </a:r>
            <a:r>
              <a:rPr lang="en-US" dirty="0" smtClean="0"/>
              <a:t>ions. Ex. </a:t>
            </a:r>
            <a:r>
              <a:rPr lang="en-US" dirty="0" err="1" smtClean="0"/>
              <a:t>NaOH</a:t>
            </a:r>
            <a:r>
              <a:rPr lang="en-US" dirty="0" smtClean="0"/>
              <a:t>, KOH</a:t>
            </a:r>
            <a:endParaRPr lang="en-US" dirty="0"/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09064"/>
              </p:ext>
            </p:extLst>
          </p:nvPr>
        </p:nvGraphicFramePr>
        <p:xfrm>
          <a:off x="900113" y="4633831"/>
          <a:ext cx="7010400" cy="1647825"/>
        </p:xfrm>
        <a:graphic>
          <a:graphicData uri="http://schemas.openxmlformats.org/drawingml/2006/table">
            <a:tbl>
              <a:tblPr/>
              <a:tblGrid>
                <a:gridCol w="2336800"/>
                <a:gridCol w="2336800"/>
                <a:gridCol w="2336800"/>
              </a:tblGrid>
              <a:tr h="164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6" descr="001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9"/>
          <a:stretch>
            <a:fillRect/>
          </a:stretch>
        </p:blipFill>
        <p:spPr bwMode="auto">
          <a:xfrm>
            <a:off x="1025208" y="4742517"/>
            <a:ext cx="20764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0011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7"/>
          <a:stretch>
            <a:fillRect/>
          </a:stretch>
        </p:blipFill>
        <p:spPr bwMode="auto">
          <a:xfrm>
            <a:off x="3348038" y="4741044"/>
            <a:ext cx="20764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0011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"/>
          <a:stretch>
            <a:fillRect/>
          </a:stretch>
        </p:blipFill>
        <p:spPr bwMode="auto">
          <a:xfrm>
            <a:off x="5740930" y="4705268"/>
            <a:ext cx="20669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15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258817"/>
            <a:ext cx="7345363" cy="39319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pH is a measure of the concentration of </a:t>
            </a:r>
            <a:r>
              <a:rPr lang="en-US" b="1" u="sng" dirty="0"/>
              <a:t>hydrogen</a:t>
            </a:r>
            <a:r>
              <a:rPr lang="en-US" dirty="0"/>
              <a:t> ions and ranges from </a:t>
            </a:r>
            <a:r>
              <a:rPr lang="en-US" b="1" u="sng" dirty="0"/>
              <a:t>0 </a:t>
            </a:r>
            <a:r>
              <a:rPr lang="en-US" dirty="0"/>
              <a:t>to</a:t>
            </a:r>
            <a:r>
              <a:rPr lang="en-US" b="1" u="sng" dirty="0"/>
              <a:t> 14</a:t>
            </a:r>
            <a:r>
              <a:rPr lang="en-US" b="1" dirty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pH </a:t>
            </a:r>
            <a:r>
              <a:rPr lang="en-US" b="1" u="sng" dirty="0"/>
              <a:t>less</a:t>
            </a:r>
            <a:r>
              <a:rPr lang="en-US" dirty="0"/>
              <a:t> than 7 is </a:t>
            </a:r>
            <a:r>
              <a:rPr lang="en-US" b="1" u="sng" dirty="0"/>
              <a:t>ACIDIC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higher the number, the more basic (or alkaline) the solution.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pH </a:t>
            </a:r>
            <a:r>
              <a:rPr lang="en-US" b="1" u="sng" dirty="0"/>
              <a:t>more</a:t>
            </a:r>
            <a:r>
              <a:rPr lang="en-US" dirty="0"/>
              <a:t> than 7 is a </a:t>
            </a:r>
            <a:r>
              <a:rPr lang="en-US" b="1" u="sng" dirty="0"/>
              <a:t>BASIC</a:t>
            </a:r>
            <a:r>
              <a:rPr lang="en-US" dirty="0"/>
              <a:t> </a:t>
            </a:r>
            <a:r>
              <a:rPr lang="en-US" dirty="0" smtClean="0"/>
              <a:t>solution</a:t>
            </a:r>
          </a:p>
          <a:p>
            <a:endParaRPr lang="en-US" dirty="0"/>
          </a:p>
        </p:txBody>
      </p:sp>
      <p:pic>
        <p:nvPicPr>
          <p:cNvPr id="4" name="Picture 5" descr="0012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400" r="13856"/>
          <a:stretch/>
        </p:blipFill>
        <p:spPr bwMode="auto">
          <a:xfrm>
            <a:off x="5531114" y="0"/>
            <a:ext cx="3612886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22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5"/>
            </a:pPr>
            <a:r>
              <a:rPr lang="en-US" dirty="0"/>
              <a:t>pH of 7 is said to be </a:t>
            </a:r>
            <a:r>
              <a:rPr lang="en-US" b="1" u="sng" dirty="0"/>
              <a:t>neutral</a:t>
            </a:r>
            <a:r>
              <a:rPr lang="en-US" dirty="0"/>
              <a:t>. Pure water has a pH of </a:t>
            </a:r>
            <a:r>
              <a:rPr lang="en-US" dirty="0" smtClean="0"/>
              <a:t>7.0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Animation</a:t>
            </a:r>
            <a:endParaRPr lang="en-US" dirty="0"/>
          </a:p>
          <a:p>
            <a:pPr marL="457200" indent="-457200">
              <a:buFont typeface="+mj-lt"/>
              <a:buAutoNum type="alphaUcPeriod" startAt="6"/>
            </a:pPr>
            <a:endParaRPr lang="en-US" dirty="0"/>
          </a:p>
        </p:txBody>
      </p:sp>
      <p:pic>
        <p:nvPicPr>
          <p:cNvPr id="4" name="Picture 4" descr="http://bcn.boulder.co.us/basin/data/NEW/info/p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848" y="2653932"/>
            <a:ext cx="3922627" cy="364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52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53" y="1574193"/>
            <a:ext cx="8209479" cy="499088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 startAt="6"/>
            </a:pPr>
            <a:r>
              <a:rPr lang="en-US" dirty="0" smtClean="0"/>
              <a:t>pH can be calculated using the following formula:  		           pH = </a:t>
            </a:r>
            <a:r>
              <a:rPr lang="en-US" b="1" u="sng" dirty="0" smtClean="0"/>
              <a:t>-log[H</a:t>
            </a:r>
            <a:r>
              <a:rPr lang="en-US" b="1" u="sng" baseline="30000" dirty="0" smtClean="0"/>
              <a:t>+</a:t>
            </a:r>
            <a:r>
              <a:rPr lang="en-US" b="1" u="sng" dirty="0" smtClean="0"/>
              <a:t>]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If pH = </a:t>
            </a:r>
            <a:r>
              <a:rPr lang="en-US" b="1" u="sng" dirty="0" smtClean="0"/>
              <a:t>3</a:t>
            </a:r>
            <a:r>
              <a:rPr lang="en-US" dirty="0" smtClean="0"/>
              <a:t>, [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 smtClean="0"/>
              <a:t>] = 10</a:t>
            </a:r>
            <a:r>
              <a:rPr lang="en-US" baseline="30000" dirty="0" smtClean="0"/>
              <a:t>-3</a:t>
            </a:r>
          </a:p>
          <a:p>
            <a:pPr marL="457200" indent="-457200">
              <a:buFont typeface="+mj-lt"/>
              <a:buAutoNum type="alphaUcPeriod" startAt="7"/>
            </a:pPr>
            <a:r>
              <a:rPr lang="en-US" dirty="0" smtClean="0"/>
              <a:t>pH scale is a </a:t>
            </a:r>
            <a:r>
              <a:rPr lang="en-US" b="1" u="sng" dirty="0" smtClean="0"/>
              <a:t>logarithmic</a:t>
            </a:r>
            <a:r>
              <a:rPr lang="en-US" dirty="0" smtClean="0"/>
              <a:t> scale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Each number on the scale represents a difference of magnitude of </a:t>
            </a:r>
            <a:r>
              <a:rPr lang="en-US" b="1" u="sng" dirty="0" smtClean="0"/>
              <a:t>10</a:t>
            </a:r>
            <a:r>
              <a:rPr lang="en-US" dirty="0" smtClean="0"/>
              <a:t>.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A pH of 2 is </a:t>
            </a:r>
            <a:r>
              <a:rPr lang="en-US" b="1" u="sng" dirty="0" smtClean="0"/>
              <a:t>10</a:t>
            </a:r>
            <a:r>
              <a:rPr lang="en-US" dirty="0" smtClean="0"/>
              <a:t> times more acidic than a pH of 3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A pH of 2 is </a:t>
            </a:r>
            <a:r>
              <a:rPr lang="en-US" b="1" u="sng" dirty="0" smtClean="0"/>
              <a:t>100</a:t>
            </a:r>
            <a:r>
              <a:rPr lang="en-US" dirty="0" smtClean="0"/>
              <a:t> times more acidic than a pH of 4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A pH of 13 is </a:t>
            </a:r>
            <a:r>
              <a:rPr lang="en-US" b="1" u="sng" dirty="0" smtClean="0"/>
              <a:t>1000</a:t>
            </a:r>
            <a:r>
              <a:rPr lang="en-US" dirty="0" smtClean="0"/>
              <a:t> times less acidic than a pH of 10</a:t>
            </a:r>
          </a:p>
          <a:p>
            <a:pPr marL="457200" indent="-457200">
              <a:buFont typeface="+mj-lt"/>
              <a:buAutoNum type="alphaUcPeriod" startAt="7"/>
            </a:pPr>
            <a:r>
              <a:rPr lang="en-US" dirty="0" smtClean="0"/>
              <a:t>All living things need to maintain a constant pH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Human blood pH = </a:t>
            </a:r>
            <a:r>
              <a:rPr lang="en-US" b="1" u="sng" dirty="0" smtClean="0"/>
              <a:t>7.4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pH changes can cause enzymes to “</a:t>
            </a:r>
            <a:r>
              <a:rPr lang="en-US" b="1" u="sng" dirty="0" smtClean="0"/>
              <a:t>denature</a:t>
            </a:r>
            <a:r>
              <a:rPr lang="en-US" dirty="0" smtClean="0"/>
              <a:t>” (change shape).</a:t>
            </a:r>
          </a:p>
          <a:p>
            <a:pPr marL="457200" indent="-457200">
              <a:buFont typeface="+mj-lt"/>
              <a:buAutoNum type="alphaUcPeriod" startAt="7"/>
            </a:pPr>
            <a:endParaRPr lang="en-US" dirty="0" smtClean="0"/>
          </a:p>
          <a:p>
            <a:pPr marL="457200" indent="-457200">
              <a:buFont typeface="+mj-lt"/>
              <a:buAutoNum type="alphaUcPeriod" startAt="6"/>
            </a:pPr>
            <a:endParaRPr lang="en-US" dirty="0" smtClean="0"/>
          </a:p>
          <a:p>
            <a:pPr marL="457200" indent="-457200">
              <a:buFont typeface="+mj-lt"/>
              <a:buAutoNum type="alphaUcPeriod" startAt="6"/>
            </a:pP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964" y="206844"/>
            <a:ext cx="4051595" cy="131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To keep the pH from changing, living cells contain </a:t>
            </a:r>
            <a:r>
              <a:rPr lang="en-US" b="1" u="sng" dirty="0" smtClean="0"/>
              <a:t>buffers</a:t>
            </a:r>
            <a:r>
              <a:rPr lang="en-US" dirty="0" smtClean="0"/>
              <a:t> to keep pH constant.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b="1" u="sng" dirty="0" smtClean="0"/>
              <a:t>BUFFER</a:t>
            </a:r>
            <a:r>
              <a:rPr lang="en-US" dirty="0" smtClean="0"/>
              <a:t> is a chemical or combination of chemicals that can take up excess </a:t>
            </a:r>
            <a:r>
              <a:rPr lang="en-US" b="1" u="sng" dirty="0" smtClean="0"/>
              <a:t>hydrogen</a:t>
            </a:r>
            <a:r>
              <a:rPr lang="en-US" dirty="0" smtClean="0"/>
              <a:t> ions or excess </a:t>
            </a:r>
            <a:r>
              <a:rPr lang="en-US" b="1" u="sng" dirty="0" smtClean="0"/>
              <a:t>hydroxide</a:t>
            </a:r>
            <a:r>
              <a:rPr lang="en-US" dirty="0" smtClean="0"/>
              <a:t> ions.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Buffers </a:t>
            </a:r>
            <a:r>
              <a:rPr lang="en-US" b="1" u="sng" dirty="0" smtClean="0"/>
              <a:t>resist</a:t>
            </a:r>
            <a:r>
              <a:rPr lang="en-US" dirty="0" smtClean="0"/>
              <a:t> changes in pH when </a:t>
            </a:r>
            <a:r>
              <a:rPr lang="en-US" b="1" u="sng" dirty="0" smtClean="0"/>
              <a:t>acid</a:t>
            </a:r>
            <a:r>
              <a:rPr lang="en-US" dirty="0" smtClean="0"/>
              <a:t> or </a:t>
            </a:r>
            <a:r>
              <a:rPr lang="en-US" b="1" u="sng" dirty="0" smtClean="0"/>
              <a:t>base</a:t>
            </a:r>
            <a:r>
              <a:rPr lang="en-US" dirty="0" smtClean="0"/>
              <a:t> is added. However, buffers can be overwhelmed if acid or base continues to be added.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4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3072"/>
            <a:ext cx="7345363" cy="4543677"/>
          </a:xfrm>
        </p:spPr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dirty="0" smtClean="0"/>
              <a:t>Two common buffers in living systems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b="1" u="sng" dirty="0" smtClean="0"/>
              <a:t>Carbonic acid - bicarbonate ions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) are present in human blood to act as buffers:  </a:t>
            </a:r>
          </a:p>
          <a:p>
            <a:pPr marL="693738" lvl="1" indent="-457200">
              <a:buFont typeface="+mj-lt"/>
              <a:buAutoNum type="arabicPeriod"/>
            </a:pPr>
            <a:endParaRPr lang="en-US" sz="900" dirty="0" smtClean="0"/>
          </a:p>
          <a:p>
            <a:pPr marL="236538" lvl="1" indent="0">
              <a:buNone/>
            </a:pPr>
            <a:r>
              <a:rPr lang="en-US" dirty="0" smtClean="0"/>
              <a:t>	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 +  HCO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pPr marL="236538" lvl="1" indent="0">
              <a:buNone/>
            </a:pPr>
            <a:endParaRPr lang="en-US" sz="900" dirty="0" smtClean="0"/>
          </a:p>
          <a:p>
            <a:pPr marL="922338" lvl="2" indent="-457200">
              <a:buFont typeface="+mj-lt"/>
              <a:buAutoNum type="alphaLcPeriod"/>
            </a:pPr>
            <a:r>
              <a:rPr lang="en-US" dirty="0" smtClean="0"/>
              <a:t>If </a:t>
            </a:r>
            <a:r>
              <a:rPr lang="en-US" b="1" u="sng" dirty="0" smtClean="0"/>
              <a:t>base</a:t>
            </a:r>
            <a:r>
              <a:rPr lang="en-US" dirty="0" smtClean="0"/>
              <a:t> added to blood…</a:t>
            </a:r>
          </a:p>
          <a:p>
            <a:pPr marL="465138" lvl="2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r>
              <a:rPr lang="en-US" dirty="0" smtClean="0"/>
              <a:t>  +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HCO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 +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</a:p>
          <a:p>
            <a:pPr marL="465138" lvl="2" indent="0">
              <a:buNone/>
            </a:pPr>
            <a:endParaRPr lang="en-US" sz="900" dirty="0" smtClean="0"/>
          </a:p>
          <a:p>
            <a:pPr marL="922338" lvl="2" indent="-457200">
              <a:buFont typeface="+mj-lt"/>
              <a:buAutoNum type="alphaLcPeriod" startAt="2"/>
            </a:pPr>
            <a:r>
              <a:rPr lang="en-US" dirty="0" smtClean="0"/>
              <a:t>If </a:t>
            </a:r>
            <a:r>
              <a:rPr lang="en-US" b="1" u="sng" dirty="0" smtClean="0"/>
              <a:t>acid</a:t>
            </a:r>
            <a:r>
              <a:rPr lang="en-US" dirty="0" smtClean="0"/>
              <a:t> is added to blood…</a:t>
            </a:r>
          </a:p>
          <a:p>
            <a:pPr marL="465138" lvl="2" indent="0">
              <a:buNone/>
            </a:pPr>
            <a:r>
              <a:rPr lang="en-US" dirty="0"/>
              <a:t>	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4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75" y="2205153"/>
            <a:ext cx="4698080" cy="393192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Acetic acid – acetate ions (CH</a:t>
            </a:r>
            <a:r>
              <a:rPr lang="en-US" baseline="-25000" dirty="0" smtClean="0"/>
              <a:t>3</a:t>
            </a:r>
            <a:r>
              <a:rPr lang="en-US" dirty="0" smtClean="0"/>
              <a:t>COOH,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900" dirty="0" smtClean="0"/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If </a:t>
            </a:r>
            <a:r>
              <a:rPr lang="en-US" b="1" u="sng" dirty="0" smtClean="0"/>
              <a:t>base</a:t>
            </a:r>
            <a:r>
              <a:rPr lang="en-US" dirty="0" smtClean="0"/>
              <a:t> is added…</a:t>
            </a:r>
          </a:p>
          <a:p>
            <a:pPr marL="693738" lvl="1" indent="-457200">
              <a:buFont typeface="+mj-lt"/>
              <a:buAutoNum type="alphaLcPeriod"/>
            </a:pPr>
            <a:endParaRPr lang="en-US" sz="900" dirty="0" smtClean="0"/>
          </a:p>
          <a:p>
            <a:pPr marL="236538" lvl="1" indent="0">
              <a:buNone/>
            </a:pPr>
            <a:r>
              <a:rPr lang="en-US" dirty="0"/>
              <a:t>	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r>
              <a:rPr lang="en-US" dirty="0" smtClean="0"/>
              <a:t>  +  H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</a:p>
          <a:p>
            <a:pPr marL="236538" lvl="1" indent="0">
              <a:buNone/>
            </a:pPr>
            <a:endParaRPr lang="en-US" sz="900" dirty="0" smtClean="0"/>
          </a:p>
          <a:p>
            <a:pPr marL="693738" lvl="1" indent="-457200">
              <a:buFont typeface="+mj-lt"/>
              <a:buAutoNum type="alphaLcPeriod" startAt="2"/>
            </a:pPr>
            <a:r>
              <a:rPr lang="en-US" dirty="0" smtClean="0"/>
              <a:t>If </a:t>
            </a:r>
            <a:r>
              <a:rPr lang="en-US" b="1" u="sng" dirty="0" smtClean="0"/>
              <a:t>acid</a:t>
            </a:r>
            <a:r>
              <a:rPr lang="en-US" dirty="0" smtClean="0"/>
              <a:t> is added…</a:t>
            </a:r>
          </a:p>
          <a:p>
            <a:pPr marL="693738" lvl="1" indent="-457200">
              <a:buFont typeface="+mj-lt"/>
              <a:buAutoNum type="alphaLcPeriod" startAt="2"/>
            </a:pPr>
            <a:endParaRPr lang="en-US" sz="900" dirty="0" smtClean="0"/>
          </a:p>
          <a:p>
            <a:pPr marL="465138" lvl="2" indent="0">
              <a:buNone/>
            </a:pPr>
            <a:r>
              <a:rPr lang="en-US" dirty="0" smtClean="0"/>
              <a:t>	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+  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COOH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542124"/>
              </p:ext>
            </p:extLst>
          </p:nvPr>
        </p:nvGraphicFramePr>
        <p:xfrm>
          <a:off x="4049502" y="1704861"/>
          <a:ext cx="4779963" cy="466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Picture" r:id="rId4" imgW="3749040" imgH="3657600" progId="Word.Picture.8">
                  <p:embed/>
                </p:oleObj>
              </mc:Choice>
              <mc:Fallback>
                <p:oleObj name="Picture" r:id="rId4" imgW="3749040" imgH="3657600" progId="Word.Pictur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502" y="1704861"/>
                        <a:ext cx="4779963" cy="466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08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In Summary: pH in biological systems must be maintained within a narrow range or there are health consequences!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27" y="1905000"/>
            <a:ext cx="5595030" cy="45357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Blood: if not normal, acidosis may result</a:t>
            </a:r>
          </a:p>
          <a:p>
            <a:r>
              <a:rPr lang="en-US" dirty="0" smtClean="0"/>
              <a:t>Acids are a normal metabolic waste product</a:t>
            </a:r>
          </a:p>
          <a:p>
            <a:r>
              <a:rPr lang="en-US" dirty="0" smtClean="0"/>
              <a:t>Blood pH is 7.4 and must be buffered to keep it normal.</a:t>
            </a:r>
          </a:p>
          <a:p>
            <a:r>
              <a:rPr lang="en-US" dirty="0" smtClean="0"/>
              <a:t>A buffer is a chemical (or combo) that keeps pH within normal limits by reacting with or releasing H</a:t>
            </a:r>
            <a:r>
              <a:rPr lang="en-US" baseline="30000" dirty="0" smtClean="0"/>
              <a:t>+</a:t>
            </a:r>
            <a:endParaRPr lang="en-US" dirty="0" smtClean="0"/>
          </a:p>
          <a:p>
            <a:r>
              <a:rPr lang="en-US" dirty="0" smtClean="0"/>
              <a:t>Blood is buffered by carbonic acid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106" y="2598282"/>
            <a:ext cx="30654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32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45</TotalTime>
  <Words>365</Words>
  <Application>Microsoft Macintosh PowerPoint</Application>
  <PresentationFormat>On-screen Show (4:3)</PresentationFormat>
  <Paragraphs>58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Capital</vt:lpstr>
      <vt:lpstr>Microsoft Word Picture</vt:lpstr>
      <vt:lpstr>Acids, Bases &amp; Buffers</vt:lpstr>
      <vt:lpstr>Acids &amp; Bases</vt:lpstr>
      <vt:lpstr>pH</vt:lpstr>
      <vt:lpstr>PowerPoint Presentation</vt:lpstr>
      <vt:lpstr>PowerPoint Presentation</vt:lpstr>
      <vt:lpstr>Buffers</vt:lpstr>
      <vt:lpstr>PowerPoint Presentation</vt:lpstr>
      <vt:lpstr>PowerPoint Presentation</vt:lpstr>
      <vt:lpstr>In Summary: pH in biological systems must be maintained within a narrow range or there are health consequences!</vt:lpstr>
    </vt:vector>
  </TitlesOfParts>
  <Company>Delta School Distirict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 &amp; Buffers</dc:title>
  <dc:creator>SD37</dc:creator>
  <cp:lastModifiedBy>SD37</cp:lastModifiedBy>
  <cp:revision>8</cp:revision>
  <dcterms:created xsi:type="dcterms:W3CDTF">2018-09-15T20:15:03Z</dcterms:created>
  <dcterms:modified xsi:type="dcterms:W3CDTF">2018-09-15T21:00:35Z</dcterms:modified>
</cp:coreProperties>
</file>