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1" r:id="rId1"/>
  </p:sldMasterIdLst>
  <p:notesMasterIdLst>
    <p:notesMasterId r:id="rId12"/>
  </p:notesMasterIdLst>
  <p:sldIdLst>
    <p:sldId id="256" r:id="rId2"/>
    <p:sldId id="279" r:id="rId3"/>
    <p:sldId id="280" r:id="rId4"/>
    <p:sldId id="281" r:id="rId5"/>
    <p:sldId id="282" r:id="rId6"/>
    <p:sldId id="283" r:id="rId7"/>
    <p:sldId id="284" r:id="rId8"/>
    <p:sldId id="285" r:id="rId9"/>
    <p:sldId id="287" r:id="rId10"/>
    <p:sldId id="28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40D2BA3-9D8A-074C-A9B8-FB73FEDFF259}">
          <p14:sldIdLst>
            <p14:sldId id="256"/>
            <p14:sldId id="279"/>
            <p14:sldId id="280"/>
            <p14:sldId id="281"/>
            <p14:sldId id="282"/>
            <p14:sldId id="283"/>
            <p14:sldId id="284"/>
            <p14:sldId id="285"/>
            <p14:sldId id="287"/>
            <p14:sldId id="28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33"/>
    <p:restoredTop sz="78267"/>
  </p:normalViewPr>
  <p:slideViewPr>
    <p:cSldViewPr snapToGrid="0" snapToObjects="1">
      <p:cViewPr varScale="1">
        <p:scale>
          <a:sx n="87" d="100"/>
          <a:sy n="87" d="100"/>
        </p:scale>
        <p:origin x="132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E78B2A-8DB5-0B4E-A31A-7BD4F9F83B51}" type="datetimeFigureOut">
              <a:rPr lang="en-US" smtClean="0"/>
              <a:t>3/5/19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D39CA3-5605-284C-B755-B62FA3FE1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130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=hH7FspvTI9I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D39CA3-5605-284C-B755-B62FA3FE153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387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</a:t>
            </a:r>
            <a:r>
              <a:rPr lang="en-US" dirty="0" err="1"/>
              <a:t>www.indiana.edu</a:t>
            </a:r>
            <a:r>
              <a:rPr lang="en-US" dirty="0"/>
              <a:t>/~anat550/</a:t>
            </a:r>
            <a:r>
              <a:rPr lang="en-US" dirty="0" err="1"/>
              <a:t>cvanim</a:t>
            </a:r>
            <a:r>
              <a:rPr lang="en-US" dirty="0"/>
              <a:t>/</a:t>
            </a:r>
            <a:r>
              <a:rPr lang="en-US" dirty="0" err="1"/>
              <a:t>fetcirc</a:t>
            </a:r>
            <a:r>
              <a:rPr lang="en-US" dirty="0"/>
              <a:t>/</a:t>
            </a:r>
            <a:r>
              <a:rPr lang="en-US" dirty="0" err="1"/>
              <a:t>fetcirc.html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D39CA3-5605-284C-B755-B62FA3FE153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6857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=uuxeAbeDcU0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D39CA3-5605-284C-B755-B62FA3FE153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234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197E3-AD7B-B945-8D57-EAC199B820B7}" type="datetimeFigureOut">
              <a:rPr lang="en-US" smtClean="0"/>
              <a:t>3/5/19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5129A7FE-1BE7-FD48-B7E2-05BF10F9B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147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197E3-AD7B-B945-8D57-EAC199B820B7}" type="datetimeFigureOut">
              <a:rPr lang="en-US" smtClean="0"/>
              <a:t>3/5/19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9A7FE-1BE7-FD48-B7E2-05BF10F9B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004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197E3-AD7B-B945-8D57-EAC199B820B7}" type="datetimeFigureOut">
              <a:rPr lang="en-US" smtClean="0"/>
              <a:t>3/5/19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9A7FE-1BE7-FD48-B7E2-05BF10F9B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112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197E3-AD7B-B945-8D57-EAC199B820B7}" type="datetimeFigureOut">
              <a:rPr lang="en-US" smtClean="0"/>
              <a:t>3/5/19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9A7FE-1BE7-FD48-B7E2-05BF10F9B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606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9B197E3-AD7B-B945-8D57-EAC199B820B7}" type="datetimeFigureOut">
              <a:rPr lang="en-US" smtClean="0"/>
              <a:t>3/5/19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5129A7FE-1BE7-FD48-B7E2-05BF10F9B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834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197E3-AD7B-B945-8D57-EAC199B820B7}" type="datetimeFigureOut">
              <a:rPr lang="en-US" smtClean="0"/>
              <a:t>3/5/19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9A7FE-1BE7-FD48-B7E2-05BF10F9B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91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197E3-AD7B-B945-8D57-EAC199B820B7}" type="datetimeFigureOut">
              <a:rPr lang="en-US" smtClean="0"/>
              <a:t>3/5/19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9A7FE-1BE7-FD48-B7E2-05BF10F9B1F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4849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197E3-AD7B-B945-8D57-EAC199B820B7}" type="datetimeFigureOut">
              <a:rPr lang="en-US" smtClean="0"/>
              <a:t>3/5/19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9A7FE-1BE7-FD48-B7E2-05BF10F9B1FE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93611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197E3-AD7B-B945-8D57-EAC199B820B7}" type="datetimeFigureOut">
              <a:rPr lang="en-US" smtClean="0"/>
              <a:t>3/5/19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9A7FE-1BE7-FD48-B7E2-05BF10F9B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821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197E3-AD7B-B945-8D57-EAC199B820B7}" type="datetimeFigureOut">
              <a:rPr lang="en-US" smtClean="0"/>
              <a:t>3/5/19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9A7FE-1BE7-FD48-B7E2-05BF10F9B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132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197E3-AD7B-B945-8D57-EAC199B820B7}" type="datetimeFigureOut">
              <a:rPr lang="en-US" smtClean="0"/>
              <a:t>3/5/19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9A7FE-1BE7-FD48-B7E2-05BF10F9B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613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C9B197E3-AD7B-B945-8D57-EAC199B820B7}" type="datetimeFigureOut">
              <a:rPr lang="en-US" smtClean="0"/>
              <a:t>3/5/19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5129A7FE-1BE7-FD48-B7E2-05BF10F9B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615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hH7FspvTI9I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indiana.edu/~anat550/cvanim/fetcirc/fetcirc.html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uuxeAbeDcU0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D0602-E9E6-004E-88A5-2BA4AAC4CF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Circulatory System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8AAEB9-ED85-8E42-936F-D0321724732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Anatomy &amp; Physiology 12</a:t>
            </a:r>
          </a:p>
        </p:txBody>
      </p:sp>
    </p:spTree>
    <p:extLst>
      <p:ext uri="{BB962C8B-B14F-4D97-AF65-F5344CB8AC3E}">
        <p14:creationId xmlns:p14="http://schemas.microsoft.com/office/powerpoint/2010/main" val="6277405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0CCA531-9117-DA47-96FA-AC9BD8E6DD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0532" y="1041991"/>
            <a:ext cx="9249949" cy="5337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1974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41C97-C740-9D4A-8C17-C47698405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Adult &amp; Fetal Circulation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8B9BE5-7BF4-0143-AFC2-D818F65AC3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5437278" cy="405079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romanUcPeriod"/>
            </a:pPr>
            <a:r>
              <a:rPr lang="en-US" sz="2200" dirty="0"/>
              <a:t>Fetal Heart</a:t>
            </a:r>
          </a:p>
          <a:p>
            <a:pPr marL="788670" lvl="1" indent="-514350">
              <a:buFont typeface="+mj-lt"/>
              <a:buAutoNum type="arabicPeriod"/>
            </a:pPr>
            <a:r>
              <a:rPr lang="en-US" sz="2200" dirty="0"/>
              <a:t>Heart develops in </a:t>
            </a:r>
            <a:r>
              <a:rPr lang="en-US" sz="2200" b="1" dirty="0"/>
              <a:t>3</a:t>
            </a:r>
            <a:r>
              <a:rPr lang="en-US" sz="2200" b="1" baseline="30000" dirty="0"/>
              <a:t>rd</a:t>
            </a:r>
            <a:r>
              <a:rPr lang="en-US" sz="2200" dirty="0"/>
              <a:t> and </a:t>
            </a:r>
            <a:r>
              <a:rPr lang="en-US" sz="2200" b="1" dirty="0"/>
              <a:t>4</a:t>
            </a:r>
            <a:r>
              <a:rPr lang="en-US" sz="2200" b="1" baseline="30000" dirty="0"/>
              <a:t>th</a:t>
            </a:r>
            <a:r>
              <a:rPr lang="en-US" sz="2200" b="1" dirty="0"/>
              <a:t> </a:t>
            </a:r>
            <a:r>
              <a:rPr lang="en-US" sz="2200" dirty="0"/>
              <a:t>week in uterus</a:t>
            </a:r>
          </a:p>
          <a:p>
            <a:pPr marL="788670" lvl="1" indent="-514350">
              <a:buFont typeface="+mj-lt"/>
              <a:buAutoNum type="arabicPeriod"/>
            </a:pPr>
            <a:r>
              <a:rPr lang="en-US" sz="2200" dirty="0"/>
              <a:t>At end of </a:t>
            </a:r>
            <a:r>
              <a:rPr lang="en-US" sz="2200" b="1" dirty="0"/>
              <a:t>8</a:t>
            </a:r>
            <a:r>
              <a:rPr lang="en-US" sz="2200" dirty="0"/>
              <a:t> weeks, the embryo’s organ systems, including heart are functioning</a:t>
            </a:r>
          </a:p>
          <a:p>
            <a:pPr marL="788670" lvl="1" indent="-514350">
              <a:buFont typeface="+mj-lt"/>
              <a:buAutoNum type="arabicPeriod"/>
            </a:pPr>
            <a:r>
              <a:rPr lang="en-US" sz="2200" dirty="0"/>
              <a:t>During </a:t>
            </a:r>
            <a:r>
              <a:rPr lang="en-US" sz="2200" b="1" dirty="0"/>
              <a:t>fourth</a:t>
            </a:r>
            <a:r>
              <a:rPr lang="en-US" sz="2200" dirty="0"/>
              <a:t> month, fetal heartbeat is loud enough to be heard with stethoscope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5927FADA-2B9A-4F44-99C3-80810C73FD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9379" y="1753018"/>
            <a:ext cx="4318869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4BCC8DE-1D0F-664B-BF32-A96600A5316A}"/>
              </a:ext>
            </a:extLst>
          </p:cNvPr>
          <p:cNvSpPr txBox="1"/>
          <p:nvPr/>
        </p:nvSpPr>
        <p:spPr>
          <a:xfrm>
            <a:off x="6234472" y="5276302"/>
            <a:ext cx="59575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Image: Ultrasound showing 4 chamber heart</a:t>
            </a:r>
          </a:p>
          <a:p>
            <a:endParaRPr lang="en-US" dirty="0"/>
          </a:p>
          <a:p>
            <a:r>
              <a:rPr lang="en-US" dirty="0">
                <a:hlinkClick r:id="rId4"/>
              </a:rPr>
              <a:t>Video: 12 week ultrasound – you can see beating heart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8519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20044-4350-0D4B-8624-11BBE9A67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II. Difference between Adult &amp; fetal circulation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4DFD7E-78C1-6C46-A027-B184B9A82D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200" dirty="0"/>
              <a:t>Differences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sz="2200" dirty="0"/>
              <a:t>Fetal </a:t>
            </a:r>
            <a:r>
              <a:rPr lang="en-US" sz="2200" b="1" dirty="0"/>
              <a:t>lungs</a:t>
            </a:r>
            <a:r>
              <a:rPr lang="en-US" sz="2200" dirty="0"/>
              <a:t> are </a:t>
            </a:r>
            <a:r>
              <a:rPr lang="en-US" sz="2200" b="1" dirty="0"/>
              <a:t>not</a:t>
            </a:r>
            <a:r>
              <a:rPr lang="en-US" sz="2200" dirty="0"/>
              <a:t> used to provide </a:t>
            </a:r>
            <a:r>
              <a:rPr lang="en-US" sz="2200" b="1" dirty="0"/>
              <a:t>oxygen</a:t>
            </a:r>
            <a:r>
              <a:rPr lang="en-US" sz="2200" dirty="0"/>
              <a:t> since it cannot breathe </a:t>
            </a:r>
            <a:r>
              <a:rPr lang="en-US" sz="2200" b="1" dirty="0"/>
              <a:t>air</a:t>
            </a:r>
            <a:r>
              <a:rPr lang="en-US" sz="2200" dirty="0"/>
              <a:t> inside the womb because it’s immersed in amniotic fluid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sz="2200" dirty="0"/>
              <a:t>Fetus must get all its </a:t>
            </a:r>
            <a:r>
              <a:rPr lang="en-US" sz="2200" b="1" dirty="0"/>
              <a:t>nutrients</a:t>
            </a:r>
            <a:r>
              <a:rPr lang="en-US" sz="2200" dirty="0"/>
              <a:t> from </a:t>
            </a:r>
            <a:r>
              <a:rPr lang="en-US" sz="2200" b="1" dirty="0"/>
              <a:t>mom</a:t>
            </a:r>
            <a:r>
              <a:rPr lang="en-US" sz="2200" dirty="0"/>
              <a:t>, as well as let her take care of its </a:t>
            </a:r>
            <a:r>
              <a:rPr lang="en-US" sz="2200" b="1" dirty="0"/>
              <a:t>wastes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3346570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0C403-D9B1-7448-A4F3-B020D5531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 features unique to the fetus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AEA2E6-3E10-E346-9251-026F0474AF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2" y="1920613"/>
            <a:ext cx="6762911" cy="4529468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200" b="1" dirty="0"/>
              <a:t>Oval Opening (foramen </a:t>
            </a:r>
            <a:r>
              <a:rPr lang="en-US" sz="2200" b="1" dirty="0" err="1"/>
              <a:t>ovale</a:t>
            </a:r>
            <a:r>
              <a:rPr lang="en-US" sz="2200" b="1" dirty="0"/>
              <a:t>)</a:t>
            </a:r>
          </a:p>
          <a:p>
            <a:pPr marL="457200" indent="-457200">
              <a:buFont typeface="+mj-lt"/>
              <a:buAutoNum type="arabicPeriod"/>
            </a:pPr>
            <a:endParaRPr lang="en-US" sz="2200" dirty="0"/>
          </a:p>
          <a:p>
            <a:pPr marL="731520" lvl="1" indent="-457200">
              <a:buFont typeface="+mj-lt"/>
              <a:buAutoNum type="alphaLcPeriod"/>
            </a:pPr>
            <a:r>
              <a:rPr lang="en-US" sz="2200" dirty="0"/>
              <a:t>Opening between the </a:t>
            </a:r>
            <a:r>
              <a:rPr lang="en-US" sz="2200" b="1" dirty="0"/>
              <a:t>right</a:t>
            </a:r>
            <a:r>
              <a:rPr lang="en-US" sz="2200" dirty="0"/>
              <a:t> and </a:t>
            </a:r>
            <a:r>
              <a:rPr lang="en-US" sz="2200" b="1" dirty="0"/>
              <a:t>left</a:t>
            </a:r>
            <a:r>
              <a:rPr lang="en-US" sz="2200" dirty="0"/>
              <a:t> atria, covered by a flap that acts like a </a:t>
            </a:r>
            <a:r>
              <a:rPr lang="en-US" sz="2200" b="1" dirty="0"/>
              <a:t>valve</a:t>
            </a:r>
          </a:p>
          <a:p>
            <a:pPr marL="731520" lvl="1" indent="-457200">
              <a:buFont typeface="+mj-lt"/>
              <a:buAutoNum type="alphaLcPeriod"/>
            </a:pPr>
            <a:endParaRPr lang="en-US" sz="2200" dirty="0"/>
          </a:p>
          <a:p>
            <a:pPr marL="731520" lvl="1" indent="-457200">
              <a:buFont typeface="+mj-lt"/>
              <a:buAutoNum type="alphaLcPeriod"/>
            </a:pPr>
            <a:r>
              <a:rPr lang="en-US" sz="2200" dirty="0"/>
              <a:t>Some of the blood from the </a:t>
            </a:r>
            <a:r>
              <a:rPr lang="en-US" sz="2200" b="1" dirty="0"/>
              <a:t>right</a:t>
            </a:r>
            <a:r>
              <a:rPr lang="en-US" sz="2200" dirty="0"/>
              <a:t> atrium is therefore pumped through this flap and into the </a:t>
            </a:r>
            <a:r>
              <a:rPr lang="en-US" sz="2200" b="1" dirty="0"/>
              <a:t>left</a:t>
            </a:r>
            <a:r>
              <a:rPr lang="en-US" sz="2200" dirty="0"/>
              <a:t> atrium, bypassing the </a:t>
            </a:r>
            <a:r>
              <a:rPr lang="en-US" sz="2200" b="1" dirty="0"/>
              <a:t>pulmonary </a:t>
            </a:r>
            <a:r>
              <a:rPr lang="en-US" sz="2200" dirty="0"/>
              <a:t>circuit</a:t>
            </a:r>
          </a:p>
          <a:p>
            <a:pPr marL="731520" lvl="1" indent="-457200">
              <a:buFont typeface="+mj-lt"/>
              <a:buAutoNum type="alphaLcPeriod"/>
            </a:pPr>
            <a:endParaRPr lang="en-US" sz="2200" dirty="0"/>
          </a:p>
          <a:p>
            <a:pPr marL="731520" lvl="1" indent="-457200">
              <a:buFont typeface="+mj-lt"/>
              <a:buAutoNum type="alphaLcPeriod"/>
            </a:pPr>
            <a:r>
              <a:rPr lang="en-US" sz="2200" dirty="0"/>
              <a:t>If the oval opening doesn’t close after birth, it can cause mixing of blood and “</a:t>
            </a:r>
            <a:r>
              <a:rPr lang="en-US" sz="2200" b="1" dirty="0"/>
              <a:t>blue babies</a:t>
            </a:r>
            <a:r>
              <a:rPr lang="en-US" sz="2200" dirty="0"/>
              <a:t>”. Corrected with open heart surgery.</a:t>
            </a:r>
          </a:p>
        </p:txBody>
      </p:sp>
      <p:pic>
        <p:nvPicPr>
          <p:cNvPr id="4" name="Picture 2" descr="fetalcirc">
            <a:extLst>
              <a:ext uri="{FF2B5EF4-FFF2-40B4-BE49-F238E27FC236}">
                <a16:creationId xmlns:a16="http://schemas.microsoft.com/office/drawing/2014/main" id="{C3DC61EF-6E40-7F4E-908F-F34B7BB6A7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1844" y="2093975"/>
            <a:ext cx="4780155" cy="3006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70450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7BB2DB-E015-DD4C-9FF2-F6104E9547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190171"/>
            <a:ext cx="6032701" cy="4982029"/>
          </a:xfrm>
        </p:spPr>
        <p:txBody>
          <a:bodyPr/>
          <a:lstStyle/>
          <a:p>
            <a:pPr marL="457200" indent="-457200">
              <a:buFont typeface="+mj-lt"/>
              <a:buAutoNum type="arabicPeriod" startAt="2"/>
            </a:pPr>
            <a:r>
              <a:rPr lang="en-US" sz="2200" b="1" dirty="0"/>
              <a:t>Arterial Duct (ductus arteriosus)</a:t>
            </a:r>
          </a:p>
          <a:p>
            <a:pPr marL="457200" indent="-457200">
              <a:buFont typeface="+mj-lt"/>
              <a:buAutoNum type="arabicPeriod" startAt="2"/>
            </a:pPr>
            <a:endParaRPr lang="en-US" sz="2200" b="1" dirty="0"/>
          </a:p>
          <a:p>
            <a:pPr marL="731520" lvl="1" indent="-457200">
              <a:buFont typeface="+mj-lt"/>
              <a:buAutoNum type="alphaLcPeriod"/>
            </a:pPr>
            <a:r>
              <a:rPr lang="en-US" sz="2200" dirty="0"/>
              <a:t>Connects </a:t>
            </a:r>
            <a:r>
              <a:rPr lang="en-US" sz="2200" b="1" dirty="0"/>
              <a:t>pulmonary artery </a:t>
            </a:r>
            <a:r>
              <a:rPr lang="en-US" sz="2200" dirty="0"/>
              <a:t>and </a:t>
            </a:r>
            <a:r>
              <a:rPr lang="en-US" sz="2200" b="1" dirty="0"/>
              <a:t>aorta</a:t>
            </a:r>
          </a:p>
          <a:p>
            <a:pPr marL="731520" lvl="1" indent="-457200">
              <a:buFont typeface="+mj-lt"/>
              <a:buAutoNum type="alphaLcPeriod"/>
            </a:pPr>
            <a:endParaRPr lang="en-US" sz="2200" b="1" dirty="0"/>
          </a:p>
          <a:p>
            <a:pPr marL="731520" lvl="1" indent="-457200">
              <a:buFont typeface="+mj-lt"/>
              <a:buAutoNum type="alphaLcPeriod"/>
            </a:pPr>
            <a:r>
              <a:rPr lang="en-US" sz="2200" dirty="0"/>
              <a:t>Much if the blood being pumped out of the </a:t>
            </a:r>
            <a:r>
              <a:rPr lang="en-US" sz="2200" b="1" dirty="0"/>
              <a:t>heart</a:t>
            </a:r>
            <a:r>
              <a:rPr lang="en-US" sz="2200" dirty="0"/>
              <a:t> to the </a:t>
            </a:r>
            <a:r>
              <a:rPr lang="en-US" sz="2200" b="1" dirty="0"/>
              <a:t>lungs</a:t>
            </a:r>
            <a:r>
              <a:rPr lang="en-US" sz="2200" dirty="0"/>
              <a:t> will be directed away from the </a:t>
            </a:r>
            <a:r>
              <a:rPr lang="en-US" sz="2200" b="1" dirty="0"/>
              <a:t>lungs</a:t>
            </a:r>
            <a:r>
              <a:rPr lang="en-US" sz="2200" dirty="0"/>
              <a:t> and into the </a:t>
            </a:r>
            <a:r>
              <a:rPr lang="en-US" sz="2200" b="1" dirty="0"/>
              <a:t>aorta</a:t>
            </a:r>
          </a:p>
          <a:p>
            <a:pPr marL="731520" lvl="1" indent="-457200">
              <a:buFont typeface="+mj-lt"/>
              <a:buAutoNum type="alphaLcPeriod"/>
            </a:pPr>
            <a:endParaRPr lang="en-US" sz="2200" b="1" dirty="0"/>
          </a:p>
          <a:p>
            <a:pPr marL="731520" lvl="1" indent="-457200">
              <a:buFont typeface="+mj-lt"/>
              <a:buAutoNum type="alphaLcPeriod"/>
            </a:pPr>
            <a:r>
              <a:rPr lang="en-US" sz="2200" dirty="0"/>
              <a:t>Like the oval opening, the arterial duct’s function is to bypass the </a:t>
            </a:r>
            <a:r>
              <a:rPr lang="en-US" sz="2200" b="1" dirty="0"/>
              <a:t>pulmonary </a:t>
            </a:r>
            <a:r>
              <a:rPr lang="en-US" sz="2200" dirty="0"/>
              <a:t>circuit.</a:t>
            </a:r>
          </a:p>
          <a:p>
            <a:pPr marL="731520" lvl="1" indent="-457200">
              <a:buFont typeface="+mj-lt"/>
              <a:buAutoNum type="alphaLcPeriod"/>
            </a:pPr>
            <a:endParaRPr lang="en-US" dirty="0"/>
          </a:p>
        </p:txBody>
      </p:sp>
      <p:pic>
        <p:nvPicPr>
          <p:cNvPr id="4" name="Picture 2" descr="fetalcirc">
            <a:extLst>
              <a:ext uri="{FF2B5EF4-FFF2-40B4-BE49-F238E27FC236}">
                <a16:creationId xmlns:a16="http://schemas.microsoft.com/office/drawing/2014/main" id="{C1F22DFF-5BC6-A249-9CF3-6C57C1692A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9960" y="2652898"/>
            <a:ext cx="4772040" cy="3001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34612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2FBF6A-CE00-7F45-90C6-0985CAC60B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957943"/>
            <a:ext cx="6649389" cy="5634243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 startAt="3"/>
            </a:pPr>
            <a:r>
              <a:rPr lang="en-US" sz="2200" b="1" dirty="0"/>
              <a:t>Umbilical Arteries</a:t>
            </a:r>
            <a:r>
              <a:rPr lang="en-US" sz="2200" dirty="0"/>
              <a:t> &amp; </a:t>
            </a:r>
            <a:r>
              <a:rPr lang="en-US" sz="2200" b="1" dirty="0"/>
              <a:t>Veins</a:t>
            </a:r>
          </a:p>
          <a:p>
            <a:pPr marL="457200" indent="-457200">
              <a:buFont typeface="+mj-lt"/>
              <a:buAutoNum type="arabicPeriod" startAt="3"/>
            </a:pPr>
            <a:endParaRPr lang="en-US" sz="2200" b="1" dirty="0"/>
          </a:p>
          <a:p>
            <a:pPr marL="731520" lvl="1" indent="-457200">
              <a:buFont typeface="+mj-lt"/>
              <a:buAutoNum type="alphaLcPeriod"/>
            </a:pPr>
            <a:r>
              <a:rPr lang="en-US" sz="2200" dirty="0"/>
              <a:t>Vessels hat travel to and from </a:t>
            </a:r>
            <a:r>
              <a:rPr lang="en-US" sz="2200" b="1" dirty="0"/>
              <a:t>placenta</a:t>
            </a:r>
          </a:p>
          <a:p>
            <a:pPr marL="1005840" lvl="2" indent="-457200">
              <a:buFont typeface="+mj-lt"/>
              <a:buAutoNum type="arabicPeriod"/>
            </a:pPr>
            <a:r>
              <a:rPr lang="en-US" sz="2200" dirty="0"/>
              <a:t>Placenta is a membrane shared by the </a:t>
            </a:r>
            <a:r>
              <a:rPr lang="en-US" sz="2200" b="1" dirty="0"/>
              <a:t>mother</a:t>
            </a:r>
            <a:r>
              <a:rPr lang="en-US" sz="2200" dirty="0"/>
              <a:t> and </a:t>
            </a:r>
            <a:r>
              <a:rPr lang="en-US" sz="2200" b="1" dirty="0"/>
              <a:t>baby</a:t>
            </a:r>
            <a:r>
              <a:rPr lang="en-US" sz="2200" dirty="0"/>
              <a:t> across which </a:t>
            </a:r>
            <a:r>
              <a:rPr lang="en-US" sz="2200" b="1" dirty="0"/>
              <a:t>gases, nutrients, </a:t>
            </a:r>
            <a:r>
              <a:rPr lang="en-US" sz="2200" dirty="0"/>
              <a:t>and </a:t>
            </a:r>
            <a:r>
              <a:rPr lang="en-US" sz="2200" b="1" dirty="0"/>
              <a:t>wastes</a:t>
            </a:r>
            <a:r>
              <a:rPr lang="en-US" sz="2200" dirty="0"/>
              <a:t> are exchanged</a:t>
            </a:r>
          </a:p>
          <a:p>
            <a:pPr marL="1005840" lvl="2" indent="-457200">
              <a:buFont typeface="+mj-lt"/>
              <a:buAutoNum type="arabicPeriod"/>
            </a:pPr>
            <a:endParaRPr lang="en-US" sz="2200" dirty="0"/>
          </a:p>
          <a:p>
            <a:pPr marL="731520" lvl="1" indent="-457200">
              <a:buFont typeface="+mj-lt"/>
              <a:buAutoNum type="alphaLcPeriod"/>
            </a:pPr>
            <a:r>
              <a:rPr lang="en-US" sz="2200" b="1" dirty="0"/>
              <a:t>Artery </a:t>
            </a:r>
            <a:r>
              <a:rPr lang="en-US" sz="2200" dirty="0"/>
              <a:t>travels toward </a:t>
            </a:r>
            <a:r>
              <a:rPr lang="en-US" sz="2200" b="1" dirty="0"/>
              <a:t>placenta</a:t>
            </a:r>
            <a:r>
              <a:rPr lang="en-US" sz="2200" dirty="0"/>
              <a:t> with </a:t>
            </a:r>
            <a:r>
              <a:rPr lang="en-US" sz="2200" b="1" dirty="0"/>
              <a:t>waste</a:t>
            </a:r>
          </a:p>
          <a:p>
            <a:pPr marL="731520" lvl="1" indent="-457200">
              <a:buFont typeface="+mj-lt"/>
              <a:buAutoNum type="alphaLcPeriod"/>
            </a:pPr>
            <a:endParaRPr lang="en-US" sz="2200" dirty="0"/>
          </a:p>
          <a:p>
            <a:pPr marL="731520" lvl="1" indent="-457200">
              <a:buFont typeface="+mj-lt"/>
              <a:buAutoNum type="alphaLcPeriod"/>
            </a:pPr>
            <a:r>
              <a:rPr lang="en-US" sz="2200" dirty="0"/>
              <a:t>The </a:t>
            </a:r>
            <a:r>
              <a:rPr lang="en-US" sz="2200" b="1" dirty="0"/>
              <a:t>umbilical</a:t>
            </a:r>
            <a:r>
              <a:rPr lang="en-US" sz="2200" dirty="0"/>
              <a:t> arteries are grafted to the </a:t>
            </a:r>
            <a:r>
              <a:rPr lang="en-US" sz="2200" b="1" dirty="0"/>
              <a:t>iliac</a:t>
            </a:r>
            <a:r>
              <a:rPr lang="en-US" sz="2200" dirty="0"/>
              <a:t> arteries</a:t>
            </a:r>
          </a:p>
          <a:p>
            <a:pPr marL="731520" lvl="1" indent="-457200">
              <a:buFont typeface="+mj-lt"/>
              <a:buAutoNum type="alphaLcPeriod"/>
            </a:pPr>
            <a:endParaRPr lang="en-US" sz="2200" dirty="0"/>
          </a:p>
          <a:p>
            <a:pPr marL="731520" lvl="1" indent="-457200">
              <a:buFont typeface="+mj-lt"/>
              <a:buAutoNum type="alphaLcPeriod"/>
            </a:pPr>
            <a:r>
              <a:rPr lang="en-US" sz="2200" b="1" dirty="0"/>
              <a:t>Vein </a:t>
            </a:r>
            <a:r>
              <a:rPr lang="en-US" sz="2200" dirty="0"/>
              <a:t>travels from placenta to fetus with blood rich in </a:t>
            </a:r>
            <a:r>
              <a:rPr lang="en-US" sz="2200" b="1" dirty="0"/>
              <a:t>O</a:t>
            </a:r>
            <a:r>
              <a:rPr lang="en-US" sz="2200" b="1" baseline="-25000" dirty="0"/>
              <a:t>2</a:t>
            </a:r>
            <a:r>
              <a:rPr lang="en-US" sz="2200" dirty="0"/>
              <a:t> and </a:t>
            </a:r>
            <a:r>
              <a:rPr lang="en-US" sz="2200" b="1" dirty="0"/>
              <a:t>nutrients</a:t>
            </a:r>
          </a:p>
        </p:txBody>
      </p:sp>
      <p:pic>
        <p:nvPicPr>
          <p:cNvPr id="4" name="Picture 2" descr="fetalcirc">
            <a:extLst>
              <a:ext uri="{FF2B5EF4-FFF2-40B4-BE49-F238E27FC236}">
                <a16:creationId xmlns:a16="http://schemas.microsoft.com/office/drawing/2014/main" id="{079DE945-313E-834E-BBE2-FE63B369AB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9237" y="2546574"/>
            <a:ext cx="4438018" cy="2790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51326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E42EE5-7C1C-084D-BB75-0AD0A68A8E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190171"/>
            <a:ext cx="5777519" cy="4982029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4"/>
            </a:pPr>
            <a:r>
              <a:rPr lang="en-US" sz="2200" b="1" dirty="0"/>
              <a:t>Venous Duct (ductus venosus)</a:t>
            </a:r>
          </a:p>
          <a:p>
            <a:pPr marL="457200" indent="-457200">
              <a:buFont typeface="+mj-lt"/>
              <a:buAutoNum type="arabicPeriod" startAt="4"/>
            </a:pPr>
            <a:endParaRPr lang="en-US" sz="2200" dirty="0"/>
          </a:p>
          <a:p>
            <a:pPr marL="731520" lvl="1" indent="-457200">
              <a:buFont typeface="+mj-lt"/>
              <a:buAutoNum type="alphaLcPeriod"/>
            </a:pPr>
            <a:r>
              <a:rPr lang="en-US" sz="2200" dirty="0"/>
              <a:t>Connects </a:t>
            </a:r>
            <a:r>
              <a:rPr lang="en-US" sz="2200" b="1" dirty="0"/>
              <a:t>umbilical </a:t>
            </a:r>
            <a:r>
              <a:rPr lang="en-US" sz="2200" dirty="0"/>
              <a:t>vein to the </a:t>
            </a:r>
            <a:r>
              <a:rPr lang="en-US" sz="2200" b="1" dirty="0"/>
              <a:t>vena cava</a:t>
            </a:r>
            <a:r>
              <a:rPr lang="en-US" sz="2200" dirty="0"/>
              <a:t> to bring the blood back to he baby’s heart</a:t>
            </a:r>
          </a:p>
          <a:p>
            <a:pPr marL="731520" lvl="1" indent="-457200">
              <a:buFont typeface="+mj-lt"/>
              <a:buAutoNum type="alphaLcPeriod"/>
            </a:pPr>
            <a:endParaRPr lang="en-US" sz="2200" dirty="0"/>
          </a:p>
          <a:p>
            <a:pPr marL="731520" lvl="1" indent="-457200">
              <a:buFont typeface="+mj-lt"/>
              <a:buAutoNum type="alphaLcPeriod"/>
            </a:pPr>
            <a:r>
              <a:rPr lang="en-US" sz="2200" dirty="0"/>
              <a:t>It attaches right at the babies </a:t>
            </a:r>
            <a:r>
              <a:rPr lang="en-US" sz="2200" b="1" dirty="0"/>
              <a:t>liver</a:t>
            </a:r>
            <a:r>
              <a:rPr lang="en-US" sz="2200" dirty="0"/>
              <a:t>, but bypasses most of the </a:t>
            </a:r>
            <a:r>
              <a:rPr lang="en-US" sz="2200" b="1" dirty="0"/>
              <a:t>liver</a:t>
            </a:r>
          </a:p>
          <a:p>
            <a:pPr marL="731520" lvl="1" indent="-457200">
              <a:buFont typeface="+mj-lt"/>
              <a:buAutoNum type="alphaLcPeriod"/>
            </a:pPr>
            <a:endParaRPr lang="en-US" sz="2200" dirty="0"/>
          </a:p>
          <a:p>
            <a:pPr marL="731520" lvl="1" indent="-457200">
              <a:buFont typeface="+mj-lt"/>
              <a:buAutoNum type="alphaLcPeriod"/>
            </a:pPr>
            <a:r>
              <a:rPr lang="en-US" sz="2200" dirty="0"/>
              <a:t>This is why chemicals ingested by the mother can seriously affect the baby</a:t>
            </a:r>
          </a:p>
        </p:txBody>
      </p:sp>
      <p:pic>
        <p:nvPicPr>
          <p:cNvPr id="4" name="Picture 2" descr="fetalcirc">
            <a:extLst>
              <a:ext uri="{FF2B5EF4-FFF2-40B4-BE49-F238E27FC236}">
                <a16:creationId xmlns:a16="http://schemas.microsoft.com/office/drawing/2014/main" id="{C214BB13-FB5F-1A4C-B789-F70ECB846A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421" y="2121408"/>
            <a:ext cx="3893082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E1ABC88-F60B-4B47-9E87-7BEE23242335}"/>
              </a:ext>
            </a:extLst>
          </p:cNvPr>
          <p:cNvSpPr txBox="1"/>
          <p:nvPr/>
        </p:nvSpPr>
        <p:spPr>
          <a:xfrm>
            <a:off x="7825563" y="4869712"/>
            <a:ext cx="3056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4"/>
              </a:rPr>
              <a:t>Fetal Circulation Animation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6955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15155-A7FD-E54B-87B2-B035DE4A9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III. The Path of the blood through the fetus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3DCA96-BBC1-1F44-A3BB-F8C3AF5060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200" dirty="0"/>
              <a:t>Begin with blood collecting in </a:t>
            </a:r>
            <a:r>
              <a:rPr lang="en-US" sz="2200" b="1" dirty="0"/>
              <a:t>right atrium</a:t>
            </a:r>
          </a:p>
          <a:p>
            <a:pPr marL="457200" indent="-457200">
              <a:buFont typeface="+mj-lt"/>
              <a:buAutoNum type="alphaUcPeriod"/>
            </a:pPr>
            <a:endParaRPr lang="en-US" sz="2200" b="1" dirty="0"/>
          </a:p>
          <a:p>
            <a:pPr marL="457200" indent="-457200">
              <a:buFont typeface="+mj-lt"/>
              <a:buAutoNum type="alphaUcPeriod"/>
            </a:pPr>
            <a:r>
              <a:rPr lang="en-US" sz="2200" dirty="0"/>
              <a:t>From there, blood can go into </a:t>
            </a:r>
            <a:r>
              <a:rPr lang="en-US" sz="2200" b="1" dirty="0"/>
              <a:t>left atrium</a:t>
            </a:r>
            <a:r>
              <a:rPr lang="en-US" sz="2200" dirty="0"/>
              <a:t> through </a:t>
            </a:r>
            <a:r>
              <a:rPr lang="en-US" sz="2200" b="1" dirty="0"/>
              <a:t>oval opening</a:t>
            </a:r>
            <a:r>
              <a:rPr lang="en-US" sz="2200" dirty="0"/>
              <a:t> plus into </a:t>
            </a:r>
            <a:r>
              <a:rPr lang="en-US" sz="2200" b="1" dirty="0"/>
              <a:t>right ventricle</a:t>
            </a:r>
            <a:r>
              <a:rPr lang="en-US" sz="2200" dirty="0"/>
              <a:t> through </a:t>
            </a:r>
            <a:r>
              <a:rPr lang="en-US" sz="2200" b="1" dirty="0" err="1"/>
              <a:t>atrioventricle</a:t>
            </a:r>
            <a:r>
              <a:rPr lang="en-US" sz="2200" b="1" dirty="0"/>
              <a:t> valve</a:t>
            </a:r>
          </a:p>
          <a:p>
            <a:pPr marL="457200" indent="-457200">
              <a:buFont typeface="+mj-lt"/>
              <a:buAutoNum type="alphaUcPeriod"/>
            </a:pPr>
            <a:endParaRPr lang="en-US" sz="2200" dirty="0"/>
          </a:p>
          <a:p>
            <a:pPr marL="457200" indent="-457200">
              <a:buFont typeface="+mj-lt"/>
              <a:buAutoNum type="alphaUcPeriod"/>
            </a:pPr>
            <a:r>
              <a:rPr lang="en-US" sz="2200" b="1" dirty="0"/>
              <a:t>Right ventricle</a:t>
            </a:r>
            <a:r>
              <a:rPr lang="en-US" sz="2200" dirty="0"/>
              <a:t> to </a:t>
            </a:r>
            <a:r>
              <a:rPr lang="en-US" sz="2200" b="1" dirty="0"/>
              <a:t>pulmonary artery. </a:t>
            </a:r>
            <a:r>
              <a:rPr lang="en-US" sz="2200" dirty="0"/>
              <a:t>Most of blood will go through </a:t>
            </a:r>
            <a:r>
              <a:rPr lang="en-US" sz="2200" b="1" dirty="0"/>
              <a:t>arterial duct</a:t>
            </a:r>
            <a:r>
              <a:rPr lang="en-US" sz="2200" dirty="0"/>
              <a:t> into </a:t>
            </a:r>
            <a:r>
              <a:rPr lang="en-US" sz="2200" b="1" dirty="0"/>
              <a:t>aorta</a:t>
            </a:r>
          </a:p>
          <a:p>
            <a:pPr marL="457200" indent="-457200">
              <a:buFont typeface="+mj-lt"/>
              <a:buAutoNum type="alphaUcPeriod"/>
            </a:pPr>
            <a:endParaRPr lang="en-US" sz="2200" b="1" dirty="0"/>
          </a:p>
          <a:p>
            <a:pPr marL="457200" indent="-457200">
              <a:buFont typeface="+mj-lt"/>
              <a:buAutoNum type="alphaUcPeriod"/>
            </a:pPr>
            <a:r>
              <a:rPr lang="en-US" sz="2200" dirty="0"/>
              <a:t>Aorta to tissue</a:t>
            </a:r>
            <a:r>
              <a:rPr lang="en-US" sz="2200" b="1" dirty="0"/>
              <a:t> 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1764003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49CAD-AA25-9542-9644-67006EFA1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63B039-F57E-A943-A0E1-02EE17A517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lphaUcPeriod" startAt="5"/>
            </a:pPr>
            <a:r>
              <a:rPr lang="en-US" sz="2200" b="1" dirty="0"/>
              <a:t>Umbilical arteries</a:t>
            </a:r>
            <a:r>
              <a:rPr lang="en-US" sz="2200" dirty="0"/>
              <a:t> lead to placenta, where exchange of gases and nutrients take place.</a:t>
            </a:r>
          </a:p>
          <a:p>
            <a:pPr marL="457200" indent="-457200">
              <a:buFont typeface="+mj-lt"/>
              <a:buAutoNum type="alphaUcPeriod" startAt="5"/>
            </a:pPr>
            <a:endParaRPr lang="en-US" sz="2200" dirty="0"/>
          </a:p>
          <a:p>
            <a:pPr marL="457200" indent="-457200">
              <a:buFont typeface="+mj-lt"/>
              <a:buAutoNum type="alphaUcPeriod" startAt="5"/>
            </a:pPr>
            <a:r>
              <a:rPr lang="en-US" sz="2200" b="1" dirty="0"/>
              <a:t>Umbilical vein</a:t>
            </a:r>
            <a:r>
              <a:rPr lang="en-US" sz="2200" dirty="0"/>
              <a:t> carries O</a:t>
            </a:r>
            <a:r>
              <a:rPr lang="en-US" sz="2200" baseline="-25000" dirty="0"/>
              <a:t>2</a:t>
            </a:r>
            <a:r>
              <a:rPr lang="en-US" sz="2200" dirty="0"/>
              <a:t> rich blood</a:t>
            </a:r>
          </a:p>
          <a:p>
            <a:pPr marL="457200" indent="-457200">
              <a:buFont typeface="+mj-lt"/>
              <a:buAutoNum type="alphaUcPeriod" startAt="5"/>
            </a:pPr>
            <a:endParaRPr lang="en-US" sz="2200" dirty="0"/>
          </a:p>
          <a:p>
            <a:pPr marL="457200" indent="-457200">
              <a:buFont typeface="+mj-lt"/>
              <a:buAutoNum type="alphaUcPeriod" startAt="5"/>
            </a:pPr>
            <a:r>
              <a:rPr lang="en-US" sz="2200" dirty="0"/>
              <a:t>It enters the </a:t>
            </a:r>
            <a:r>
              <a:rPr lang="en-US" sz="2200" b="1" dirty="0"/>
              <a:t>venous duct</a:t>
            </a:r>
            <a:r>
              <a:rPr lang="en-US" sz="2200" dirty="0"/>
              <a:t>, passes through liver</a:t>
            </a:r>
          </a:p>
          <a:p>
            <a:pPr marL="457200" indent="-457200">
              <a:buFont typeface="+mj-lt"/>
              <a:buAutoNum type="alphaUcPeriod" startAt="5"/>
            </a:pPr>
            <a:endParaRPr lang="en-US" sz="2200" dirty="0"/>
          </a:p>
          <a:p>
            <a:pPr marL="457200" indent="-457200">
              <a:buFont typeface="+mj-lt"/>
              <a:buAutoNum type="alphaUcPeriod" startAt="5"/>
            </a:pPr>
            <a:r>
              <a:rPr lang="en-US" sz="2200" b="1" dirty="0"/>
              <a:t>Venus duct</a:t>
            </a:r>
            <a:r>
              <a:rPr lang="en-US" sz="2200" dirty="0"/>
              <a:t> joins with </a:t>
            </a:r>
            <a:r>
              <a:rPr lang="en-US" sz="2200" b="1" dirty="0"/>
              <a:t>inferior vena cava</a:t>
            </a:r>
            <a:r>
              <a:rPr lang="en-US" sz="2200" dirty="0"/>
              <a:t> (it mixes here with deoxygenated blood) and this mixed blood goes back to the </a:t>
            </a:r>
            <a:r>
              <a:rPr lang="en-US" sz="2200" b="1" dirty="0"/>
              <a:t>heart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BCC1FE-8C0E-E643-96DE-CC6A37BDE71C}"/>
              </a:ext>
            </a:extLst>
          </p:cNvPr>
          <p:cNvSpPr txBox="1"/>
          <p:nvPr/>
        </p:nvSpPr>
        <p:spPr>
          <a:xfrm>
            <a:off x="7974418" y="5987534"/>
            <a:ext cx="2501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Eating Placenta Video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778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{6274D830-CD3C-E549-9B20-58B77FB22E76}tf10001070</Template>
  <TotalTime>1650</TotalTime>
  <Words>518</Words>
  <Application>Microsoft Macintosh PowerPoint</Application>
  <PresentationFormat>Widescreen</PresentationFormat>
  <Paragraphs>69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Calibri</vt:lpstr>
      <vt:lpstr>Rockwell</vt:lpstr>
      <vt:lpstr>Rockwell Condensed</vt:lpstr>
      <vt:lpstr>Rockwell Extra Bold</vt:lpstr>
      <vt:lpstr>Wingdings</vt:lpstr>
      <vt:lpstr>Wood Type</vt:lpstr>
      <vt:lpstr>The Circulatory System</vt:lpstr>
      <vt:lpstr>Adult &amp; Fetal Circulation </vt:lpstr>
      <vt:lpstr>II. Difference between Adult &amp; fetal circulation</vt:lpstr>
      <vt:lpstr>4 features unique to the fetus</vt:lpstr>
      <vt:lpstr>PowerPoint Presentation</vt:lpstr>
      <vt:lpstr>PowerPoint Presentation</vt:lpstr>
      <vt:lpstr>PowerPoint Presentation</vt:lpstr>
      <vt:lpstr>III. The Path of the blood through the fetus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Circulatory System</dc:title>
  <dc:creator>Microsoft Office User</dc:creator>
  <cp:lastModifiedBy>Microsoft Office User</cp:lastModifiedBy>
  <cp:revision>45</cp:revision>
  <dcterms:created xsi:type="dcterms:W3CDTF">2019-02-25T03:18:46Z</dcterms:created>
  <dcterms:modified xsi:type="dcterms:W3CDTF">2019-03-05T23:42:58Z</dcterms:modified>
</cp:coreProperties>
</file>