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9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300" r:id="rId13"/>
    <p:sldId id="298" r:id="rId14"/>
    <p:sldId id="299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0D2BA3-9D8A-074C-A9B8-FB73FEDFF259}">
          <p14:sldIdLst>
            <p14:sldId id="25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0"/>
            <p14:sldId id="298"/>
            <p14:sldId id="299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78267"/>
  </p:normalViewPr>
  <p:slideViewPr>
    <p:cSldViewPr snapToGrid="0" snapToObjects="1">
      <p:cViewPr varScale="1">
        <p:scale>
          <a:sx n="87" d="100"/>
          <a:sy n="87" d="100"/>
        </p:scale>
        <p:origin x="1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8B2A-8DB5-0B4E-A31A-7BD4F9F83B51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39CA3-5605-284C-B755-B62FA3FE1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ed.ted.com</a:t>
            </a:r>
            <a:r>
              <a:rPr lang="en-US" dirty="0"/>
              <a:t>/lessons/how-the-heart-actually-pumps-blood-</a:t>
            </a:r>
            <a:r>
              <a:rPr lang="en-US" dirty="0" err="1"/>
              <a:t>edmond</a:t>
            </a:r>
            <a:r>
              <a:rPr lang="en-US" dirty="0"/>
              <a:t>-hui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9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ed.ted.com</a:t>
            </a:r>
            <a:r>
              <a:rPr lang="en-US" dirty="0"/>
              <a:t>/lessons/what-happens-during-a-heart-attack-</a:t>
            </a:r>
            <a:r>
              <a:rPr lang="en-US" dirty="0" err="1"/>
              <a:t>krishna</a:t>
            </a:r>
            <a:r>
              <a:rPr lang="en-US" dirty="0"/>
              <a:t>-</a:t>
            </a:r>
            <a:r>
              <a:rPr lang="en-US" dirty="0" err="1"/>
              <a:t>sudhir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www.pbs.org</a:t>
            </a:r>
            <a:r>
              <a:rPr lang="en-US" dirty="0"/>
              <a:t>/</a:t>
            </a:r>
            <a:r>
              <a:rPr lang="en-US" dirty="0" err="1"/>
              <a:t>wgbh</a:t>
            </a:r>
            <a:r>
              <a:rPr lang="en-US" dirty="0"/>
              <a:t>/nova/body/map-human-</a:t>
            </a:r>
            <a:r>
              <a:rPr lang="en-US" dirty="0" err="1"/>
              <a:t>heart.html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www.hhmi.org</a:t>
            </a:r>
            <a:r>
              <a:rPr lang="en-US" dirty="0"/>
              <a:t>/</a:t>
            </a:r>
            <a:r>
              <a:rPr lang="en-US" dirty="0" err="1"/>
              <a:t>biointeractive</a:t>
            </a:r>
            <a:r>
              <a:rPr lang="en-US" dirty="0"/>
              <a:t>/</a:t>
            </a:r>
            <a:r>
              <a:rPr lang="en-US" dirty="0" err="1"/>
              <a:t>circulatorium</a:t>
            </a:r>
            <a:r>
              <a:rPr lang="en-US" dirty="0"/>
              <a:t>/</a:t>
            </a:r>
            <a:r>
              <a:rPr lang="en-US" dirty="0" err="1"/>
              <a:t>frames.html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39CA3-5605-284C-B755-B62FA3FE15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5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4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6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B197E3-AD7B-B945-8D57-EAC199B820B7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129A7FE-1BE7-FD48-B7E2-05BF10F9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1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at-happens-during-a-heart-attack-krishna-sudhi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circulatorium/fram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how-the-heart-actually-pumps-blood-edmond-hu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0602-E9E6-004E-88A5-2BA4AAC4C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Circulatory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AAEB9-ED85-8E42-936F-D03217247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Anatomy &amp; Physiology 12</a:t>
            </a:r>
          </a:p>
        </p:txBody>
      </p:sp>
    </p:spTree>
    <p:extLst>
      <p:ext uri="{BB962C8B-B14F-4D97-AF65-F5344CB8AC3E}">
        <p14:creationId xmlns:p14="http://schemas.microsoft.com/office/powerpoint/2010/main" val="62774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59CB-8F51-6F4F-B6C7-71CE45BA9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59536"/>
            <a:ext cx="10058400" cy="53126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/>
              <a:t>Coronary Arteries &amp; Veins</a:t>
            </a:r>
          </a:p>
          <a:p>
            <a:pPr marL="0" indent="0">
              <a:buNone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Vitally important blood vessels that supply blood to the </a:t>
            </a:r>
            <a:r>
              <a:rPr lang="en-US" sz="2000" b="1" dirty="0"/>
              <a:t>heart</a:t>
            </a:r>
            <a:r>
              <a:rPr lang="en-US" sz="2000" dirty="0"/>
              <a:t> muscle itself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Heart does not use the blood in its inner </a:t>
            </a:r>
            <a:r>
              <a:rPr lang="en-US" sz="2000" b="1" dirty="0"/>
              <a:t>chambers</a:t>
            </a: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Arteries branch off the </a:t>
            </a:r>
            <a:r>
              <a:rPr lang="en-US" sz="2000" b="1" dirty="0"/>
              <a:t>aorta</a:t>
            </a:r>
            <a:r>
              <a:rPr lang="en-US" sz="2000" dirty="0"/>
              <a:t> just above the aortic semilunar valve, and lie on the outside of the heart. </a:t>
            </a:r>
            <a:r>
              <a:rPr lang="en-US" sz="2000" dirty="0">
                <a:hlinkClick r:id="rId3"/>
              </a:rPr>
              <a:t>Ted-Ed Heart Attack</a:t>
            </a: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Coronary veins empty into the </a:t>
            </a:r>
            <a:r>
              <a:rPr lang="en-US" sz="2000" b="1" dirty="0"/>
              <a:t>right atrium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2330B1-1E8B-6448-8CBC-7F114DD3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84" y="3434080"/>
            <a:ext cx="2808935" cy="325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57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D28E-6F38-B54E-8A5C-C21024AA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Path of blood through the heart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B35A4-AEBE-9147-81DD-084B14D79D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Animation</a:t>
            </a:r>
            <a:r>
              <a:rPr lang="en-US" sz="1600" dirty="0"/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Blood low in oxygen (“deoxygenated”) enters the right atrium through the </a:t>
            </a:r>
            <a:r>
              <a:rPr lang="en-US" b="1" dirty="0"/>
              <a:t>superior</a:t>
            </a:r>
            <a:r>
              <a:rPr lang="en-US" dirty="0"/>
              <a:t> and </a:t>
            </a:r>
            <a:r>
              <a:rPr lang="en-US" b="1" dirty="0"/>
              <a:t>inferior vena cava</a:t>
            </a:r>
            <a:r>
              <a:rPr lang="en-US" dirty="0"/>
              <a:t>, the body’s largest veins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/>
              <a:t>right atrium</a:t>
            </a:r>
            <a:r>
              <a:rPr lang="en-US" dirty="0"/>
              <a:t> contracts, forcing blood through the </a:t>
            </a:r>
            <a:r>
              <a:rPr lang="en-US" b="1" dirty="0"/>
              <a:t>tricuspid valve</a:t>
            </a:r>
            <a:r>
              <a:rPr lang="en-US" dirty="0"/>
              <a:t> and into the </a:t>
            </a:r>
            <a:r>
              <a:rPr lang="en-US" b="1" dirty="0"/>
              <a:t>right ventricles</a:t>
            </a:r>
            <a:endParaRPr lang="en-US" dirty="0"/>
          </a:p>
        </p:txBody>
      </p:sp>
      <p:pic>
        <p:nvPicPr>
          <p:cNvPr id="6" name="Picture 4" descr="heart diagram">
            <a:extLst>
              <a:ext uri="{FF2B5EF4-FFF2-40B4-BE49-F238E27FC236}">
                <a16:creationId xmlns:a16="http://schemas.microsoft.com/office/drawing/2014/main" id="{2231EBE8-984D-C24D-8582-756A9F4290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61" y="1950720"/>
            <a:ext cx="5130278" cy="473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7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2FFB-349C-BA49-BCD6-40FBF8F7D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543001"/>
            <a:ext cx="4579112" cy="4629199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The right ventricle contracts, sending blood through the </a:t>
            </a:r>
            <a:r>
              <a:rPr lang="en-US" b="1" dirty="0"/>
              <a:t>pulmonary semilunar valve</a:t>
            </a:r>
            <a:r>
              <a:rPr lang="en-US" dirty="0"/>
              <a:t> and into the </a:t>
            </a:r>
            <a:r>
              <a:rPr lang="en-US" b="1" dirty="0"/>
              <a:t>pulmonary trunk</a:t>
            </a:r>
            <a:endParaRPr lang="en-US" dirty="0"/>
          </a:p>
        </p:txBody>
      </p:sp>
      <p:pic>
        <p:nvPicPr>
          <p:cNvPr id="5" name="Content Placeholder 4" descr="heart diagram">
            <a:extLst>
              <a:ext uri="{FF2B5EF4-FFF2-40B4-BE49-F238E27FC236}">
                <a16:creationId xmlns:a16="http://schemas.microsoft.com/office/drawing/2014/main" id="{54D51DB8-8A0A-C448-B96D-24267FB624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9" y="840690"/>
            <a:ext cx="5777992" cy="53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2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278C1F-70DB-AF45-B0E2-34C4EDBDA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48" y="1056641"/>
            <a:ext cx="4754880" cy="5115560"/>
          </a:xfrm>
        </p:spPr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/>
              <a:t>The pulmonary trunk divides into </a:t>
            </a:r>
            <a:r>
              <a:rPr lang="en-US" b="1" dirty="0"/>
              <a:t>pulmonary arteries</a:t>
            </a:r>
            <a:r>
              <a:rPr lang="en-US" dirty="0"/>
              <a:t>, which take the deoxygenated blood to the capillaries of the </a:t>
            </a:r>
            <a:r>
              <a:rPr lang="en-US" b="1" dirty="0"/>
              <a:t>lungs</a:t>
            </a:r>
          </a:p>
          <a:p>
            <a:pPr marL="457200" indent="-457200">
              <a:buFont typeface="+mj-lt"/>
              <a:buAutoNum type="alphaUcPeriod" startAt="4"/>
            </a:pPr>
            <a:endParaRPr lang="en-US" dirty="0"/>
          </a:p>
          <a:p>
            <a:pPr marL="457200" indent="-457200">
              <a:buFont typeface="+mj-lt"/>
              <a:buAutoNum type="alphaUcPeriod" startAt="4"/>
            </a:pPr>
            <a:r>
              <a:rPr lang="en-US" dirty="0"/>
              <a:t>At the lungs, carbon dioxide diffuses out of the blood and oxygen diffuses into it. The blood is now </a:t>
            </a:r>
            <a:r>
              <a:rPr lang="en-US" b="1" dirty="0"/>
              <a:t>oxygenated</a:t>
            </a:r>
          </a:p>
          <a:p>
            <a:pPr marL="457200" indent="-457200">
              <a:buFont typeface="+mj-lt"/>
              <a:buAutoNum type="alphaUcPeriod" startAt="4"/>
            </a:pPr>
            <a:endParaRPr lang="en-US" dirty="0"/>
          </a:p>
          <a:p>
            <a:pPr marL="457200" indent="-457200">
              <a:buFont typeface="+mj-lt"/>
              <a:buAutoNum type="alphaUcPeriod" startAt="4"/>
            </a:pPr>
            <a:r>
              <a:rPr lang="en-US" dirty="0"/>
              <a:t>The oxygenated blood feeds into the </a:t>
            </a:r>
            <a:r>
              <a:rPr lang="en-US" b="1" dirty="0"/>
              <a:t>pulmonary veins</a:t>
            </a:r>
            <a:r>
              <a:rPr lang="en-US" dirty="0"/>
              <a:t> which take it from the lungs to the </a:t>
            </a:r>
            <a:r>
              <a:rPr lang="en-US" b="1" dirty="0"/>
              <a:t>left atrium</a:t>
            </a:r>
            <a:endParaRPr lang="en-US" dirty="0"/>
          </a:p>
        </p:txBody>
      </p:sp>
      <p:pic>
        <p:nvPicPr>
          <p:cNvPr id="9" name="Picture 4" descr="heart diagram">
            <a:extLst>
              <a:ext uri="{FF2B5EF4-FFF2-40B4-BE49-F238E27FC236}">
                <a16:creationId xmlns:a16="http://schemas.microsoft.com/office/drawing/2014/main" id="{EE1085B4-864C-0245-8255-64C929F3CF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21" y="928190"/>
            <a:ext cx="5683164" cy="52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1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2CFE00-9469-F04F-98E4-69ADA39AC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300481"/>
            <a:ext cx="4754880" cy="4871719"/>
          </a:xfrm>
        </p:spPr>
        <p:txBody>
          <a:bodyPr/>
          <a:lstStyle/>
          <a:p>
            <a:pPr marL="457200" indent="-457200">
              <a:buFont typeface="+mj-lt"/>
              <a:buAutoNum type="alphaUcPeriod" startAt="7"/>
            </a:pPr>
            <a:r>
              <a:rPr lang="en-US" dirty="0"/>
              <a:t>The left atrium </a:t>
            </a:r>
            <a:r>
              <a:rPr lang="en-US" b="1" dirty="0"/>
              <a:t>contracts</a:t>
            </a:r>
            <a:r>
              <a:rPr lang="en-US" dirty="0"/>
              <a:t>, forcing blood through the bicuspid valve into the </a:t>
            </a:r>
            <a:r>
              <a:rPr lang="en-US" b="1" dirty="0"/>
              <a:t>left ventricle</a:t>
            </a:r>
          </a:p>
          <a:p>
            <a:pPr marL="457200" indent="-457200">
              <a:buFont typeface="+mj-lt"/>
              <a:buAutoNum type="alphaUcPeriod" startAt="7"/>
            </a:pPr>
            <a:endParaRPr lang="en-US" dirty="0"/>
          </a:p>
          <a:p>
            <a:pPr marL="457200" indent="-457200">
              <a:buFont typeface="+mj-lt"/>
              <a:buAutoNum type="alphaUcPeriod" startAt="7"/>
            </a:pPr>
            <a:r>
              <a:rPr lang="en-US" dirty="0"/>
              <a:t>The left ventricle </a:t>
            </a:r>
            <a:r>
              <a:rPr lang="en-US" b="1" dirty="0"/>
              <a:t>contracts</a:t>
            </a:r>
            <a:r>
              <a:rPr lang="en-US" dirty="0"/>
              <a:t>, forcing blood through the </a:t>
            </a:r>
            <a:r>
              <a:rPr lang="en-US" b="1" dirty="0"/>
              <a:t>aortic semilunar valve </a:t>
            </a:r>
            <a:r>
              <a:rPr lang="en-US" dirty="0"/>
              <a:t>into the </a:t>
            </a:r>
            <a:r>
              <a:rPr lang="en-US" b="1" dirty="0"/>
              <a:t>aorta</a:t>
            </a:r>
            <a:r>
              <a:rPr lang="en-US" dirty="0"/>
              <a:t>, the body’s largest artery</a:t>
            </a:r>
          </a:p>
        </p:txBody>
      </p:sp>
      <p:pic>
        <p:nvPicPr>
          <p:cNvPr id="7" name="Picture 4" descr="heart diagram">
            <a:extLst>
              <a:ext uri="{FF2B5EF4-FFF2-40B4-BE49-F238E27FC236}">
                <a16:creationId xmlns:a16="http://schemas.microsoft.com/office/drawing/2014/main" id="{AA03F4E8-339A-4A41-87D4-3D654C718D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3" y="1300481"/>
            <a:ext cx="5279697" cy="48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4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2EBA-0EBA-024A-9955-56A49A22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544320"/>
            <a:ext cx="4754880" cy="4627880"/>
          </a:xfrm>
        </p:spPr>
        <p:txBody>
          <a:bodyPr/>
          <a:lstStyle/>
          <a:p>
            <a:pPr marL="457200" indent="-457200">
              <a:buFont typeface="+mj-lt"/>
              <a:buAutoNum type="alphaUcPeriod" startAt="9"/>
            </a:pPr>
            <a:r>
              <a:rPr lang="en-US" dirty="0"/>
              <a:t>The aorta divides into smaller arteries,  which carry oxygenated blood to all body tissues</a:t>
            </a:r>
          </a:p>
          <a:p>
            <a:pPr marL="457200" indent="-457200">
              <a:buFont typeface="+mj-lt"/>
              <a:buAutoNum type="alphaUcPeriod" startAt="9"/>
            </a:pPr>
            <a:endParaRPr lang="en-US" dirty="0"/>
          </a:p>
          <a:p>
            <a:pPr marL="457200" indent="-457200">
              <a:buFont typeface="+mj-lt"/>
              <a:buAutoNum type="alphaUcPeriod" startAt="9"/>
            </a:pPr>
            <a:r>
              <a:rPr lang="en-US" dirty="0"/>
              <a:t>Deoxygenated blood </a:t>
            </a:r>
            <a:r>
              <a:rPr lang="en-US" b="1" dirty="0"/>
              <a:t>never mixes</a:t>
            </a:r>
            <a:r>
              <a:rPr lang="en-US" dirty="0"/>
              <a:t> with oxygenated blood</a:t>
            </a:r>
          </a:p>
          <a:p>
            <a:pPr marL="457200" indent="-457200">
              <a:buFont typeface="+mj-lt"/>
              <a:buAutoNum type="alphaUcPeriod" startAt="9"/>
            </a:pPr>
            <a:endParaRPr lang="en-US" dirty="0"/>
          </a:p>
          <a:p>
            <a:pPr marL="457200" indent="-457200">
              <a:buFont typeface="+mj-lt"/>
              <a:buAutoNum type="alphaUcPeriod" startAt="9"/>
            </a:pPr>
            <a:r>
              <a:rPr lang="en-US" dirty="0"/>
              <a:t>Two atria contract </a:t>
            </a:r>
            <a:r>
              <a:rPr lang="en-US" b="1" dirty="0"/>
              <a:t>simultaneously</a:t>
            </a:r>
            <a:r>
              <a:rPr lang="en-US" dirty="0"/>
              <a:t> and the two ventricles contract simultaneously</a:t>
            </a:r>
          </a:p>
        </p:txBody>
      </p:sp>
      <p:pic>
        <p:nvPicPr>
          <p:cNvPr id="5" name="Content Placeholder 4" descr="heart diagram">
            <a:extLst>
              <a:ext uri="{FF2B5EF4-FFF2-40B4-BE49-F238E27FC236}">
                <a16:creationId xmlns:a16="http://schemas.microsoft.com/office/drawing/2014/main" id="{16F018D6-E558-8640-B74F-FC1AAA5722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1239520"/>
            <a:ext cx="5345763" cy="49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F19149-5A82-AD42-BF72-3524EA89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Heartbeat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B5400-F000-824B-B0A9-E306DDE6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The heartbeat that you can hear can be divided into </a:t>
            </a:r>
            <a:r>
              <a:rPr lang="en-US" b="1" dirty="0"/>
              <a:t>two</a:t>
            </a:r>
            <a:r>
              <a:rPr lang="en-US" dirty="0"/>
              <a:t> phases: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“</a:t>
            </a:r>
            <a:r>
              <a:rPr lang="en-US" sz="2000" b="1" dirty="0" err="1"/>
              <a:t>Lub</a:t>
            </a:r>
            <a:r>
              <a:rPr lang="en-US" sz="2000" dirty="0"/>
              <a:t>” is due to the closing of </a:t>
            </a:r>
            <a:r>
              <a:rPr lang="en-US" sz="2000" b="1" dirty="0"/>
              <a:t>atrioventricular</a:t>
            </a:r>
            <a:r>
              <a:rPr lang="en-US" sz="2000" dirty="0"/>
              <a:t> valves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Atria </a:t>
            </a:r>
            <a:r>
              <a:rPr lang="en-US" sz="2000" b="1" dirty="0"/>
              <a:t>contracting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Ventricles </a:t>
            </a:r>
            <a:r>
              <a:rPr lang="en-US" sz="2000" b="1" dirty="0"/>
              <a:t>relaxing </a:t>
            </a:r>
          </a:p>
          <a:p>
            <a:pPr marL="1005840" lvl="2" indent="-457200">
              <a:buFont typeface="+mj-lt"/>
              <a:buAutoNum type="alphaL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“</a:t>
            </a:r>
            <a:r>
              <a:rPr lang="en-US" sz="2000" b="1" dirty="0" err="1"/>
              <a:t>Dupp</a:t>
            </a:r>
            <a:r>
              <a:rPr lang="en-US" sz="2000" dirty="0"/>
              <a:t>” sound is due to the closing of the </a:t>
            </a:r>
            <a:r>
              <a:rPr lang="en-US" sz="2000" b="1" dirty="0"/>
              <a:t>semi-lunar</a:t>
            </a:r>
            <a:r>
              <a:rPr lang="en-US" sz="2000" dirty="0"/>
              <a:t> valves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Atria </a:t>
            </a:r>
            <a:r>
              <a:rPr lang="en-US" sz="2000" b="1" dirty="0"/>
              <a:t>relaxing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Ventricles </a:t>
            </a:r>
            <a:r>
              <a:rPr lang="en-US" sz="2000" b="1" dirty="0"/>
              <a:t>contracting</a:t>
            </a:r>
            <a:endParaRPr lang="en-US" sz="20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2E00E68-EEC8-A64C-82A6-329A26AA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363" y="96012"/>
            <a:ext cx="2808943" cy="202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60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135E97-D664-654F-9196-164171FC9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117600"/>
            <a:ext cx="5412232" cy="5054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/>
              <a:t>If there is a problem with a valve closing, this can cause </a:t>
            </a:r>
            <a:r>
              <a:rPr lang="en-US" b="1" dirty="0"/>
              <a:t>heart murmurs</a:t>
            </a:r>
          </a:p>
          <a:p>
            <a:pPr marL="457200" indent="-457200">
              <a:buFont typeface="+mj-lt"/>
              <a:buAutoNum type="alphaUcPeriod" startAt="2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Rheumatic</a:t>
            </a:r>
            <a:r>
              <a:rPr lang="en-US" sz="2000" dirty="0"/>
              <a:t> fever caused by a </a:t>
            </a:r>
            <a:r>
              <a:rPr lang="en-US" sz="2000" b="1" dirty="0"/>
              <a:t>bacterial</a:t>
            </a:r>
            <a:r>
              <a:rPr lang="en-US" sz="2000" dirty="0"/>
              <a:t> infection can cause a faulty valve (usually the bicuspid valve)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Surgery</a:t>
            </a:r>
            <a:r>
              <a:rPr lang="en-US" sz="2000" dirty="0"/>
              <a:t> or replacement with an artificial valve can often cure this</a:t>
            </a:r>
            <a:endParaRPr lang="en-US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F743CF-E2F8-0148-8508-7F790EF8F8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55" y="1462405"/>
            <a:ext cx="4087268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853C-99BA-B242-AB33-09708F3D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5AC0-4A90-9B40-9D68-AEFECCED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777519" cy="40507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Function of the heart – </a:t>
            </a:r>
            <a:r>
              <a:rPr lang="en-US" dirty="0">
                <a:hlinkClick r:id="rId3"/>
              </a:rPr>
              <a:t>Ted-Ed Heart</a:t>
            </a:r>
            <a:endParaRPr lang="en-US" dirty="0"/>
          </a:p>
          <a:p>
            <a:pPr marL="788670" lvl="1" indent="-514350">
              <a:buFont typeface="+mj-lt"/>
              <a:buAutoNum type="alphaUcPeriod"/>
            </a:pPr>
            <a:r>
              <a:rPr lang="en-US" sz="2000" dirty="0"/>
              <a:t>The pump that circulates the </a:t>
            </a:r>
            <a:r>
              <a:rPr lang="en-US" sz="2000" b="1" dirty="0"/>
              <a:t>blood</a:t>
            </a:r>
            <a:r>
              <a:rPr lang="en-US" sz="2000" dirty="0"/>
              <a:t> throughout the body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sz="2000" dirty="0"/>
              <a:t>A very muscular organ about the size of a </a:t>
            </a:r>
            <a:r>
              <a:rPr lang="en-US" sz="2000" b="1" dirty="0"/>
              <a:t>fist</a:t>
            </a:r>
            <a:endParaRPr 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144709-FF8B-E24B-9203-C88AB0B5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26" y="1635696"/>
            <a:ext cx="44537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2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4177C1-5633-9442-A83A-22628125F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01617"/>
              </p:ext>
            </p:extLst>
          </p:nvPr>
        </p:nvGraphicFramePr>
        <p:xfrm>
          <a:off x="383459" y="144617"/>
          <a:ext cx="10943303" cy="6583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0711">
                  <a:extLst>
                    <a:ext uri="{9D8B030D-6E8A-4147-A177-3AD203B41FA5}">
                      <a16:colId xmlns:a16="http://schemas.microsoft.com/office/drawing/2014/main" val="3023982481"/>
                    </a:ext>
                  </a:extLst>
                </a:gridCol>
                <a:gridCol w="10242592">
                  <a:extLst>
                    <a:ext uri="{9D8B030D-6E8A-4147-A177-3AD203B41FA5}">
                      <a16:colId xmlns:a16="http://schemas.microsoft.com/office/drawing/2014/main" val="184082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Superior Vena Cava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5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Aorta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81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Sinoatrial (SA)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80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Right Atrium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78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Atrioventricular (AV)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4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Inferior Vena Cava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9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Atrioventricular (AV) Valve – Tricuspid Valve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Right Ventricle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3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Pulmonary Trunk </a:t>
                      </a:r>
                      <a:r>
                        <a:rPr lang="en-US" sz="2100" b="0" dirty="0">
                          <a:sym typeface="Wingdings" pitchFamily="2" charset="2"/>
                        </a:rPr>
                        <a:t> branches into the pulmonary arteries</a:t>
                      </a:r>
                      <a:endParaRPr lang="en-US" sz="2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37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Pulmonary Vein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8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Left Atrium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53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Atrioventricular (AV) Valve – Bicuspid Valve (also known as Mitral Valve)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7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Aortic Semilunar Valve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6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Left Ventricle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4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Septum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9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Pulmonary Semilunar Valve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1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7DB7-DBF7-E84B-BF06-87EF487D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37882"/>
            <a:ext cx="10058400" cy="56343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Consists of </a:t>
            </a:r>
            <a:r>
              <a:rPr lang="en-US" b="1" dirty="0"/>
              <a:t>three</a:t>
            </a:r>
            <a:r>
              <a:rPr lang="en-US" dirty="0"/>
              <a:t> tissue layers: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Outer </a:t>
            </a:r>
            <a:r>
              <a:rPr lang="en-US" sz="2000" b="1" dirty="0"/>
              <a:t>pericardium</a:t>
            </a:r>
            <a:r>
              <a:rPr lang="en-US" sz="2000" dirty="0"/>
              <a:t> layer composed of </a:t>
            </a:r>
            <a:r>
              <a:rPr lang="en-US" sz="2000" b="1" dirty="0"/>
              <a:t>epithelial</a:t>
            </a:r>
            <a:r>
              <a:rPr lang="en-US" sz="2000" dirty="0"/>
              <a:t> and </a:t>
            </a:r>
            <a:r>
              <a:rPr lang="en-US" sz="2000" b="1" dirty="0"/>
              <a:t>fibrous</a:t>
            </a:r>
            <a:r>
              <a:rPr lang="en-US" sz="2000" dirty="0"/>
              <a:t> tissue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Pericardium forms a </a:t>
            </a:r>
            <a:r>
              <a:rPr lang="en-US" sz="2000" b="1" dirty="0"/>
              <a:t>pericardial sac</a:t>
            </a:r>
            <a:r>
              <a:rPr lang="en-US" sz="2000" dirty="0"/>
              <a:t> that contains the heart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Has </a:t>
            </a:r>
            <a:r>
              <a:rPr lang="en-US" sz="2000" b="1" dirty="0"/>
              <a:t>lubricating</a:t>
            </a:r>
            <a:r>
              <a:rPr lang="en-US" sz="2000" dirty="0"/>
              <a:t> liquid within the sac</a:t>
            </a:r>
          </a:p>
          <a:p>
            <a:pPr marL="548640" lvl="2" indent="0">
              <a:buNone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Middle </a:t>
            </a:r>
            <a:r>
              <a:rPr lang="en-US" sz="2000" b="1" dirty="0"/>
              <a:t>myocardial</a:t>
            </a:r>
            <a:r>
              <a:rPr lang="en-US" sz="2000" dirty="0"/>
              <a:t> layer composed of cardiac muscle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Inner </a:t>
            </a:r>
            <a:r>
              <a:rPr lang="en-US" sz="2000" b="1" dirty="0"/>
              <a:t>smooth</a:t>
            </a:r>
            <a:r>
              <a:rPr lang="en-US" sz="2000" dirty="0"/>
              <a:t> endothelial layer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1BACB2-4FF8-D444-A867-9EBB62CB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31" y="3752852"/>
            <a:ext cx="5688632" cy="310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9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B385-1C30-3549-9CD8-E1115901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5D96-81EC-F446-9351-031BA465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456458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/>
              <a:t>The </a:t>
            </a:r>
            <a:r>
              <a:rPr lang="en-US" b="1" dirty="0"/>
              <a:t>two</a:t>
            </a:r>
            <a:r>
              <a:rPr lang="en-US" dirty="0"/>
              <a:t> pumps</a:t>
            </a:r>
          </a:p>
          <a:p>
            <a:pPr marL="457200" indent="-457200">
              <a:buFont typeface="+mj-lt"/>
              <a:buAutoNum type="alphaUcPeriod" startAt="2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Right </a:t>
            </a:r>
            <a:r>
              <a:rPr lang="en-US" sz="2000" dirty="0"/>
              <a:t>side pumps blood to the </a:t>
            </a:r>
            <a:r>
              <a:rPr lang="en-US" sz="2000" b="1" dirty="0"/>
              <a:t>lungs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b="1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Left </a:t>
            </a:r>
            <a:r>
              <a:rPr lang="en-US" sz="2000" dirty="0"/>
              <a:t>side pumps blood to the rest of the </a:t>
            </a:r>
            <a:r>
              <a:rPr lang="en-US" sz="2000" b="1" dirty="0"/>
              <a:t>body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b="1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The left and right side of the heart is divided by the </a:t>
            </a:r>
            <a:r>
              <a:rPr lang="en-US" sz="2000" b="1" dirty="0"/>
              <a:t>septum</a:t>
            </a:r>
            <a:endParaRPr lang="en-US" sz="2000" dirty="0"/>
          </a:p>
        </p:txBody>
      </p:sp>
      <p:pic>
        <p:nvPicPr>
          <p:cNvPr id="4" name="Picture 2" descr="http://www.ellenwhite.info/images/chapt-illus/MH/WI-Heart_diagram.jpg">
            <a:extLst>
              <a:ext uri="{FF2B5EF4-FFF2-40B4-BE49-F238E27FC236}">
                <a16:creationId xmlns:a16="http://schemas.microsoft.com/office/drawing/2014/main" id="{F5221BB4-096C-3743-9B3A-6BD0E3BD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84" y="924037"/>
            <a:ext cx="396141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7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6EA42-E53D-5242-9D5A-3184A86D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66" y="615337"/>
            <a:ext cx="7536269" cy="5211722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The </a:t>
            </a:r>
            <a:r>
              <a:rPr lang="en-US" b="1" dirty="0"/>
              <a:t>4</a:t>
            </a:r>
            <a:r>
              <a:rPr lang="en-US" dirty="0"/>
              <a:t> chambers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There are </a:t>
            </a:r>
            <a:r>
              <a:rPr lang="en-US" sz="2000" b="1" dirty="0"/>
              <a:t>two</a:t>
            </a:r>
            <a:r>
              <a:rPr lang="en-US" sz="2000" dirty="0"/>
              <a:t> chambers on each side of the septum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Smaller</a:t>
            </a:r>
            <a:r>
              <a:rPr lang="en-US" sz="2000" dirty="0"/>
              <a:t> chamber, located on the top, is called the </a:t>
            </a:r>
            <a:r>
              <a:rPr lang="en-US" sz="2000" b="1" dirty="0"/>
              <a:t>atrium </a:t>
            </a:r>
            <a:r>
              <a:rPr lang="en-US" sz="2000" dirty="0"/>
              <a:t>(plural = atria)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Larger</a:t>
            </a:r>
            <a:r>
              <a:rPr lang="en-US" sz="2000" dirty="0"/>
              <a:t> chamber, located on the bottom, is called the </a:t>
            </a:r>
            <a:r>
              <a:rPr lang="en-US" sz="2000" b="1" dirty="0"/>
              <a:t>ventricle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b="1" dirty="0"/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Right side is </a:t>
            </a:r>
            <a:r>
              <a:rPr lang="en-US" sz="2000" b="1" dirty="0"/>
              <a:t>thinner</a:t>
            </a:r>
            <a:r>
              <a:rPr lang="en-US" sz="2000" dirty="0"/>
              <a:t> because the lungs are </a:t>
            </a:r>
            <a:r>
              <a:rPr lang="en-US" sz="2000" b="1" dirty="0"/>
              <a:t>close</a:t>
            </a:r>
            <a:r>
              <a:rPr lang="en-US" sz="2000" dirty="0"/>
              <a:t> to the heart</a:t>
            </a:r>
          </a:p>
          <a:p>
            <a:pPr marL="1005840" lvl="2" indent="-457200">
              <a:buFont typeface="+mj-lt"/>
              <a:buAutoNum type="alphaLcPeriod"/>
            </a:pPr>
            <a:endParaRPr lang="en-US" sz="2000" dirty="0"/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Left side is </a:t>
            </a:r>
            <a:r>
              <a:rPr lang="en-US" sz="2000" b="1" dirty="0"/>
              <a:t>thicker</a:t>
            </a:r>
            <a:r>
              <a:rPr lang="en-US" sz="2000" dirty="0"/>
              <a:t> because the body is </a:t>
            </a:r>
            <a:r>
              <a:rPr lang="en-US" sz="2000" b="1" dirty="0"/>
              <a:t>further</a:t>
            </a:r>
            <a:r>
              <a:rPr lang="en-US" sz="2000" dirty="0"/>
              <a:t> from the heart</a:t>
            </a:r>
          </a:p>
        </p:txBody>
      </p:sp>
      <p:pic>
        <p:nvPicPr>
          <p:cNvPr id="4" name="Picture 2" descr="http://www.heart-valve-surgery.com/Images/Human-Heart-Diagram-Picture.gif">
            <a:extLst>
              <a:ext uri="{FF2B5EF4-FFF2-40B4-BE49-F238E27FC236}">
                <a16:creationId xmlns:a16="http://schemas.microsoft.com/office/drawing/2014/main" id="{FE8EF445-EB1D-A64C-9B3E-CA2A2A01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00" y="250916"/>
            <a:ext cx="4205035" cy="32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5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819E5-3E2A-EF47-9F08-2A0CA989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14400"/>
            <a:ext cx="601227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/>
              <a:t>Valves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b="1" dirty="0"/>
              <a:t>Atrioventricular valves</a:t>
            </a:r>
            <a:r>
              <a:rPr lang="en-US" sz="2000" dirty="0"/>
              <a:t> are located between the </a:t>
            </a:r>
            <a:r>
              <a:rPr lang="en-US" sz="2000" b="1" dirty="0"/>
              <a:t>atria</a:t>
            </a:r>
            <a:r>
              <a:rPr lang="en-US" sz="2000" dirty="0"/>
              <a:t> and the </a:t>
            </a:r>
            <a:r>
              <a:rPr lang="en-US" sz="2000" b="1" dirty="0"/>
              <a:t>ventricles</a:t>
            </a:r>
          </a:p>
          <a:p>
            <a:pPr marL="731520" lvl="1" indent="-457200">
              <a:buFont typeface="+mj-lt"/>
              <a:buAutoNum type="arabicPeriod"/>
            </a:pPr>
            <a:endParaRPr lang="en-US" sz="2000" dirty="0"/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Control the flow of blood between the chambers, and </a:t>
            </a:r>
            <a:r>
              <a:rPr lang="en-US" sz="2000" b="1" dirty="0"/>
              <a:t>prevent</a:t>
            </a:r>
            <a:r>
              <a:rPr lang="en-US" sz="2000" dirty="0"/>
              <a:t> blood backflow</a:t>
            </a:r>
          </a:p>
          <a:p>
            <a:pPr marL="1005840" lvl="2" indent="-457200">
              <a:buFont typeface="+mj-lt"/>
              <a:buAutoNum type="alphaLcPeriod"/>
            </a:pPr>
            <a:endParaRPr lang="en-US" sz="2000" dirty="0"/>
          </a:p>
          <a:p>
            <a:pPr marL="1005840" lvl="2" indent="-457200">
              <a:buFont typeface="+mj-lt"/>
              <a:buAutoNum type="alphaLcPeriod"/>
            </a:pPr>
            <a:r>
              <a:rPr lang="en-US" sz="2000" b="1" dirty="0"/>
              <a:t>Atrioventricular (AV)</a:t>
            </a:r>
            <a:r>
              <a:rPr lang="en-US" sz="2000" dirty="0"/>
              <a:t> valve between the right atrium from the right ventricle is called the </a:t>
            </a:r>
            <a:r>
              <a:rPr lang="en-US" sz="2000" b="1" dirty="0"/>
              <a:t>tricuspid valve</a:t>
            </a:r>
            <a:r>
              <a:rPr lang="en-US" sz="2000" dirty="0"/>
              <a:t> (has 3 flaps or “cusps”)</a:t>
            </a:r>
          </a:p>
          <a:p>
            <a:pPr marL="1005840" lvl="2" indent="-457200">
              <a:buFont typeface="+mj-lt"/>
              <a:buAutoNum type="alphaLcPeriod"/>
            </a:pPr>
            <a:endParaRPr lang="en-US" sz="2000" dirty="0"/>
          </a:p>
          <a:p>
            <a:pPr marL="1005840" lvl="2" indent="-457200">
              <a:buFont typeface="+mj-lt"/>
              <a:buAutoNum type="alphaLcPeriod"/>
            </a:pPr>
            <a:r>
              <a:rPr lang="en-US" sz="2000" dirty="0"/>
              <a:t>Atrioventricular valve between the left atrium and the left ventricle is called the </a:t>
            </a:r>
            <a:r>
              <a:rPr lang="en-US" sz="2000" b="1" dirty="0"/>
              <a:t>bicuspid valve</a:t>
            </a:r>
            <a:r>
              <a:rPr lang="en-US" sz="2000" dirty="0"/>
              <a:t> or </a:t>
            </a:r>
            <a:r>
              <a:rPr lang="en-US" sz="2000" b="1" dirty="0"/>
              <a:t>mitral valve</a:t>
            </a:r>
            <a:r>
              <a:rPr lang="en-US" sz="2000" dirty="0"/>
              <a:t> (has 2 cusps)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79A6E-AE1A-924A-8736-C47D764AC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26" y="3790604"/>
            <a:ext cx="2954289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F78C7-2781-894C-95C0-C5EAD693B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189" y="251461"/>
            <a:ext cx="4043551" cy="30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8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1CA0-24B9-EE40-85A2-CAA77E23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46662"/>
            <a:ext cx="10058400" cy="482553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Chordae </a:t>
            </a:r>
            <a:r>
              <a:rPr lang="en-US" b="1" dirty="0" err="1"/>
              <a:t>tendinae</a:t>
            </a:r>
            <a:r>
              <a:rPr lang="en-US" dirty="0"/>
              <a:t> are very strong, fibrous strings that support the AV valves and prevent them from </a:t>
            </a:r>
            <a:r>
              <a:rPr lang="en-US" b="1" dirty="0"/>
              <a:t>inverting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F9CEE-84BC-7C42-9C5B-D833AFA4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92" y="2564904"/>
            <a:ext cx="5112568" cy="38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9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12BF-E434-3441-A8FE-9B5FF2D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47651"/>
            <a:ext cx="5532120" cy="5224549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Semilunar valve</a:t>
            </a:r>
            <a:r>
              <a:rPr lang="en-US" dirty="0"/>
              <a:t> are located between the heart and the artery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731520" lvl="1" indent="-457200">
              <a:buFont typeface="+mj-lt"/>
              <a:buAutoNum type="alphaLcPeriod"/>
            </a:pPr>
            <a:r>
              <a:rPr lang="en-US" sz="2000" dirty="0"/>
              <a:t>Look like half-</a:t>
            </a:r>
            <a:r>
              <a:rPr lang="en-US" sz="2000" b="1" dirty="0"/>
              <a:t>moons</a:t>
            </a:r>
          </a:p>
          <a:p>
            <a:pPr marL="731520" lvl="1" indent="-457200">
              <a:buFont typeface="+mj-lt"/>
              <a:buAutoNum type="alphaLcPeriod"/>
            </a:pPr>
            <a:endParaRPr lang="en-US" sz="20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000" b="1" dirty="0"/>
              <a:t>Pulmonary semilunar valve</a:t>
            </a:r>
            <a:r>
              <a:rPr lang="en-US" sz="2000" dirty="0"/>
              <a:t> is located between the right ventricle and the pulmonary artery</a:t>
            </a:r>
          </a:p>
          <a:p>
            <a:pPr marL="731520" lvl="1" indent="-457200">
              <a:buFont typeface="+mj-lt"/>
              <a:buAutoNum type="alphaLcPeriod"/>
            </a:pPr>
            <a:endParaRPr lang="en-US" sz="20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000" b="1" dirty="0"/>
              <a:t>Aortic semilunar valve</a:t>
            </a:r>
            <a:r>
              <a:rPr lang="en-US" sz="2000" dirty="0"/>
              <a:t> is located between the left ventricle and the aorta</a:t>
            </a:r>
          </a:p>
          <a:p>
            <a:pPr marL="731520" lvl="1" indent="-457200">
              <a:buFont typeface="+mj-lt"/>
              <a:buAutoNum type="alphaLcPeriod"/>
            </a:pPr>
            <a:endParaRPr lang="en-US" sz="2000" dirty="0"/>
          </a:p>
          <a:p>
            <a:pPr marL="731520" lvl="1" indent="-457200">
              <a:buFont typeface="+mj-lt"/>
              <a:buAutoNum type="alphaLcPeriod"/>
            </a:pPr>
            <a:r>
              <a:rPr lang="en-US" sz="2000" b="1" dirty="0"/>
              <a:t>No</a:t>
            </a:r>
            <a:r>
              <a:rPr lang="en-US" sz="2000" dirty="0"/>
              <a:t> chordae </a:t>
            </a:r>
            <a:r>
              <a:rPr lang="en-US" sz="2000" dirty="0" err="1"/>
              <a:t>tendinae</a:t>
            </a:r>
            <a:r>
              <a:rPr lang="en-US" sz="2000" dirty="0"/>
              <a:t> with semilunar valve</a:t>
            </a:r>
          </a:p>
          <a:p>
            <a:pPr marL="731520" lvl="1" indent="-457200">
              <a:buFont typeface="+mj-lt"/>
              <a:buAutoNum type="alphaLcPeriod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C385D-7AA8-984D-8E57-D8C47D84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44" y="1394488"/>
            <a:ext cx="379990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8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{6274D830-CD3C-E549-9B20-58B77FB22E76}tf10001070</Template>
  <TotalTime>1650</TotalTime>
  <Words>789</Words>
  <Application>Microsoft Macintosh PowerPoint</Application>
  <PresentationFormat>Widescreen</PresentationFormat>
  <Paragraphs>134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Wood Type</vt:lpstr>
      <vt:lpstr>The Circulatory System</vt:lpstr>
      <vt:lpstr>Heart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Path of blood through the heart</vt:lpstr>
      <vt:lpstr>PowerPoint Presentation</vt:lpstr>
      <vt:lpstr>PowerPoint Presentation</vt:lpstr>
      <vt:lpstr>PowerPoint Presentation</vt:lpstr>
      <vt:lpstr>PowerPoint Presentation</vt:lpstr>
      <vt:lpstr>IV. Heartbeat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Microsoft Office User</dc:creator>
  <cp:lastModifiedBy>Microsoft Office User</cp:lastModifiedBy>
  <cp:revision>45</cp:revision>
  <dcterms:created xsi:type="dcterms:W3CDTF">2019-02-25T03:18:46Z</dcterms:created>
  <dcterms:modified xsi:type="dcterms:W3CDTF">2019-03-05T23:43:50Z</dcterms:modified>
</cp:coreProperties>
</file>