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A7350-71CB-6141-AE8E-F57B377DE0C3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9C817-F9EE-8A42-9893-A66905FD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8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9C817-F9EE-8A42-9893-A66905FD79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9CA6803-2D33-4542-9589-BB9A4391AFCD}" type="datetimeFigureOut">
              <a:rPr lang="en-US" smtClean="0"/>
              <a:t>2018-09-15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Polymers!</a:t>
            </a:r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757" y="3427775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dirty="0" smtClean="0"/>
              <a:t>Synthesis and Hydrolysis of Polymers</a:t>
            </a:r>
          </a:p>
          <a:p>
            <a:pPr marL="750888" lvl="1" indent="-514350">
              <a:buClr>
                <a:schemeClr val="accent1"/>
              </a:buClr>
              <a:buFont typeface="+mj-lt"/>
              <a:buAutoNum type="alphaUcPeriod"/>
            </a:pPr>
            <a:r>
              <a:rPr lang="en-US" dirty="0" smtClean="0"/>
              <a:t>The most important biological compounds are </a:t>
            </a:r>
            <a:r>
              <a:rPr lang="en-US" b="1" u="sng" dirty="0" smtClean="0"/>
              <a:t>polymers</a:t>
            </a:r>
            <a:r>
              <a:rPr lang="en-US" dirty="0" smtClean="0"/>
              <a:t>.</a:t>
            </a:r>
          </a:p>
          <a:p>
            <a:pPr marL="750888" lvl="1" indent="-514350">
              <a:buClr>
                <a:schemeClr val="accent1"/>
              </a:buClr>
              <a:buFont typeface="+mj-lt"/>
              <a:buAutoNum type="alphaUcPeriod"/>
            </a:pPr>
            <a:r>
              <a:rPr lang="en-US" dirty="0" smtClean="0"/>
              <a:t>Poly means “</a:t>
            </a:r>
            <a:r>
              <a:rPr lang="en-US" b="1" u="sng" dirty="0" smtClean="0"/>
              <a:t>many</a:t>
            </a:r>
            <a:r>
              <a:rPr lang="en-US" dirty="0" smtClean="0"/>
              <a:t>”</a:t>
            </a:r>
          </a:p>
        </p:txBody>
      </p:sp>
      <p:sp>
        <p:nvSpPr>
          <p:cNvPr id="4" name="Oval 3"/>
          <p:cNvSpPr/>
          <p:nvPr/>
        </p:nvSpPr>
        <p:spPr>
          <a:xfrm>
            <a:off x="2255944" y="4789488"/>
            <a:ext cx="720725" cy="719137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466957" y="4789488"/>
            <a:ext cx="720725" cy="71913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3922819" y="4789488"/>
            <a:ext cx="720725" cy="720725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553182" y="4754563"/>
            <a:ext cx="720725" cy="75565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113194" y="4789488"/>
            <a:ext cx="720725" cy="72072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714982" y="4789488"/>
            <a:ext cx="720725" cy="72072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6356457" y="4754563"/>
            <a:ext cx="720725" cy="72072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2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Many piece chain of subunits (monomers)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Subunits are:</a:t>
            </a:r>
          </a:p>
          <a:p>
            <a:pPr marL="693738" lvl="1" indent="-457200">
              <a:buClr>
                <a:schemeClr val="accent1"/>
              </a:buClr>
              <a:buFont typeface="+mj-lt"/>
              <a:buAutoNum type="alphaUcPeriod"/>
            </a:pPr>
            <a:r>
              <a:rPr lang="en-US" dirty="0" err="1" smtClean="0"/>
              <a:t>Monosaccharides</a:t>
            </a:r>
            <a:r>
              <a:rPr lang="en-US" dirty="0" smtClean="0"/>
              <a:t> (simple sugars)</a:t>
            </a:r>
          </a:p>
          <a:p>
            <a:pPr marL="693738" lvl="1" indent="-457200">
              <a:buClr>
                <a:schemeClr val="accent1"/>
              </a:buClr>
              <a:buFont typeface="+mj-lt"/>
              <a:buAutoNum type="alphaUcPeriod"/>
            </a:pPr>
            <a:r>
              <a:rPr lang="en-US" dirty="0" smtClean="0"/>
              <a:t>Amino acids</a:t>
            </a:r>
          </a:p>
          <a:p>
            <a:pPr marL="693738" lvl="1" indent="-457200">
              <a:buClr>
                <a:schemeClr val="accent1"/>
              </a:buClr>
              <a:buFont typeface="+mj-lt"/>
              <a:buAutoNum type="alphaUcPeriod"/>
            </a:pPr>
            <a:r>
              <a:rPr lang="en-US" dirty="0" smtClean="0"/>
              <a:t>Nucleotides</a:t>
            </a:r>
          </a:p>
          <a:p>
            <a:pPr marL="693738" lvl="1" indent="-457200">
              <a:buClr>
                <a:schemeClr val="accent1"/>
              </a:buClr>
              <a:buFont typeface="+mj-lt"/>
              <a:buAutoNum type="alphaUcPeriod"/>
            </a:pPr>
            <a:r>
              <a:rPr lang="en-US" dirty="0" smtClean="0"/>
              <a:t>Fatty acids</a:t>
            </a:r>
          </a:p>
          <a:p>
            <a:pPr marL="693738" lvl="1" indent="-457200">
              <a:buClr>
                <a:schemeClr val="accent1"/>
              </a:buClr>
              <a:buFont typeface="+mj-lt"/>
              <a:buAutoNum type="alphaUcPeriod"/>
            </a:pP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148" y="3754121"/>
            <a:ext cx="35052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1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dirty="0" smtClean="0"/>
              <a:t>Are made </a:t>
            </a:r>
            <a:r>
              <a:rPr lang="en-US" b="1" u="sng" dirty="0" smtClean="0"/>
              <a:t>(dehydration synthesis)</a:t>
            </a:r>
            <a:r>
              <a:rPr lang="en-US" dirty="0" smtClean="0"/>
              <a:t> or broken down </a:t>
            </a:r>
            <a:r>
              <a:rPr lang="en-US" b="1" u="sng" dirty="0" smtClean="0"/>
              <a:t>(hydrolysis)</a:t>
            </a:r>
            <a:r>
              <a:rPr lang="en-US" dirty="0" smtClean="0"/>
              <a:t> over and over in living cells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4" y="3005266"/>
            <a:ext cx="4565265" cy="323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87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32737"/>
            <a:ext cx="7345363" cy="3931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Cells have a common method of joining monomers together to make polymers</a:t>
            </a:r>
          </a:p>
          <a:p>
            <a:pPr marL="0" indent="0">
              <a:buNone/>
            </a:pPr>
            <a:r>
              <a:rPr lang="en-US" dirty="0" smtClean="0"/>
              <a:t>Background: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Organic molecules contain carbon (C) and hydrogen (H)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Often organic molecules contain functional groups containing carboxyl (COOH) or hydroxyl groups (OH) or both.</a:t>
            </a:r>
          </a:p>
          <a:p>
            <a:pPr lvl="1">
              <a:buClr>
                <a:schemeClr val="accent1"/>
              </a:buClr>
            </a:pPr>
            <a:r>
              <a:rPr lang="en-US" dirty="0" smtClean="0"/>
              <a:t>This is important because H and OH can be found hanging off monomers</a:t>
            </a:r>
          </a:p>
          <a:p>
            <a:pPr marL="350838" lvl="1" indent="0"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52789" y="5606232"/>
            <a:ext cx="1150938" cy="50323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Monomer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4889" y="5606232"/>
            <a:ext cx="1152525" cy="5048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Monomer</a:t>
            </a:r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3503727" y="5857057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92427" y="5857057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26114" y="5858644"/>
            <a:ext cx="358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37414" y="5857057"/>
            <a:ext cx="360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64089" y="5606232"/>
            <a:ext cx="504825" cy="503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2277" y="5607819"/>
            <a:ext cx="360362" cy="50323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2064" y="5593532"/>
            <a:ext cx="360363" cy="503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97777" y="5606232"/>
            <a:ext cx="527050" cy="50165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5772" y="58495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87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Dehydration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Synthesis occurs when subunits bond</a:t>
            </a:r>
          </a:p>
          <a:p>
            <a:pPr marL="0" indent="0">
              <a:buNone/>
            </a:pPr>
            <a:r>
              <a:rPr lang="en-US" dirty="0" smtClean="0"/>
              <a:t>Following the removal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6704960">
            <a:off x="4764210" y="3343590"/>
            <a:ext cx="1552387" cy="21256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7890" y="2121041"/>
            <a:ext cx="1152525" cy="5048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Monomer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1865" y="2133741"/>
            <a:ext cx="1150938" cy="50323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Monomer</a:t>
            </a:r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>
            <a:off x="3000415" y="2373453"/>
            <a:ext cx="360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87528" y="2371866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51503" y="2386153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62803" y="2386153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79803" y="2122628"/>
            <a:ext cx="504825" cy="50323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</a:rPr>
              <a:t>OH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91140" y="2133741"/>
            <a:ext cx="360363" cy="503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28753" y="2121041"/>
            <a:ext cx="358775" cy="503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7223165" y="2121041"/>
            <a:ext cx="527050" cy="503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Bent Arrow 14"/>
          <p:cNvSpPr/>
          <p:nvPr/>
        </p:nvSpPr>
        <p:spPr>
          <a:xfrm flipV="1">
            <a:off x="4279147" y="2598611"/>
            <a:ext cx="1547812" cy="1025525"/>
          </a:xfrm>
          <a:prstGeom prst="ben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07660" y="3061536"/>
            <a:ext cx="1368425" cy="77152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</a:rPr>
              <a:t>H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89228" y="4208603"/>
            <a:ext cx="1150937" cy="5048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Monomer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00528" y="4208603"/>
            <a:ext cx="1152525" cy="5032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Arial" charset="0"/>
              </a:rPr>
              <a:t>Monomer</a:t>
            </a:r>
          </a:p>
        </p:txBody>
      </p:sp>
      <p:cxnSp>
        <p:nvCxnSpPr>
          <p:cNvPr id="19" name="Straight Connector 18"/>
          <p:cNvCxnSpPr>
            <a:stCxn id="17" idx="3"/>
          </p:cNvCxnSpPr>
          <p:nvPr/>
        </p:nvCxnSpPr>
        <p:spPr>
          <a:xfrm>
            <a:off x="3540165" y="4461016"/>
            <a:ext cx="360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00290" y="4461016"/>
            <a:ext cx="360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53053" y="4461016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35165" y="4208603"/>
            <a:ext cx="360363" cy="50323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5446753" y="4210191"/>
            <a:ext cx="528637" cy="503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Right Arrow 23"/>
          <p:cNvSpPr/>
          <p:nvPr/>
        </p:nvSpPr>
        <p:spPr>
          <a:xfrm rot="4222142">
            <a:off x="2183593" y="3331142"/>
            <a:ext cx="1409700" cy="23018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9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Hydrolysis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Degradation or hydrolysis occurs when subunits in a Macromolecule separate after the addition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62730" y="2541090"/>
            <a:ext cx="1512888" cy="5762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rgbClr val="000000"/>
                </a:solidFill>
              </a:rPr>
              <a:t>Monomer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1018" y="2541090"/>
            <a:ext cx="1512887" cy="5762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rgbClr val="000000"/>
                </a:solidFill>
              </a:rPr>
              <a:t>Monomer</a:t>
            </a:r>
          </a:p>
        </p:txBody>
      </p:sp>
      <p:cxnSp>
        <p:nvCxnSpPr>
          <p:cNvPr id="7" name="Straight Connector 6"/>
          <p:cNvCxnSpPr>
            <a:stCxn id="5" idx="3"/>
            <a:endCxn id="6" idx="1"/>
          </p:cNvCxnSpPr>
          <p:nvPr/>
        </p:nvCxnSpPr>
        <p:spPr>
          <a:xfrm>
            <a:off x="3775618" y="283001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99355" y="1748928"/>
            <a:ext cx="863600" cy="47307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</a:rPr>
              <a:t>H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9" name="Bent Arrow 8"/>
          <p:cNvSpPr/>
          <p:nvPr/>
        </p:nvSpPr>
        <p:spPr>
          <a:xfrm rot="5561986">
            <a:off x="4087562" y="2100559"/>
            <a:ext cx="693737" cy="454025"/>
          </a:xfrm>
          <a:prstGeom prst="ben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Notched Right Arrow 9"/>
          <p:cNvSpPr/>
          <p:nvPr/>
        </p:nvSpPr>
        <p:spPr>
          <a:xfrm rot="5400000">
            <a:off x="4131218" y="3782515"/>
            <a:ext cx="946150" cy="215900"/>
          </a:xfrm>
          <a:prstGeom prst="notched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830930" y="4511178"/>
            <a:ext cx="1512888" cy="5762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rgbClr val="000000"/>
                </a:solidFill>
              </a:rPr>
              <a:t>Monomer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07643" y="4512765"/>
            <a:ext cx="1512887" cy="5762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rgbClr val="000000"/>
                </a:solidFill>
              </a:rPr>
              <a:t>Monomer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43818" y="4798515"/>
            <a:ext cx="568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26618" y="4800103"/>
            <a:ext cx="568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56580" y="4547690"/>
            <a:ext cx="558800" cy="47307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</a:rPr>
              <a:t>OH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51968" y="4563565"/>
            <a:ext cx="431800" cy="47307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02860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Types of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b="1" u="sng" dirty="0" smtClean="0"/>
              <a:t>Proteins</a:t>
            </a:r>
            <a:r>
              <a:rPr lang="en-US" dirty="0" smtClean="0"/>
              <a:t>: Polymers of </a:t>
            </a:r>
            <a:r>
              <a:rPr lang="en-US" b="1" u="sng" dirty="0" smtClean="0"/>
              <a:t>Amino Acids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u="sng" dirty="0" smtClean="0"/>
              <a:t>Nucleic Acids (DNA, RNA)</a:t>
            </a:r>
            <a:r>
              <a:rPr lang="en-US" dirty="0" smtClean="0"/>
              <a:t>: Polymers of </a:t>
            </a:r>
            <a:r>
              <a:rPr lang="en-US" b="1" u="sng" dirty="0" smtClean="0"/>
              <a:t>nucleotides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u="sng" dirty="0" smtClean="0"/>
              <a:t>Carbohydrates</a:t>
            </a:r>
            <a:r>
              <a:rPr lang="en-US" dirty="0" smtClean="0"/>
              <a:t>: Polymers of </a:t>
            </a:r>
            <a:r>
              <a:rPr lang="en-US" b="1" u="sng" dirty="0" err="1" smtClean="0"/>
              <a:t>monosaccharides</a:t>
            </a:r>
            <a:endParaRPr lang="en-US" b="1" u="sng" dirty="0" smtClean="0"/>
          </a:p>
          <a:p>
            <a:pPr marL="457200" indent="-457200">
              <a:buFont typeface="+mj-lt"/>
              <a:buAutoNum type="alphaUcPeriod"/>
            </a:pPr>
            <a:r>
              <a:rPr lang="en-US" b="1" u="sng" dirty="0" smtClean="0"/>
              <a:t>Lipids</a:t>
            </a:r>
            <a:r>
              <a:rPr lang="en-US" dirty="0" smtClean="0"/>
              <a:t>: Polymers of </a:t>
            </a:r>
            <a:r>
              <a:rPr lang="en-US" b="1" u="sng" dirty="0" smtClean="0"/>
              <a:t>fatty acids </a:t>
            </a:r>
            <a:r>
              <a:rPr lang="en-US" dirty="0" smtClean="0"/>
              <a:t>and </a:t>
            </a:r>
            <a:r>
              <a:rPr lang="en-US" b="1" u="sng" dirty="0" smtClean="0"/>
              <a:t>glycerol</a:t>
            </a:r>
            <a:endParaRPr lang="en-US" b="1" u="sng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667" y="4977394"/>
            <a:ext cx="3251962" cy="154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1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29</TotalTime>
  <Words>206</Words>
  <Application>Microsoft Macintosh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Polymers!</vt:lpstr>
      <vt:lpstr>Polymers!</vt:lpstr>
      <vt:lpstr>C. Polymers</vt:lpstr>
      <vt:lpstr>PowerPoint Presentation</vt:lpstr>
      <vt:lpstr>PowerPoint Presentation</vt:lpstr>
      <vt:lpstr>Dehydration Reaction</vt:lpstr>
      <vt:lpstr>Hydrolysis Reaction</vt:lpstr>
      <vt:lpstr>II. Types of Polymers</vt:lpstr>
    </vt:vector>
  </TitlesOfParts>
  <Company>Delta School Distirict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Polymers!</dc:title>
  <dc:creator>SD37</dc:creator>
  <cp:lastModifiedBy>SD37</cp:lastModifiedBy>
  <cp:revision>5</cp:revision>
  <dcterms:created xsi:type="dcterms:W3CDTF">2018-09-15T23:33:48Z</dcterms:created>
  <dcterms:modified xsi:type="dcterms:W3CDTF">2018-09-16T00:03:03Z</dcterms:modified>
</cp:coreProperties>
</file>