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AF46-22FB-D142-97C5-3B983B67602C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CBB57-DCA4-5D41-B629-57518182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BB57-DCA4-5D41-B629-57518182A9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tertiary</a:t>
            </a:r>
            <a:r>
              <a:rPr lang="en-US" baseline="0" dirty="0" smtClean="0"/>
              <a:t> proteins joined together to form quaternary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BB57-DCA4-5D41-B629-57518182A9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Heating</a:t>
            </a:r>
            <a:r>
              <a:rPr lang="en-US" baseline="0" dirty="0" smtClean="0"/>
              <a:t> an egg white </a:t>
            </a:r>
            <a:r>
              <a:rPr lang="en-US" baseline="0" dirty="0" smtClean="0">
                <a:sym typeface="Wingdings"/>
              </a:rPr>
              <a:t> raising the temperature above 50C will reliably denature most animal enzymes</a:t>
            </a:r>
          </a:p>
          <a:p>
            <a:r>
              <a:rPr lang="en-US" baseline="0" dirty="0" smtClean="0">
                <a:sym typeface="Wingdings"/>
              </a:rPr>
              <a:t>Adding vinegar to milk  this is the same thing as changing the pH, since vinegar is an acid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BB57-DCA4-5D41-B629-57518182A9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9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9CA6803-2D33-4542-9589-BB9A4391AFCD}" type="datetimeFigureOut">
              <a:rPr lang="en-US" smtClean="0"/>
              <a:t>2018-09-22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proteinstructure.html" TargetMode="External"/><Relationship Id="rId4" Type="http://schemas.openxmlformats.org/officeDocument/2006/relationships/hyperlink" Target="https://www.youtube.com/watch?v=CHMY4G9gTP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RFIMcxZNM" TargetMode="Externa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27" y="153952"/>
            <a:ext cx="3757134" cy="654288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s-shape-14a2fc2f482747efcdd_or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" r="-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075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_stru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43" r="-132343"/>
          <a:stretch>
            <a:fillRect/>
          </a:stretch>
        </p:blipFill>
        <p:spPr>
          <a:xfrm>
            <a:off x="-1100888" y="244158"/>
            <a:ext cx="11644628" cy="6233286"/>
          </a:xfrm>
        </p:spPr>
      </p:pic>
    </p:spTree>
    <p:extLst>
      <p:ext uri="{BB962C8B-B14F-4D97-AF65-F5344CB8AC3E}">
        <p14:creationId xmlns:p14="http://schemas.microsoft.com/office/powerpoint/2010/main" val="44813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95" y="1828159"/>
            <a:ext cx="7830843" cy="423736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5"/>
            </a:pPr>
            <a:r>
              <a:rPr lang="en-US" dirty="0" smtClean="0"/>
              <a:t>Denaturation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Loss of protein’s tertiary structure by breaking </a:t>
            </a:r>
            <a:r>
              <a:rPr lang="en-US" b="1" u="sng" dirty="0" smtClean="0"/>
              <a:t>R</a:t>
            </a:r>
            <a:r>
              <a:rPr lang="en-US" dirty="0" smtClean="0"/>
              <a:t> group bonds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Protein LOSES shape and function, becoming </a:t>
            </a:r>
            <a:r>
              <a:rPr lang="en-US" b="1" u="sng" dirty="0" smtClean="0"/>
              <a:t>denatured</a:t>
            </a:r>
            <a:endParaRPr lang="en-US" dirty="0" smtClean="0"/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Caused by:</a:t>
            </a:r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u="sng" dirty="0" smtClean="0"/>
              <a:t>Temperature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Animations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Unboil </a:t>
            </a:r>
            <a:endParaRPr lang="en-US" dirty="0" smtClean="0"/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u="sng" dirty="0" smtClean="0"/>
              <a:t>pH change</a:t>
            </a:r>
            <a:endParaRPr lang="en-US" dirty="0" smtClean="0"/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u="sng" dirty="0" smtClean="0"/>
              <a:t>Heavy metals</a:t>
            </a:r>
            <a:r>
              <a:rPr lang="en-US" dirty="0" smtClean="0"/>
              <a:t> (ex. Lead, Mercury)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Example:</a:t>
            </a:r>
          </a:p>
          <a:p>
            <a:pPr marL="236538" lvl="1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Heating</a:t>
            </a:r>
            <a:r>
              <a:rPr lang="en-US" dirty="0" smtClean="0"/>
              <a:t> an egg white </a:t>
            </a:r>
          </a:p>
          <a:p>
            <a:pPr marL="236538" lvl="1" indent="0">
              <a:buNone/>
            </a:pPr>
            <a:r>
              <a:rPr lang="en-US" dirty="0"/>
              <a:t>	</a:t>
            </a:r>
            <a:r>
              <a:rPr lang="en-US" dirty="0" smtClean="0"/>
              <a:t>Adding </a:t>
            </a:r>
            <a:r>
              <a:rPr lang="en-US" b="1" u="sng" dirty="0" smtClean="0"/>
              <a:t>vinegar</a:t>
            </a:r>
            <a:r>
              <a:rPr lang="en-US" dirty="0" smtClean="0"/>
              <a:t> to milk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3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Functions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Polymers of </a:t>
            </a:r>
            <a:r>
              <a:rPr lang="en-US" b="1" u="sng" dirty="0" smtClean="0"/>
              <a:t>Amino Acids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Have 3 major functions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 smtClean="0"/>
              <a:t>Structure</a:t>
            </a:r>
            <a:r>
              <a:rPr lang="en-US" dirty="0" smtClean="0"/>
              <a:t> &amp; </a:t>
            </a:r>
            <a:r>
              <a:rPr lang="en-US" b="1" u="sng" dirty="0" smtClean="0"/>
              <a:t>Movement</a:t>
            </a:r>
            <a:endParaRPr lang="en-US" dirty="0" smtClean="0"/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u="sng" dirty="0" err="1" smtClean="0"/>
              <a:t>Kertin</a:t>
            </a:r>
            <a:r>
              <a:rPr lang="en-US" dirty="0" smtClean="0"/>
              <a:t> – hair, nails</a:t>
            </a:r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u="sng" dirty="0" smtClean="0"/>
              <a:t>Collagen</a:t>
            </a:r>
            <a:r>
              <a:rPr lang="en-US" dirty="0" smtClean="0"/>
              <a:t> – cartilage, tendons</a:t>
            </a:r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dirty="0" smtClean="0"/>
              <a:t>Actin, Myosin – muscle tissue</a:t>
            </a:r>
          </a:p>
        </p:txBody>
      </p:sp>
      <p:pic>
        <p:nvPicPr>
          <p:cNvPr id="5" name="Picture 2" descr="http://t1.gstatic.com/images?q=tbn:ANd9GcTIIAxhQpqfjDj-aWWypViX9r5-axKqwr79xV8ftA7fQZ4Mur29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29" y="1946426"/>
            <a:ext cx="12636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t3.gstatic.com/images?q=tbn:ANd9GcQVOlvbrN_mfCEelsD-sZgF8ELX_m7NDPQDbFtcuxW5F5DTueK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54" y="4349899"/>
            <a:ext cx="2129896" cy="13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3.gstatic.com/images?q=tbn:ANd9GcToT6cf7WrTKQSg2SS5h0KRiil0dI9V5lCE_h-48-nLO353sR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16" y="2485542"/>
            <a:ext cx="1784350" cy="162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3738" lvl="1" indent="-457200">
              <a:buFont typeface="+mj-lt"/>
              <a:buAutoNum type="arabicPeriod" startAt="2"/>
            </a:pPr>
            <a:r>
              <a:rPr lang="en-US" dirty="0"/>
              <a:t> </a:t>
            </a:r>
            <a:r>
              <a:rPr lang="en-US" b="1" u="sng" dirty="0"/>
              <a:t>Metabolism </a:t>
            </a:r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u="sng" dirty="0"/>
              <a:t>Enzymes</a:t>
            </a:r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Are </a:t>
            </a:r>
            <a:r>
              <a:rPr lang="en-US" b="1" u="sng" dirty="0"/>
              <a:t>catalysts</a:t>
            </a:r>
            <a:endParaRPr lang="en-US" dirty="0"/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u="sng" dirty="0"/>
              <a:t>speed up chemical reaction</a:t>
            </a:r>
            <a:r>
              <a:rPr lang="en-US" dirty="0"/>
              <a:t> and allow to happen at a lower temperature </a:t>
            </a:r>
          </a:p>
          <a:p>
            <a:pPr marL="922338" lvl="2" indent="-457200">
              <a:buFont typeface="+mj-lt"/>
              <a:buAutoNum type="alphaLcPeriod"/>
            </a:pPr>
            <a:r>
              <a:rPr lang="en-US" dirty="0"/>
              <a:t>Therefore </a:t>
            </a:r>
            <a:r>
              <a:rPr lang="en-US" b="1" u="sng" dirty="0"/>
              <a:t>critical</a:t>
            </a:r>
            <a:r>
              <a:rPr lang="en-US" dirty="0"/>
              <a:t> to all cell activity</a:t>
            </a:r>
          </a:p>
          <a:p>
            <a:pPr marL="693738" lvl="1" indent="-457200">
              <a:buFont typeface="+mj-lt"/>
              <a:buAutoNum type="arabicPeriod" startAt="2"/>
            </a:pPr>
            <a:r>
              <a:rPr lang="en-US" b="1" u="sng" dirty="0"/>
              <a:t>Antibodies</a:t>
            </a:r>
            <a:r>
              <a:rPr lang="en-US" dirty="0"/>
              <a:t> &amp; </a:t>
            </a:r>
            <a:r>
              <a:rPr lang="en-US" b="1" u="sng" dirty="0"/>
              <a:t>Hormones</a:t>
            </a:r>
          </a:p>
          <a:p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75" y="1666483"/>
            <a:ext cx="3185938" cy="1761761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35" y="4201627"/>
            <a:ext cx="2794057" cy="20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7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Proteins are changes of </a:t>
            </a:r>
            <a:r>
              <a:rPr lang="en-US" b="1" u="sng" dirty="0" smtClean="0"/>
              <a:t>amino acids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Basic structure consists of:</a:t>
            </a:r>
          </a:p>
          <a:p>
            <a:pPr lvl="1"/>
            <a:r>
              <a:rPr lang="en-US" dirty="0" smtClean="0"/>
              <a:t>Amino group (N)</a:t>
            </a:r>
          </a:p>
          <a:p>
            <a:pPr lvl="1"/>
            <a:r>
              <a:rPr lang="en-US" dirty="0" smtClean="0"/>
              <a:t>Acid group (COOH)</a:t>
            </a:r>
          </a:p>
          <a:p>
            <a:pPr lvl="1"/>
            <a:r>
              <a:rPr lang="en-US" dirty="0" smtClean="0"/>
              <a:t>R-group (Remainder – this individualizes the amino acid)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10" y="2679289"/>
            <a:ext cx="4772400" cy="17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5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68" y="1979651"/>
            <a:ext cx="3600451" cy="3931920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The </a:t>
            </a:r>
            <a:r>
              <a:rPr lang="en-US" b="1" u="sng" dirty="0" smtClean="0"/>
              <a:t>R</a:t>
            </a:r>
            <a:r>
              <a:rPr lang="en-US" dirty="0" smtClean="0"/>
              <a:t> – group can vary from a single hydrogen atom (H) to a complicated ring structure</a:t>
            </a:r>
            <a:endParaRPr lang="en-US" dirty="0"/>
          </a:p>
        </p:txBody>
      </p:sp>
      <p:pic>
        <p:nvPicPr>
          <p:cNvPr id="4" name="Picture 4" descr="http://media-1.web.britannica.com/eb-media/44/123344-004-E53EDB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71" y="602202"/>
            <a:ext cx="3810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088344" y="1012531"/>
            <a:ext cx="461769" cy="307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43250" y="1030554"/>
            <a:ext cx="461769" cy="520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901723" y="1032296"/>
            <a:ext cx="461769" cy="519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18986" y="2597581"/>
            <a:ext cx="896704" cy="924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21083" y="4622193"/>
            <a:ext cx="873324" cy="457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78029" y="2565021"/>
            <a:ext cx="683816" cy="772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19563" y="4622192"/>
            <a:ext cx="1128689" cy="1289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 </a:t>
            </a:r>
            <a:r>
              <a:rPr lang="en-US" b="1" u="sng" dirty="0" smtClean="0"/>
              <a:t>Peptide</a:t>
            </a:r>
            <a:r>
              <a:rPr lang="en-US" dirty="0" smtClean="0"/>
              <a:t> bond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The bond linking </a:t>
            </a:r>
            <a:r>
              <a:rPr lang="en-US" b="1" u="sng" dirty="0" smtClean="0"/>
              <a:t>two</a:t>
            </a:r>
            <a:r>
              <a:rPr lang="en-US" dirty="0" smtClean="0"/>
              <a:t> amino acids forming a </a:t>
            </a:r>
            <a:r>
              <a:rPr lang="en-US" b="1" u="sng" dirty="0" smtClean="0"/>
              <a:t>dipeptide</a:t>
            </a:r>
            <a:endParaRPr lang="en-US" dirty="0" smtClean="0"/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/>
              <a:t>Water</a:t>
            </a:r>
            <a:r>
              <a:rPr lang="en-US" dirty="0" smtClean="0"/>
              <a:t> is given off (</a:t>
            </a:r>
            <a:r>
              <a:rPr lang="en-US" b="1" u="sng" dirty="0" smtClean="0"/>
              <a:t>dehydration synthesis</a:t>
            </a:r>
            <a:r>
              <a:rPr lang="en-US" dirty="0" smtClean="0"/>
              <a:t>) to form this bond</a:t>
            </a:r>
          </a:p>
          <a:p>
            <a:pPr marL="693738" lvl="1" indent="-457200">
              <a:buFont typeface="+mj-lt"/>
              <a:buAutoNum type="arabicPeriod"/>
            </a:pPr>
            <a:endParaRPr lang="en-US" dirty="0" smtClean="0"/>
          </a:p>
          <a:p>
            <a:pPr marL="236538" lvl="1" indent="0">
              <a:buNone/>
            </a:pPr>
            <a:endParaRPr lang="en-US" dirty="0" smtClean="0"/>
          </a:p>
          <a:p>
            <a:pPr marL="236538" lvl="1" indent="0">
              <a:buNone/>
            </a:pPr>
            <a:endParaRPr lang="en-US" dirty="0" smtClean="0"/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is removed – bond between </a:t>
            </a:r>
            <a:r>
              <a:rPr lang="en-US" b="1" u="sng" dirty="0" smtClean="0"/>
              <a:t>Nitrogen</a:t>
            </a:r>
            <a:r>
              <a:rPr lang="en-US" dirty="0" smtClean="0"/>
              <a:t> and </a:t>
            </a:r>
            <a:r>
              <a:rPr lang="en-US" b="1" u="sng" dirty="0" smtClean="0"/>
              <a:t>Carbon</a:t>
            </a:r>
            <a:r>
              <a:rPr lang="en-US" dirty="0" smtClean="0"/>
              <a:t> forms a peptide bond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73" y="4191317"/>
            <a:ext cx="6264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99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 </a:t>
            </a:r>
            <a:r>
              <a:rPr lang="en-US" b="1" u="sng" dirty="0" smtClean="0"/>
              <a:t>TWO</a:t>
            </a:r>
            <a:r>
              <a:rPr lang="en-US" dirty="0" smtClean="0"/>
              <a:t> amino acids linked together – </a:t>
            </a:r>
            <a:r>
              <a:rPr lang="en-US" b="1" u="sng" dirty="0" smtClean="0"/>
              <a:t>dipeptide</a:t>
            </a: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 </a:t>
            </a:r>
            <a:r>
              <a:rPr lang="en-US" b="1" u="sng" dirty="0" smtClean="0"/>
              <a:t>THREE</a:t>
            </a:r>
            <a:r>
              <a:rPr lang="en-US" dirty="0" smtClean="0"/>
              <a:t> amino acids linked together – </a:t>
            </a:r>
            <a:r>
              <a:rPr lang="en-US" b="1" u="sng" dirty="0" err="1" smtClean="0"/>
              <a:t>tripeptide</a:t>
            </a: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 </a:t>
            </a:r>
            <a:r>
              <a:rPr lang="en-US" dirty="0" smtClean="0"/>
              <a:t>Many amino acids linked together – </a:t>
            </a:r>
            <a:r>
              <a:rPr lang="en-US" b="1" u="sng" dirty="0" smtClean="0"/>
              <a:t>polypeptide</a:t>
            </a:r>
            <a:r>
              <a:rPr lang="en-US" dirty="0" smtClean="0"/>
              <a:t> (30 to 30,000 amino acids)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12" y="244158"/>
            <a:ext cx="7888564" cy="13398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II. Levels of Protein Organization: </a:t>
            </a:r>
            <a:br>
              <a:rPr lang="en-US" sz="3600" dirty="0" smtClean="0"/>
            </a:br>
            <a:r>
              <a:rPr lang="en-US" sz="2800" dirty="0" smtClean="0"/>
              <a:t>Primary, Secondary, Tertiary &amp; Quaternary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 </a:t>
            </a:r>
            <a:r>
              <a:rPr lang="en-US" b="1" u="sng" dirty="0" smtClean="0"/>
              <a:t>Primary</a:t>
            </a:r>
            <a:r>
              <a:rPr lang="en-US" dirty="0" smtClean="0"/>
              <a:t> structure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u="sng" dirty="0" smtClean="0"/>
              <a:t>Polypeptide</a:t>
            </a:r>
            <a:r>
              <a:rPr lang="en-US" dirty="0" smtClean="0"/>
              <a:t> chain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 smtClean="0"/>
              <a:t>Amino Acids</a:t>
            </a:r>
            <a:r>
              <a:rPr lang="en-US" dirty="0" smtClean="0"/>
              <a:t> linked together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82264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stCxn id="7" idx="2"/>
            <a:endCxn id="11" idx="6"/>
          </p:cNvCxnSpPr>
          <p:nvPr/>
        </p:nvCxnSpPr>
        <p:spPr>
          <a:xfrm flipV="1">
            <a:off x="919028" y="5904760"/>
            <a:ext cx="6408737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030278" y="5472960"/>
            <a:ext cx="863600" cy="8636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919028" y="5492010"/>
            <a:ext cx="863600" cy="863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232015" y="5501535"/>
            <a:ext cx="863600" cy="8651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375015" y="5501535"/>
            <a:ext cx="865188" cy="86518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456103" y="5472960"/>
            <a:ext cx="863600" cy="86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464165" y="5472960"/>
            <a:ext cx="863600" cy="8636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87903" y="5461847"/>
            <a:ext cx="2160587" cy="4333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57878" y="5461847"/>
            <a:ext cx="1152525" cy="5857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8023090" y="5168160"/>
            <a:ext cx="134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b="1">
                <a:latin typeface="Calibri" charset="0"/>
              </a:rPr>
              <a:t>Amino Acids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79390" y="5277697"/>
            <a:ext cx="1800225" cy="65722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79390" y="5306272"/>
            <a:ext cx="549275" cy="58896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266"/>
          <p:cNvSpPr txBox="1">
            <a:spLocks noChangeArrowheads="1"/>
          </p:cNvSpPr>
          <p:nvPr/>
        </p:nvSpPr>
        <p:spPr bwMode="auto">
          <a:xfrm>
            <a:off x="415790" y="4993535"/>
            <a:ext cx="113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2000" b="1">
                <a:latin typeface="Calibri" charset="0"/>
              </a:rPr>
              <a:t>Peptide Bonds</a:t>
            </a:r>
          </a:p>
        </p:txBody>
      </p:sp>
    </p:spTree>
    <p:extLst>
      <p:ext uri="{BB962C8B-B14F-4D97-AF65-F5344CB8AC3E}">
        <p14:creationId xmlns:p14="http://schemas.microsoft.com/office/powerpoint/2010/main" val="31557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5102892" cy="3931920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 </a:t>
            </a:r>
            <a:r>
              <a:rPr lang="en-US" b="1" u="sng" dirty="0" smtClean="0"/>
              <a:t>Secondary</a:t>
            </a:r>
            <a:r>
              <a:rPr lang="en-US" dirty="0" smtClean="0"/>
              <a:t> structure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 smtClean="0"/>
              <a:t>Hydrogen bonds</a:t>
            </a:r>
            <a:r>
              <a:rPr lang="en-US" dirty="0" smtClean="0"/>
              <a:t> form between the </a:t>
            </a:r>
            <a:r>
              <a:rPr lang="en-US" b="1" u="sng" dirty="0" smtClean="0"/>
              <a:t>hydrogen</a:t>
            </a:r>
            <a:r>
              <a:rPr lang="en-US" dirty="0" smtClean="0"/>
              <a:t> on the amino group and the </a:t>
            </a:r>
            <a:r>
              <a:rPr lang="en-US" b="1" u="sng" dirty="0" smtClean="0"/>
              <a:t>oxygen</a:t>
            </a:r>
            <a:r>
              <a:rPr lang="en-US" dirty="0" smtClean="0"/>
              <a:t> in the acid group of close amino acids to twist the first structure in a </a:t>
            </a:r>
            <a:r>
              <a:rPr lang="en-US" b="1" u="sng" dirty="0" smtClean="0"/>
              <a:t>alpha helix</a:t>
            </a:r>
          </a:p>
          <a:p>
            <a:pPr marL="693738" lvl="1" indent="-457200">
              <a:buFont typeface="+mj-lt"/>
              <a:buAutoNum type="arabicPeriod"/>
            </a:pPr>
            <a:endParaRPr lang="en-US" dirty="0" smtClean="0"/>
          </a:p>
          <a:p>
            <a:pPr marL="236538" lvl="1" indent="0">
              <a:buNone/>
            </a:pPr>
            <a:endParaRPr lang="en-US" dirty="0" smtClean="0"/>
          </a:p>
          <a:p>
            <a:pPr marL="236538" lvl="1" indent="0">
              <a:buNone/>
            </a:pPr>
            <a:endParaRPr lang="en-US" dirty="0" smtClean="0"/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Coiling is due to </a:t>
            </a:r>
            <a:r>
              <a:rPr lang="en-US" b="1" u="sng" dirty="0" smtClean="0"/>
              <a:t>hydrogen</a:t>
            </a:r>
            <a:r>
              <a:rPr lang="en-US" dirty="0" smtClean="0"/>
              <a:t> bonds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3" y="4620805"/>
            <a:ext cx="56054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tudent.ccbcmd.edu/~gkaiser/biotutorials/proteins/images/alphahel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3" y="2240545"/>
            <a:ext cx="27622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0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 </a:t>
            </a:r>
            <a:r>
              <a:rPr lang="en-US" b="1" u="sng" dirty="0" smtClean="0"/>
              <a:t>Tertiary</a:t>
            </a:r>
            <a:r>
              <a:rPr lang="en-US" dirty="0" smtClean="0"/>
              <a:t> structure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The spiral strands folds into a specific </a:t>
            </a:r>
            <a:r>
              <a:rPr lang="en-US" b="1" u="sng" dirty="0" smtClean="0"/>
              <a:t>shape</a:t>
            </a:r>
            <a:r>
              <a:rPr lang="en-US" dirty="0" smtClean="0"/>
              <a:t>, due to the various kinds of bonds between </a:t>
            </a:r>
            <a:r>
              <a:rPr lang="en-US" b="1" u="sng" dirty="0" smtClean="0"/>
              <a:t>R</a:t>
            </a:r>
            <a:r>
              <a:rPr lang="en-US" dirty="0" smtClean="0"/>
              <a:t> groups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Gives the protein its </a:t>
            </a:r>
            <a:r>
              <a:rPr lang="en-US" b="1" u="sng" dirty="0" smtClean="0"/>
              <a:t>three dimensional shape</a:t>
            </a:r>
            <a:r>
              <a:rPr lang="en-US" dirty="0" smtClean="0"/>
              <a:t> (conformation)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08" y="4297363"/>
            <a:ext cx="3324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20" y="3985666"/>
            <a:ext cx="2952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48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 </a:t>
            </a:r>
            <a:r>
              <a:rPr lang="en-US" b="1" u="sng" dirty="0" smtClean="0"/>
              <a:t>Quaternary</a:t>
            </a:r>
            <a:r>
              <a:rPr lang="en-US" dirty="0" smtClean="0"/>
              <a:t> structures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Some proteins (fairly often) are actually </a:t>
            </a:r>
            <a:r>
              <a:rPr lang="en-US" b="1" u="sng" dirty="0" smtClean="0"/>
              <a:t>macromolecules</a:t>
            </a:r>
            <a:r>
              <a:rPr lang="en-US" dirty="0" smtClean="0"/>
              <a:t> or more molecules </a:t>
            </a:r>
            <a:r>
              <a:rPr lang="en-US" dirty="0"/>
              <a:t>(</a:t>
            </a:r>
            <a:r>
              <a:rPr lang="en-US" dirty="0" smtClean="0"/>
              <a:t>tertiary structures) joined to form a functional protein</a:t>
            </a:r>
          </a:p>
          <a:p>
            <a:pPr marL="693738" lvl="1" indent="-457200">
              <a:buFont typeface="+mj-lt"/>
              <a:buAutoNum type="arabicPeriod"/>
            </a:pPr>
            <a:r>
              <a:rPr lang="en-US" dirty="0" smtClean="0"/>
              <a:t>Examples:</a:t>
            </a:r>
          </a:p>
          <a:p>
            <a:pPr marL="236538" lvl="1" indent="0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Hemoglobin</a:t>
            </a:r>
            <a:r>
              <a:rPr lang="en-US" dirty="0" smtClean="0"/>
              <a:t> - 4 subunits (2 alpha chains and 2 beta 	chains)</a:t>
            </a:r>
          </a:p>
          <a:p>
            <a:pPr marL="236538" lvl="1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Collagen</a:t>
            </a:r>
            <a:r>
              <a:rPr lang="en-US" dirty="0" smtClean="0"/>
              <a:t> - 3 helical subunits coiled together</a:t>
            </a:r>
          </a:p>
          <a:p>
            <a:pPr marL="236538" lvl="1" indent="0">
              <a:buNone/>
            </a:pPr>
            <a:endParaRPr lang="en-US" dirty="0"/>
          </a:p>
          <a:p>
            <a:pPr marL="236538" lvl="1" indent="0">
              <a:buNone/>
            </a:pPr>
            <a:r>
              <a:rPr lang="en-US" dirty="0" smtClean="0">
                <a:hlinkClick r:id="rId3"/>
              </a:rPr>
              <a:t>Animation </a:t>
            </a:r>
            <a:endParaRPr lang="en-US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81" y="11546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7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2827</TotalTime>
  <Words>402</Words>
  <Application>Microsoft Macintosh PowerPoint</Application>
  <PresentationFormat>On-screen Show (4:3)</PresentationFormat>
  <Paragraphs>72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Amino Acids</vt:lpstr>
      <vt:lpstr>I. Amino Acids</vt:lpstr>
      <vt:lpstr>PowerPoint Presentation</vt:lpstr>
      <vt:lpstr>PowerPoint Presentation</vt:lpstr>
      <vt:lpstr>PowerPoint Presentation</vt:lpstr>
      <vt:lpstr>II. Levels of Protein Organization:  Primary, Secondary, Tertiary &amp; Quaternary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Functions of Proteins</vt:lpstr>
      <vt:lpstr>PowerPoint Presentation</vt:lpstr>
    </vt:vector>
  </TitlesOfParts>
  <Company>Delta School Distirict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SD37</dc:creator>
  <cp:lastModifiedBy>SD37</cp:lastModifiedBy>
  <cp:revision>13</cp:revision>
  <dcterms:created xsi:type="dcterms:W3CDTF">2018-09-22T16:57:31Z</dcterms:created>
  <dcterms:modified xsi:type="dcterms:W3CDTF">2018-09-24T16:05:06Z</dcterms:modified>
</cp:coreProperties>
</file>