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D9910-02FD-5E44-9242-C60D0BA7A0F5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13D3D-2C42-F14B-88DC-DD0512180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3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ed.ted.com</a:t>
            </a:r>
            <a:r>
              <a:rPr lang="en-US" dirty="0" smtClean="0"/>
              <a:t>/lessons/</a:t>
            </a:r>
            <a:r>
              <a:rPr lang="en-US" dirty="0" err="1" smtClean="0"/>
              <a:t>how-do-carbohydrates-impact-your-health-richard-j-wood#review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13D3D-2C42-F14B-88DC-DD0512180C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0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ed.ted.com</a:t>
            </a:r>
            <a:r>
              <a:rPr lang="en-US" dirty="0" smtClean="0"/>
              <a:t>/lessons/sugar-hiding-in-plain-sight-</a:t>
            </a:r>
            <a:r>
              <a:rPr lang="en-US" dirty="0" err="1" smtClean="0"/>
              <a:t>robert</a:t>
            </a:r>
            <a:r>
              <a:rPr lang="en-US" dirty="0" smtClean="0"/>
              <a:t>-</a:t>
            </a:r>
            <a:r>
              <a:rPr lang="en-US" dirty="0" err="1" smtClean="0"/>
              <a:t>lustig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https://</a:t>
            </a:r>
            <a:r>
              <a:rPr lang="en-US" dirty="0" err="1" smtClean="0"/>
              <a:t>ed.ted.com</a:t>
            </a:r>
            <a:r>
              <a:rPr lang="en-US" dirty="0" smtClean="0"/>
              <a:t>/lessons/how-sugar-affects-the-brain-</a:t>
            </a:r>
            <a:r>
              <a:rPr lang="en-US" dirty="0" err="1" smtClean="0"/>
              <a:t>nicole</a:t>
            </a:r>
            <a:r>
              <a:rPr lang="en-US" dirty="0" smtClean="0"/>
              <a:t>-</a:t>
            </a:r>
            <a:r>
              <a:rPr lang="en-US" dirty="0" err="1" smtClean="0"/>
              <a:t>avena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13D3D-2C42-F14B-88DC-DD0512180C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29CA6803-2D33-4542-9589-BB9A4391AFCD}" type="datetimeFigureOut">
              <a:rPr lang="en-US" smtClean="0"/>
              <a:t>2018-09-30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580BD28-69A9-2B4E-A31C-2EC38066F9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.ted.com/lessons/how-do-carbohydrates-impact-your-health-richard-j-wood%23review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hyperlink" Target="http://ed.ted.com/lessons/sugar-hiding-in-plain-sight-robert-lustig" TargetMode="External"/><Relationship Id="rId5" Type="http://schemas.openxmlformats.org/officeDocument/2006/relationships/hyperlink" Target="https://ed.ted.com/lessons/how-sugar-affects-the-brain-nicole-aven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88" y="3048000"/>
            <a:ext cx="2844800" cy="2857500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2900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1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Empirical Formula </a:t>
            </a:r>
            <a:r>
              <a:rPr lang="en-US" b="1" u="sng" dirty="0" smtClean="0"/>
              <a:t>(CH</a:t>
            </a:r>
            <a:r>
              <a:rPr lang="en-US" b="1" u="sng" baseline="-25000" dirty="0" smtClean="0"/>
              <a:t>2</a:t>
            </a:r>
            <a:r>
              <a:rPr lang="en-US" b="1" u="sng" dirty="0" smtClean="0"/>
              <a:t>O)</a:t>
            </a:r>
            <a:r>
              <a:rPr lang="en-US" b="1" u="sng" baseline="-25000" dirty="0" smtClean="0"/>
              <a:t>n</a:t>
            </a:r>
            <a:endParaRPr lang="en-US" b="1" u="sng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repeating chain of sugars </a:t>
            </a:r>
            <a:r>
              <a:rPr lang="en-US" u="sng" dirty="0" smtClean="0"/>
              <a:t>(</a:t>
            </a:r>
            <a:r>
              <a:rPr lang="en-US" b="1" u="sng" dirty="0" smtClean="0"/>
              <a:t>saccharides</a:t>
            </a:r>
            <a:r>
              <a:rPr lang="en-US" u="sng" dirty="0" smtClean="0"/>
              <a:t>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b="1" u="sng" dirty="0" smtClean="0"/>
              <a:t>Polysaccharides</a:t>
            </a:r>
            <a:r>
              <a:rPr lang="en-US" dirty="0" smtClean="0"/>
              <a:t> – Many </a:t>
            </a:r>
            <a:r>
              <a:rPr lang="en-US" b="1" u="sng" dirty="0" smtClean="0"/>
              <a:t>saccharides</a:t>
            </a:r>
            <a:r>
              <a:rPr lang="en-US" dirty="0" smtClean="0"/>
              <a:t> linked together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To break the bond between </a:t>
            </a:r>
            <a:r>
              <a:rPr lang="en-US" b="1" u="sng" dirty="0" smtClean="0"/>
              <a:t>two</a:t>
            </a:r>
            <a:r>
              <a:rPr lang="en-US" dirty="0" smtClean="0"/>
              <a:t> sugars, a 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2</a:t>
            </a:r>
            <a:r>
              <a:rPr lang="en-US" b="1" u="sng" dirty="0" smtClean="0"/>
              <a:t>O</a:t>
            </a:r>
            <a:r>
              <a:rPr lang="en-US" dirty="0" smtClean="0"/>
              <a:t> is added back (</a:t>
            </a:r>
            <a:r>
              <a:rPr lang="en-US" b="1" u="sng" dirty="0" smtClean="0"/>
              <a:t>hydrolysis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Carbs/Health Ted-Ed</a:t>
            </a:r>
            <a:endParaRPr lang="en-US" sz="1800" dirty="0"/>
          </a:p>
        </p:txBody>
      </p:sp>
      <p:pic>
        <p:nvPicPr>
          <p:cNvPr id="4" name="Picture 2" descr="http://t3.gstatic.com/images?q=tbn:ANd9GcSrxqqht6EEltSGEUy5eVjisQwO-LPPrmj0ZX4VqQ4X6MmzgC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436" y="4936806"/>
            <a:ext cx="2090864" cy="151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92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61441"/>
            <a:ext cx="7345363" cy="3931920"/>
          </a:xfrm>
        </p:spPr>
        <p:txBody>
          <a:bodyPr/>
          <a:lstStyle/>
          <a:p>
            <a:pPr marL="457200" indent="-457200">
              <a:buFont typeface="+mj-lt"/>
              <a:buAutoNum type="alphaUcPeriod" startAt="5"/>
            </a:pPr>
            <a:r>
              <a:rPr lang="en-US" dirty="0" smtClean="0"/>
              <a:t>Many functions of carbohydrates are: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b="1" u="sng" dirty="0" smtClean="0"/>
              <a:t>Energy</a:t>
            </a:r>
          </a:p>
          <a:p>
            <a:pPr marL="922338" lvl="2" indent="-457200">
              <a:buFont typeface="+mj-lt"/>
              <a:buAutoNum type="alphaLcPeriod"/>
            </a:pPr>
            <a:r>
              <a:rPr lang="en-US" dirty="0" smtClean="0"/>
              <a:t>Bonds between atoms can be broken, the </a:t>
            </a:r>
            <a:r>
              <a:rPr lang="en-US" b="1" u="sng" dirty="0" smtClean="0"/>
              <a:t>hydrogen</a:t>
            </a:r>
            <a:r>
              <a:rPr lang="en-US" dirty="0" smtClean="0"/>
              <a:t> atoms stripped off and the </a:t>
            </a:r>
            <a:r>
              <a:rPr lang="en-US" b="1" u="sng" dirty="0" smtClean="0"/>
              <a:t>energy</a:t>
            </a:r>
            <a:r>
              <a:rPr lang="en-US" dirty="0" smtClean="0"/>
              <a:t> released can be used by cells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b="1" u="sng" dirty="0" smtClean="0"/>
              <a:t>Structural</a:t>
            </a:r>
          </a:p>
          <a:p>
            <a:pPr marL="922338" lvl="2" indent="-457200">
              <a:buFont typeface="+mj-lt"/>
              <a:buAutoNum type="alphaLcPeriod"/>
            </a:pPr>
            <a:r>
              <a:rPr lang="en-US" dirty="0" smtClean="0"/>
              <a:t> </a:t>
            </a:r>
            <a:r>
              <a:rPr lang="en-US" b="1" u="sng" dirty="0" smtClean="0"/>
              <a:t>Cellulose</a:t>
            </a:r>
            <a:r>
              <a:rPr lang="en-US" dirty="0" smtClean="0"/>
              <a:t> is a major structural compound in plants</a:t>
            </a:r>
          </a:p>
          <a:p>
            <a:pPr marL="922338" lvl="2" indent="-457200">
              <a:buFont typeface="+mj-lt"/>
              <a:buAutoNum type="alphaLcPeriod"/>
            </a:pPr>
            <a:r>
              <a:rPr lang="en-US" dirty="0" smtClean="0"/>
              <a:t> Use in the </a:t>
            </a:r>
            <a:r>
              <a:rPr lang="en-US" b="1" u="sng" dirty="0" smtClean="0"/>
              <a:t>cell wall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179" y="4581450"/>
            <a:ext cx="4831154" cy="160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7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Glucose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133601"/>
            <a:ext cx="3925888" cy="393192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b="1" u="sng" dirty="0" smtClean="0"/>
              <a:t>basic sugar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b="1" u="sng" dirty="0" smtClean="0"/>
              <a:t>C</a:t>
            </a:r>
            <a:r>
              <a:rPr lang="en-US" b="1" u="sng" baseline="-25000" dirty="0" smtClean="0"/>
              <a:t>6</a:t>
            </a:r>
            <a:r>
              <a:rPr lang="en-US" b="1" u="sng" dirty="0" smtClean="0"/>
              <a:t>H</a:t>
            </a:r>
            <a:r>
              <a:rPr lang="en-US" b="1" u="sng" baseline="-25000" dirty="0" smtClean="0"/>
              <a:t>12</a:t>
            </a:r>
            <a:r>
              <a:rPr lang="en-US" b="1" u="sng" dirty="0" smtClean="0"/>
              <a:t>O</a:t>
            </a:r>
            <a:r>
              <a:rPr lang="en-US" b="1" u="sng" baseline="-25000" dirty="0" smtClean="0"/>
              <a:t>6</a:t>
            </a:r>
            <a:endParaRPr lang="en-US" b="1" u="sng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Has a </a:t>
            </a:r>
            <a:r>
              <a:rPr lang="en-US" b="1" u="sng" dirty="0" smtClean="0"/>
              <a:t>ring</a:t>
            </a:r>
            <a:r>
              <a:rPr lang="en-US" dirty="0" smtClean="0"/>
              <a:t> structure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This is a </a:t>
            </a:r>
            <a:r>
              <a:rPr lang="en-US" b="1" u="sng" dirty="0" smtClean="0"/>
              <a:t>mono</a:t>
            </a:r>
            <a:r>
              <a:rPr lang="en-US" dirty="0" smtClean="0"/>
              <a:t> (one) saccharide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Others include </a:t>
            </a:r>
            <a:r>
              <a:rPr lang="en-US" b="1" u="sng" dirty="0" smtClean="0"/>
              <a:t>fructose, ribose, </a:t>
            </a:r>
            <a:r>
              <a:rPr lang="en-US" b="1" u="sng" dirty="0" err="1" smtClean="0"/>
              <a:t>deoxyribose</a:t>
            </a:r>
            <a:r>
              <a:rPr lang="en-US" b="1" u="sng" dirty="0" smtClean="0"/>
              <a:t> </a:t>
            </a:r>
            <a:r>
              <a:rPr lang="en-US" dirty="0" smtClean="0"/>
              <a:t>etc…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38313"/>
            <a:ext cx="43053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72667" y="5250934"/>
            <a:ext cx="2693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Animation</a:t>
            </a:r>
            <a:r>
              <a:rPr lang="en-US" dirty="0" smtClean="0"/>
              <a:t>: Ted Ed Sugar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73401" y="5713122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How Sugar affects Brain</a:t>
            </a:r>
            <a:r>
              <a:rPr lang="en-US" dirty="0" smtClean="0"/>
              <a:t>: Ted 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7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</a:t>
            </a:r>
            <a:r>
              <a:rPr lang="en-US" dirty="0" err="1" smtClean="0"/>
              <a:t>Dissacharide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256" y="2133601"/>
            <a:ext cx="3993621" cy="393192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b="1" u="sng" dirty="0" smtClean="0"/>
              <a:t>Two</a:t>
            </a:r>
            <a:r>
              <a:rPr lang="en-US" dirty="0" smtClean="0"/>
              <a:t> sugars joined together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Examples of disaccharides: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u="sng" dirty="0" smtClean="0"/>
              <a:t>Maltose</a:t>
            </a:r>
            <a:r>
              <a:rPr lang="en-US" dirty="0" smtClean="0"/>
              <a:t> (two glucoses)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u="sng" dirty="0" smtClean="0"/>
              <a:t>Sucrose</a:t>
            </a:r>
            <a:r>
              <a:rPr lang="en-US" dirty="0" smtClean="0"/>
              <a:t> (a glucose and fructose)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u="sng" dirty="0" smtClean="0"/>
              <a:t>Lactose</a:t>
            </a:r>
            <a:r>
              <a:rPr lang="en-US" dirty="0" smtClean="0"/>
              <a:t> (</a:t>
            </a:r>
            <a:r>
              <a:rPr lang="en-US" dirty="0" err="1" smtClean="0"/>
              <a:t>galactose</a:t>
            </a:r>
            <a:r>
              <a:rPr lang="en-US" dirty="0" smtClean="0"/>
              <a:t> and glucose)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833" y="2356371"/>
            <a:ext cx="4821515" cy="31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07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IV. Three Important Polysaccharides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 </a:t>
            </a:r>
            <a:r>
              <a:rPr lang="en-US" b="1" u="sng" dirty="0" smtClean="0"/>
              <a:t>Starch</a:t>
            </a:r>
            <a:endParaRPr lang="en-US" dirty="0" smtClean="0"/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Main </a:t>
            </a:r>
            <a:r>
              <a:rPr lang="en-US" b="1" u="sng" dirty="0" smtClean="0"/>
              <a:t>storage</a:t>
            </a:r>
            <a:r>
              <a:rPr lang="en-US" dirty="0" smtClean="0"/>
              <a:t> form of sugar in </a:t>
            </a:r>
            <a:r>
              <a:rPr lang="en-US" b="1" u="sng" dirty="0" smtClean="0"/>
              <a:t>plants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u="sng" dirty="0" smtClean="0"/>
              <a:t>Few</a:t>
            </a:r>
            <a:r>
              <a:rPr lang="en-US" dirty="0" smtClean="0"/>
              <a:t> </a:t>
            </a:r>
            <a:r>
              <a:rPr lang="en-US" dirty="0" smtClean="0"/>
              <a:t>side chains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Many </a:t>
            </a:r>
            <a:r>
              <a:rPr lang="en-US" b="1" u="sng" dirty="0" smtClean="0"/>
              <a:t>glucose</a:t>
            </a:r>
            <a:r>
              <a:rPr lang="en-US" dirty="0" smtClean="0"/>
              <a:t> molecules linked together</a:t>
            </a:r>
          </a:p>
          <a:p>
            <a:pPr marL="693738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8" descr="http://umanitoba.ca/Biology/lab2/images/St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860800"/>
            <a:ext cx="8382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ttp://pslc.ws/macrog/images/starch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611" y="1584008"/>
            <a:ext cx="4411662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80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 startAt="2"/>
            </a:pPr>
            <a:r>
              <a:rPr lang="en-US" dirty="0" smtClean="0"/>
              <a:t> </a:t>
            </a:r>
            <a:r>
              <a:rPr lang="en-US" b="1" u="sng" dirty="0" smtClean="0"/>
              <a:t>Glycogen</a:t>
            </a:r>
            <a:endParaRPr lang="en-US" b="1" u="sng" dirty="0" smtClean="0"/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Main </a:t>
            </a:r>
            <a:r>
              <a:rPr lang="en-US" b="1" u="sng" dirty="0" smtClean="0"/>
              <a:t>sugar</a:t>
            </a:r>
            <a:r>
              <a:rPr lang="en-US" dirty="0" smtClean="0"/>
              <a:t> storage in </a:t>
            </a:r>
            <a:r>
              <a:rPr lang="en-US" b="1" u="sng" dirty="0" smtClean="0"/>
              <a:t>animals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u="sng" dirty="0" smtClean="0"/>
              <a:t>Many</a:t>
            </a:r>
            <a:r>
              <a:rPr lang="en-US" dirty="0" smtClean="0"/>
              <a:t> </a:t>
            </a:r>
            <a:r>
              <a:rPr lang="en-US" dirty="0" smtClean="0"/>
              <a:t>side chains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Linked as for starch</a:t>
            </a:r>
            <a:endParaRPr lang="en-US" dirty="0"/>
          </a:p>
        </p:txBody>
      </p:sp>
      <p:pic>
        <p:nvPicPr>
          <p:cNvPr id="4" name="Picture 2" descr="http://www.bio.brandeis.edu/classes/bio18/glycog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447" y="3285067"/>
            <a:ext cx="4170966" cy="298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57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27209"/>
            <a:ext cx="7345363" cy="3931920"/>
          </a:xfrm>
        </p:spPr>
        <p:txBody>
          <a:bodyPr/>
          <a:lstStyle/>
          <a:p>
            <a:pPr marL="457200" indent="-457200">
              <a:buFont typeface="+mj-lt"/>
              <a:buAutoNum type="alphaUcPeriod" startAt="3"/>
            </a:pPr>
            <a:r>
              <a:rPr lang="en-US" dirty="0" smtClean="0"/>
              <a:t> </a:t>
            </a:r>
            <a:r>
              <a:rPr lang="en-US" b="1" u="sng" dirty="0" smtClean="0"/>
              <a:t>Cellulose</a:t>
            </a:r>
            <a:endParaRPr lang="en-US" b="1" u="sng" dirty="0" smtClean="0"/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Structural (</a:t>
            </a:r>
            <a:r>
              <a:rPr lang="en-US" b="1" u="sng" dirty="0" smtClean="0"/>
              <a:t>cell walls</a:t>
            </a:r>
            <a:r>
              <a:rPr lang="en-US" dirty="0" smtClean="0"/>
              <a:t>)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u="sng" dirty="0" smtClean="0"/>
              <a:t>Long</a:t>
            </a:r>
            <a:r>
              <a:rPr lang="en-US" dirty="0" smtClean="0"/>
              <a:t> </a:t>
            </a:r>
            <a:r>
              <a:rPr lang="en-US" dirty="0" smtClean="0"/>
              <a:t>chains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Linkage between </a:t>
            </a:r>
            <a:r>
              <a:rPr lang="en-US" b="1" u="sng" dirty="0" smtClean="0"/>
              <a:t>Carbon</a:t>
            </a:r>
            <a:r>
              <a:rPr lang="en-US" dirty="0" smtClean="0"/>
              <a:t> atoms of adjacent chains sugars is different than </a:t>
            </a:r>
            <a:r>
              <a:rPr lang="en-US" b="1" u="sng" dirty="0" smtClean="0"/>
              <a:t>starch</a:t>
            </a:r>
            <a:r>
              <a:rPr lang="en-US" dirty="0" smtClean="0"/>
              <a:t> and </a:t>
            </a:r>
            <a:r>
              <a:rPr lang="en-US" b="1" u="sng" dirty="0" smtClean="0"/>
              <a:t>glycogen</a:t>
            </a:r>
          </a:p>
          <a:p>
            <a:pPr marL="693738" lvl="1" indent="-45720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b="1" u="sng" dirty="0" smtClean="0"/>
              <a:t>mammals</a:t>
            </a:r>
            <a:r>
              <a:rPr lang="en-US" dirty="0" smtClean="0"/>
              <a:t> can break this bond</a:t>
            </a:r>
            <a:endParaRPr lang="en-US" dirty="0"/>
          </a:p>
        </p:txBody>
      </p:sp>
      <p:pic>
        <p:nvPicPr>
          <p:cNvPr id="4" name="Picture 2" descr="http://www.uq.edu.au/_School_Science_Lessons/16.3.1.7ac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841" y="4325091"/>
            <a:ext cx="5898620" cy="229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90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1229</TotalTime>
  <Words>304</Words>
  <Application>Microsoft Macintosh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Theme</vt:lpstr>
      <vt:lpstr>Carbohydrates</vt:lpstr>
      <vt:lpstr>I. Carbohydrates</vt:lpstr>
      <vt:lpstr>PowerPoint Presentation</vt:lpstr>
      <vt:lpstr>II. Glucose</vt:lpstr>
      <vt:lpstr>III. Dissacharide</vt:lpstr>
      <vt:lpstr>IV. Three Important Polysaccharides</vt:lpstr>
      <vt:lpstr>PowerPoint Presentation</vt:lpstr>
      <vt:lpstr>PowerPoint Presentation</vt:lpstr>
    </vt:vector>
  </TitlesOfParts>
  <Company>Delta School Distirict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SD37</dc:creator>
  <cp:lastModifiedBy>SD37</cp:lastModifiedBy>
  <cp:revision>7</cp:revision>
  <dcterms:created xsi:type="dcterms:W3CDTF">2018-09-24T20:11:42Z</dcterms:created>
  <dcterms:modified xsi:type="dcterms:W3CDTF">2018-09-30T20:10:04Z</dcterms:modified>
</cp:coreProperties>
</file>