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54"/>
    <p:restoredTop sz="94681"/>
  </p:normalViewPr>
  <p:slideViewPr>
    <p:cSldViewPr snapToGrid="0" snapToObjects="1">
      <p:cViewPr varScale="1">
        <p:scale>
          <a:sx n="45" d="100"/>
          <a:sy n="45" d="100"/>
        </p:scale>
        <p:origin x="200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E965D-E038-9F44-A453-28B6C94644FC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CFD3-1306-3C46-AA28-B6774C01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=Q530H1WxtOw</a:t>
            </a:r>
          </a:p>
          <a:p>
            <a:endParaRPr lang="en-US" dirty="0"/>
          </a:p>
          <a:p>
            <a:r>
              <a:rPr lang="en-US" dirty="0"/>
              <a:t>Pg. 112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4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highered.mcgraw-hill.com</a:t>
            </a:r>
            <a:r>
              <a:rPr lang="en-US" dirty="0"/>
              <a:t>/sites/0072507470/student_view0/chapter21/animation__</a:t>
            </a:r>
            <a:r>
              <a:rPr lang="en-US" dirty="0" err="1"/>
              <a:t>fluid_exchange_across_the_walls_of_capillaries.html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9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5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954D-67BF-774D-BBC6-EE86D4F44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D657E-5640-DA4A-9F42-4BC19D616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CA34C-AACE-E94F-8220-7E923BF4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2392-301E-1646-A00E-383ACAE2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C0B0D-D3D4-A349-BCE4-C9942A81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F9B2-32AE-2942-A0C9-CDE98E26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10531-0804-104B-BB21-92A1987F5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5EBD-91BD-9C4C-BE44-D713F326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92F59-5634-9841-9543-47DDA98C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47C3-AD44-984C-94AF-23046C2D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3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49066-266D-5146-8AD0-29176250E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AAEC1-06F5-1A47-BD03-F31CD9D41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78E56-3493-5F43-A03F-E7A8D382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A14E-53C9-8241-9372-B85C0D8E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3089-837F-1141-8DDB-E0180635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D6C-EE8B-4349-96A2-7C1F63C9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C6AB-34F8-274F-AC99-C182E2303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7123D-4349-B34E-813D-06A3F97E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4088-6F80-0B43-A02F-95CDD5BF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A54B4-0C54-B142-855D-C1467CAA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8B2A-1855-A14E-AB40-CAA8B5B3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E0FAD-C334-0F46-963D-63780FFC2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00AC-1B82-7A4B-BA2E-94F5E69F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A76E5-CCF9-3843-9505-94F788C2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95B86-8CF0-964F-BCE4-6080FA81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6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F98E-DE06-764D-B78E-B41E442E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55AE-862B-C946-BBAA-CEFC9C7EF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07006-D813-994D-A3E4-2D8EFF43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612FA-9906-9D48-AEF6-A275847E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CE5C6-0C0A-0C45-94A1-76C99C21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38BC3-16C5-C244-8731-A52AFFFE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5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AC06-C3B0-2840-9022-AB054B9E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AE8F7-0CC6-9140-99A5-4637FF46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C8D42-D387-2B44-8A15-F264F5D62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C33CD-FBC1-6644-A43F-AA162B158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FD566-829E-9049-B146-0C95D5393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F68C9-D3F2-DA40-BFEB-54A22260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D3838-AD48-8F46-8633-DDA376BB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C6672-00DC-634E-9EEC-9A616315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BE63-DB40-5D40-B39E-7E98BE9B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49E8C-FD1C-ED4E-BF72-35DBF2B0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92374-8DF8-2440-8EDA-246923C6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DA572-8FEE-6048-9F8B-F30F4302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DB1692-93B3-B14C-8AA0-EFF0F65D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E8D60-A2B1-0B40-8577-AC065000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5A252-637E-6948-84C7-11348646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8B30-9152-794C-9181-F541B0D2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C152B-AD2C-394F-9018-8487746F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53F95-28DF-E44B-9C96-BF474A2F7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4E5F0-E061-E441-A95A-4070685D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29AA6-92E3-CE45-8E3A-79B96A10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57179-3B72-EE42-B60F-360AA21D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0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4B9E-C646-D840-8C97-078B4E63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CEC62-2518-3A4B-870B-C6B040DB8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9EA37-382E-304E-8789-061F33D4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69D4F-F3B5-494F-AE68-91A0240A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C333-5CC5-2A45-9105-C4F44608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536DB-3890-FB40-B4E3-EA426CDD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0AF23-35E9-C946-A221-B5A783C9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EA361-E4E9-E442-AE71-CEB7C4872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B72E7-57DF-5446-9787-FF9558455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3E06-3C56-A44E-8673-D1714F3585B2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F19E-C1FD-C043-B04B-839A36F2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FD217-A150-E848-B91B-97ACF7EB0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298C-F1AD-0C43-8663-DAC92AF2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2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530H1WxtO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507470/student_view0/chapter21/animation__fluid_exchange_across_the_walls_of_capillari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90C5-46FF-DF46-9F73-9D4585F7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Capillary – Tissue fluid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4DE1D-A77A-0242-B3E7-D883D09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7223920" cy="40507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200" dirty="0"/>
              <a:t>Exchange of Gases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200" dirty="0"/>
              <a:t>Oxygen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200" dirty="0"/>
              <a:t>95% is carried by </a:t>
            </a:r>
            <a:r>
              <a:rPr lang="en-US" sz="2200" b="1" dirty="0"/>
              <a:t>oxyhemoglobin</a:t>
            </a:r>
            <a:r>
              <a:rPr lang="en-US" sz="2200" dirty="0"/>
              <a:t> (HbO</a:t>
            </a:r>
            <a:r>
              <a:rPr lang="en-US" sz="2200" baseline="-25000" dirty="0"/>
              <a:t>2</a:t>
            </a:r>
            <a:r>
              <a:rPr lang="en-US" sz="2200" dirty="0"/>
              <a:t>)</a:t>
            </a:r>
          </a:p>
          <a:p>
            <a:pPr marL="1337310" lvl="3" indent="-514350">
              <a:buFont typeface="+mj-lt"/>
              <a:buAutoNum type="alphaLcPeriod"/>
            </a:pPr>
            <a:r>
              <a:rPr lang="en-US" sz="2200" dirty="0"/>
              <a:t>200 million hemoglobin molecules per RBC</a:t>
            </a:r>
          </a:p>
          <a:p>
            <a:pPr marL="1337310" lvl="3" indent="-514350">
              <a:buFont typeface="+mj-lt"/>
              <a:buAutoNum type="alphaLcPeriod"/>
            </a:pPr>
            <a:r>
              <a:rPr lang="en-US" sz="2200" dirty="0"/>
              <a:t>Each hemoglobin carries </a:t>
            </a:r>
            <a:r>
              <a:rPr lang="en-US" sz="2200" b="1" dirty="0"/>
              <a:t>four</a:t>
            </a:r>
            <a:r>
              <a:rPr lang="en-US" sz="2200" dirty="0"/>
              <a:t> oxygen molecules</a:t>
            </a:r>
          </a:p>
          <a:p>
            <a:pPr marL="1337310" lvl="3" indent="-514350">
              <a:buFont typeface="+mj-lt"/>
              <a:buAutoNum type="alphaLcPeriod"/>
            </a:pPr>
            <a:endParaRPr lang="en-US" sz="2200" dirty="0"/>
          </a:p>
          <a:p>
            <a:pPr marL="1062990" lvl="2" indent="-514350">
              <a:buFont typeface="+mj-lt"/>
              <a:buAutoNum type="arabicPeriod"/>
            </a:pPr>
            <a:r>
              <a:rPr lang="en-US" sz="2200" dirty="0"/>
              <a:t>5% dissolved in </a:t>
            </a:r>
            <a:r>
              <a:rPr lang="en-US" sz="2200" b="1" dirty="0"/>
              <a:t>plasma</a:t>
            </a:r>
            <a:endParaRPr lang="en-US" sz="2200" dirty="0"/>
          </a:p>
          <a:p>
            <a:pPr marL="548640" lvl="2" indent="0">
              <a:buNone/>
            </a:pPr>
            <a:endParaRPr lang="en-US" sz="2200" dirty="0"/>
          </a:p>
          <a:p>
            <a:pPr marL="274320" lvl="1" indent="0">
              <a:buNone/>
            </a:pPr>
            <a:r>
              <a:rPr lang="en-US" sz="2200" dirty="0">
                <a:hlinkClick r:id="rId3"/>
              </a:rPr>
              <a:t>Animation</a:t>
            </a:r>
            <a:r>
              <a:rPr lang="en-US" sz="220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819E46-6B4B-CA4B-9082-BF282A68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06" y="1608305"/>
            <a:ext cx="2740018" cy="312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39407-1DC5-9647-8E1C-B439ED67A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518" y="4106779"/>
            <a:ext cx="3656944" cy="27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8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D97F-B759-BA4D-B6BA-1A63F9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83368"/>
            <a:ext cx="5266784" cy="48888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200" b="1" dirty="0"/>
              <a:t>Formed elements</a:t>
            </a:r>
            <a:r>
              <a:rPr lang="en-US" sz="2200" dirty="0"/>
              <a:t> (the solid part of blood)</a:t>
            </a:r>
          </a:p>
          <a:p>
            <a:pPr marL="457200" indent="-457200">
              <a:buFont typeface="+mj-lt"/>
              <a:buAutoNum type="alphaUcPeriod" startAt="2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Makes up about </a:t>
            </a:r>
            <a:r>
              <a:rPr lang="en-US" sz="2200" b="1" dirty="0"/>
              <a:t>45%</a:t>
            </a:r>
            <a:r>
              <a:rPr lang="en-US" sz="2200" dirty="0"/>
              <a:t> of blood volume</a:t>
            </a:r>
          </a:p>
          <a:p>
            <a:pPr marL="731520" lvl="1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About </a:t>
            </a:r>
            <a:r>
              <a:rPr lang="en-US" sz="2200" b="1" dirty="0"/>
              <a:t>30 trillion</a:t>
            </a:r>
            <a:r>
              <a:rPr lang="en-US" sz="2200" dirty="0"/>
              <a:t> blood cells in an adult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282FCF-789E-F54F-A5CE-3E4CDCC8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86" y="1283368"/>
            <a:ext cx="5013158" cy="401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57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5554-DDC6-3E49-BFA3-BACB19F1A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98358"/>
            <a:ext cx="10058400" cy="52738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dirty="0"/>
              <a:t>Each cubic millimeter of blood contains </a:t>
            </a:r>
            <a:r>
              <a:rPr lang="en-US" sz="2200" b="1" dirty="0"/>
              <a:t>2</a:t>
            </a:r>
            <a:r>
              <a:rPr lang="en-US" sz="2200" dirty="0"/>
              <a:t> main types of formed elements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b="1" dirty="0"/>
              <a:t>Red</a:t>
            </a:r>
            <a:r>
              <a:rPr lang="en-US" sz="2200" dirty="0"/>
              <a:t> blood cells (RBC)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1005840" lvl="2" indent="-457200">
              <a:buFont typeface="+mj-lt"/>
              <a:buAutoNum type="romanLcPeriod"/>
            </a:pPr>
            <a:r>
              <a:rPr lang="en-US" sz="2200" b="1" dirty="0"/>
              <a:t>4 – 6</a:t>
            </a:r>
            <a:r>
              <a:rPr lang="en-US" sz="2200" dirty="0"/>
              <a:t> million per mL of blood</a:t>
            </a:r>
          </a:p>
          <a:p>
            <a:pPr marL="1005840" lvl="2" indent="-457200">
              <a:buFont typeface="+mj-lt"/>
              <a:buAutoNum type="romanLcPeriod"/>
            </a:pPr>
            <a:endParaRPr lang="en-US" sz="2200" dirty="0"/>
          </a:p>
          <a:p>
            <a:pPr marL="1005840" lvl="2" indent="-457200">
              <a:buFont typeface="+mj-lt"/>
              <a:buAutoNum type="romanLcPeriod"/>
            </a:pPr>
            <a:r>
              <a:rPr lang="en-US" sz="2200" dirty="0"/>
              <a:t>More RBC/mL in </a:t>
            </a:r>
            <a:r>
              <a:rPr lang="en-US" sz="2200" b="1" dirty="0"/>
              <a:t>males</a:t>
            </a:r>
            <a:r>
              <a:rPr lang="en-US" sz="2200" dirty="0"/>
              <a:t> than </a:t>
            </a:r>
            <a:r>
              <a:rPr lang="en-US" sz="2200" b="1" dirty="0"/>
              <a:t>females</a:t>
            </a:r>
          </a:p>
          <a:p>
            <a:pPr marL="1005840" lvl="2" indent="-457200">
              <a:buFont typeface="+mj-lt"/>
              <a:buAutoNum type="romanLcPeriod"/>
            </a:pPr>
            <a:endParaRPr lang="en-US" sz="2200" dirty="0"/>
          </a:p>
          <a:p>
            <a:pPr marL="1005840" lvl="2" indent="-457200">
              <a:buFont typeface="+mj-lt"/>
              <a:buAutoNum type="romanLcPeriod"/>
            </a:pPr>
            <a:r>
              <a:rPr lang="en-US" sz="2200" dirty="0"/>
              <a:t>Number of blood cells is related to </a:t>
            </a:r>
            <a:r>
              <a:rPr lang="en-US" sz="2200" b="1" dirty="0"/>
              <a:t>O</a:t>
            </a:r>
            <a:r>
              <a:rPr lang="en-US" sz="2200" b="1" baseline="-25000" dirty="0"/>
              <a:t>2</a:t>
            </a:r>
            <a:r>
              <a:rPr lang="en-US" sz="2200" b="1" dirty="0"/>
              <a:t> </a:t>
            </a:r>
            <a:r>
              <a:rPr lang="en-US" sz="2200" dirty="0"/>
              <a:t>concentration in air</a:t>
            </a:r>
          </a:p>
          <a:p>
            <a:pPr marL="548640" lvl="2" indent="0">
              <a:buNone/>
            </a:pPr>
            <a:r>
              <a:rPr lang="en-US" sz="2200" dirty="0"/>
              <a:t>		Ex.  People who live at high altitudes have </a:t>
            </a:r>
            <a:r>
              <a:rPr lang="en-US" sz="2200" b="1" dirty="0"/>
              <a:t>more</a:t>
            </a:r>
            <a:r>
              <a:rPr lang="en-US" sz="2200" dirty="0"/>
              <a:t> RBC</a:t>
            </a:r>
          </a:p>
          <a:p>
            <a:pPr marL="548640" lvl="2" indent="0">
              <a:buNone/>
            </a:pPr>
            <a:endParaRPr lang="en-US" sz="2200" dirty="0"/>
          </a:p>
          <a:p>
            <a:pPr marL="1005840" lvl="2" indent="-457200">
              <a:buFont typeface="+mj-lt"/>
              <a:buAutoNum type="romanLcPeriod"/>
            </a:pPr>
            <a:r>
              <a:rPr lang="en-US" sz="2200" dirty="0"/>
              <a:t>Increasing the number of RBC/mL can aid athletic performance (“</a:t>
            </a:r>
            <a:r>
              <a:rPr lang="en-US" sz="2200" b="1" dirty="0"/>
              <a:t>blood doping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56459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88EE-2BF9-1B44-9E3A-435B2FBE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31495"/>
            <a:ext cx="10058400" cy="48407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200" b="1" dirty="0"/>
              <a:t>White</a:t>
            </a:r>
            <a:r>
              <a:rPr lang="en-US" sz="2200" dirty="0"/>
              <a:t> blood cells</a:t>
            </a:r>
          </a:p>
          <a:p>
            <a:pPr marL="731520" lvl="1" indent="-457200">
              <a:buFont typeface="+mj-lt"/>
              <a:buAutoNum type="romanLcPeriod"/>
            </a:pPr>
            <a:r>
              <a:rPr lang="en-US" sz="2200" dirty="0"/>
              <a:t>Average total of </a:t>
            </a:r>
            <a:r>
              <a:rPr lang="en-US" sz="2200" b="1" dirty="0"/>
              <a:t>7,500</a:t>
            </a:r>
            <a:r>
              <a:rPr lang="en-US" sz="2200" dirty="0"/>
              <a:t> per mL of blood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CB6B3C9-F11A-1040-AD40-ACA82CE6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87" y="2335760"/>
            <a:ext cx="4624689" cy="315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D4068D6-95CB-E748-8264-479AB6C7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57" y="2335760"/>
            <a:ext cx="3081421" cy="34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5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4F4E-7782-8A41-ACB8-A17EF897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25642"/>
            <a:ext cx="10058400" cy="55465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200" dirty="0"/>
              <a:t>Carbon dioxide (CO</a:t>
            </a:r>
            <a:r>
              <a:rPr lang="en-US" sz="2200" baseline="-25000" dirty="0"/>
              <a:t>2</a:t>
            </a:r>
            <a:r>
              <a:rPr lang="en-US" sz="2200" dirty="0"/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9% dissolved in </a:t>
            </a:r>
            <a:r>
              <a:rPr lang="en-US" sz="2200" b="1" dirty="0"/>
              <a:t>plasma</a:t>
            </a: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27% picks up CO</a:t>
            </a:r>
            <a:r>
              <a:rPr lang="en-US" sz="2200" baseline="-25000" dirty="0"/>
              <a:t>2</a:t>
            </a:r>
            <a:r>
              <a:rPr lang="en-US" sz="2200" dirty="0"/>
              <a:t> to form </a:t>
            </a:r>
            <a:r>
              <a:rPr lang="en-US" sz="2200" b="1" dirty="0"/>
              <a:t>carbaminohemoglobin</a:t>
            </a:r>
            <a:r>
              <a:rPr lang="en-US" sz="2200" dirty="0"/>
              <a:t> (HbCO</a:t>
            </a:r>
            <a:r>
              <a:rPr lang="en-US" sz="2200" baseline="-25000" dirty="0"/>
              <a:t>2</a:t>
            </a:r>
            <a:r>
              <a:rPr lang="en-US" sz="2200" dirty="0"/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64% of CO</a:t>
            </a:r>
            <a:r>
              <a:rPr lang="en-US" sz="2200" baseline="-25000" dirty="0"/>
              <a:t>2</a:t>
            </a:r>
            <a:r>
              <a:rPr lang="en-US" sz="2200" dirty="0"/>
              <a:t> is transported as </a:t>
            </a:r>
            <a:r>
              <a:rPr lang="en-US" sz="2200" b="1" dirty="0"/>
              <a:t>bicarbonate</a:t>
            </a:r>
            <a:r>
              <a:rPr lang="en-US" sz="2200" dirty="0"/>
              <a:t> ion (HCO</a:t>
            </a:r>
            <a:r>
              <a:rPr lang="en-US" sz="2200" baseline="-25000" dirty="0"/>
              <a:t>3</a:t>
            </a:r>
            <a:r>
              <a:rPr lang="en-US" sz="2200" baseline="30000" dirty="0"/>
              <a:t>-</a:t>
            </a:r>
            <a:r>
              <a:rPr lang="en-US" sz="2200" dirty="0"/>
              <a:t>)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200" dirty="0"/>
              <a:t>It is formed after </a:t>
            </a:r>
            <a:r>
              <a:rPr lang="en-US" sz="2200" b="1" dirty="0"/>
              <a:t>CO</a:t>
            </a:r>
            <a:r>
              <a:rPr lang="en-US" sz="2200" b="1" baseline="-25000" dirty="0"/>
              <a:t>2</a:t>
            </a:r>
            <a:r>
              <a:rPr lang="en-US" sz="2200" b="1" dirty="0"/>
              <a:t> </a:t>
            </a:r>
            <a:r>
              <a:rPr lang="en-US" sz="2200" dirty="0"/>
              <a:t>combines with </a:t>
            </a:r>
            <a:r>
              <a:rPr lang="en-US" sz="2200" b="1" dirty="0"/>
              <a:t>water</a:t>
            </a:r>
            <a:r>
              <a:rPr lang="en-US" sz="2200" dirty="0"/>
              <a:t>, forming </a:t>
            </a:r>
            <a:r>
              <a:rPr lang="en-US" sz="2200" b="1" dirty="0"/>
              <a:t>carbonic acid</a:t>
            </a:r>
            <a:r>
              <a:rPr lang="en-US" sz="2200" dirty="0"/>
              <a:t> which then dissociates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200" dirty="0"/>
              <a:t>Note the following reaction: </a:t>
            </a:r>
            <a:r>
              <a:rPr lang="en-US" sz="2200" b="1" dirty="0"/>
              <a:t>CO</a:t>
            </a:r>
            <a:r>
              <a:rPr lang="en-US" sz="2200" b="1" baseline="-25000" dirty="0"/>
              <a:t>2</a:t>
            </a:r>
            <a:r>
              <a:rPr lang="en-US" sz="2200" b="1" dirty="0"/>
              <a:t> + H</a:t>
            </a:r>
            <a:r>
              <a:rPr lang="en-US" sz="2200" b="1" baseline="-25000" dirty="0"/>
              <a:t>2</a:t>
            </a:r>
            <a:r>
              <a:rPr lang="en-US" sz="2200" b="1" dirty="0"/>
              <a:t>O </a:t>
            </a:r>
            <a:r>
              <a:rPr lang="en-US" sz="2200" b="1" dirty="0">
                <a:sym typeface="Wingdings" pitchFamily="2" charset="2"/>
              </a:rPr>
              <a:t>  H</a:t>
            </a:r>
            <a:r>
              <a:rPr lang="en-US" sz="2200" b="1" baseline="-25000" dirty="0">
                <a:sym typeface="Wingdings" pitchFamily="2" charset="2"/>
              </a:rPr>
              <a:t>2</a:t>
            </a:r>
            <a:r>
              <a:rPr lang="en-US" sz="2200" b="1" dirty="0">
                <a:sym typeface="Wingdings" pitchFamily="2" charset="2"/>
              </a:rPr>
              <a:t>CO</a:t>
            </a:r>
            <a:r>
              <a:rPr lang="en-US" sz="2200" b="1" baseline="-25000" dirty="0">
                <a:sym typeface="Wingdings" pitchFamily="2" charset="2"/>
              </a:rPr>
              <a:t>3</a:t>
            </a:r>
            <a:r>
              <a:rPr lang="en-US" sz="2200" b="1" dirty="0">
                <a:sym typeface="Wingdings" pitchFamily="2" charset="2"/>
              </a:rPr>
              <a:t>   H</a:t>
            </a:r>
            <a:r>
              <a:rPr lang="en-US" sz="2200" b="1" baseline="30000" dirty="0">
                <a:sym typeface="Wingdings" pitchFamily="2" charset="2"/>
              </a:rPr>
              <a:t>+</a:t>
            </a:r>
            <a:r>
              <a:rPr lang="en-US" sz="2200" b="1" dirty="0">
                <a:sym typeface="Wingdings" pitchFamily="2" charset="2"/>
              </a:rPr>
              <a:t> + HCO</a:t>
            </a:r>
            <a:r>
              <a:rPr lang="en-US" sz="2200" b="1" baseline="-25000" dirty="0">
                <a:sym typeface="Wingdings" pitchFamily="2" charset="2"/>
              </a:rPr>
              <a:t>3</a:t>
            </a:r>
            <a:r>
              <a:rPr lang="en-US" sz="2200" b="1" baseline="30000" dirty="0">
                <a:sym typeface="Wingdings" pitchFamily="2" charset="2"/>
              </a:rPr>
              <a:t>-</a:t>
            </a:r>
            <a:endParaRPr lang="en-US" sz="2200" b="1" dirty="0">
              <a:sym typeface="Wingdings" pitchFamily="2" charset="2"/>
            </a:endParaRPr>
          </a:p>
          <a:p>
            <a:pPr marL="1005840" lvl="2" indent="-457200">
              <a:buFont typeface="+mj-lt"/>
              <a:buAutoNum type="alphaLcPeriod"/>
            </a:pPr>
            <a:r>
              <a:rPr lang="en-US" sz="2200" dirty="0">
                <a:sym typeface="Wingdings" pitchFamily="2" charset="2"/>
              </a:rPr>
              <a:t>The enzyme </a:t>
            </a:r>
            <a:r>
              <a:rPr lang="en-US" sz="2200" b="1" dirty="0">
                <a:sym typeface="Wingdings" pitchFamily="2" charset="2"/>
              </a:rPr>
              <a:t>carbonic anhydrase</a:t>
            </a:r>
            <a:r>
              <a:rPr lang="en-US" sz="2200" dirty="0">
                <a:sym typeface="Wingdings" pitchFamily="2" charset="2"/>
              </a:rPr>
              <a:t> speeds up this reaction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200" dirty="0">
                <a:sym typeface="Wingdings" pitchFamily="2" charset="2"/>
              </a:rPr>
              <a:t>The </a:t>
            </a:r>
            <a:r>
              <a:rPr lang="en-US" sz="2200" b="1" dirty="0">
                <a:sym typeface="Wingdings" pitchFamily="2" charset="2"/>
              </a:rPr>
              <a:t>H</a:t>
            </a:r>
            <a:r>
              <a:rPr lang="en-US" sz="2200" b="1" baseline="30000" dirty="0">
                <a:sym typeface="Wingdings" pitchFamily="2" charset="2"/>
              </a:rPr>
              <a:t>+</a:t>
            </a:r>
            <a:r>
              <a:rPr lang="en-US" sz="2200" dirty="0">
                <a:sym typeface="Wingdings" pitchFamily="2" charset="2"/>
              </a:rPr>
              <a:t> released by reaction changes the blood </a:t>
            </a:r>
            <a:r>
              <a:rPr lang="en-US" sz="2200" b="1" dirty="0">
                <a:sym typeface="Wingdings" pitchFamily="2" charset="2"/>
              </a:rPr>
              <a:t>pH</a:t>
            </a:r>
            <a:endParaRPr lang="en-US" sz="2200" dirty="0">
              <a:sym typeface="Wingdings" pitchFamily="2" charset="2"/>
            </a:endParaRPr>
          </a:p>
          <a:p>
            <a:pPr marL="1005840" lvl="2" indent="-457200">
              <a:buFont typeface="+mj-lt"/>
              <a:buAutoNum type="alphaLcPeriod"/>
            </a:pPr>
            <a:r>
              <a:rPr lang="en-US" sz="2200" dirty="0">
                <a:sym typeface="Wingdings" pitchFamily="2" charset="2"/>
              </a:rPr>
              <a:t>To prevent this H</a:t>
            </a:r>
            <a:r>
              <a:rPr lang="en-US" sz="2200" baseline="30000" dirty="0">
                <a:sym typeface="Wingdings" pitchFamily="2" charset="2"/>
              </a:rPr>
              <a:t>+</a:t>
            </a:r>
            <a:r>
              <a:rPr lang="en-US" sz="2200" dirty="0">
                <a:sym typeface="Wingdings" pitchFamily="2" charset="2"/>
              </a:rPr>
              <a:t> is picked up by the </a:t>
            </a:r>
            <a:r>
              <a:rPr lang="en-US" sz="2200" b="1" dirty="0">
                <a:sym typeface="Wingdings" pitchFamily="2" charset="2"/>
              </a:rPr>
              <a:t>globin</a:t>
            </a:r>
            <a:r>
              <a:rPr lang="en-US" sz="2200" dirty="0">
                <a:sym typeface="Wingdings" pitchFamily="2" charset="2"/>
              </a:rPr>
              <a:t> portion of </a:t>
            </a:r>
            <a:r>
              <a:rPr lang="en-US" sz="2200" b="1" dirty="0">
                <a:sym typeface="Wingdings" pitchFamily="2" charset="2"/>
              </a:rPr>
              <a:t>hemoglobin</a:t>
            </a:r>
            <a:r>
              <a:rPr lang="en-US" sz="2200" dirty="0">
                <a:sym typeface="Wingdings" pitchFamily="2" charset="2"/>
              </a:rPr>
              <a:t> (to become </a:t>
            </a:r>
            <a:r>
              <a:rPr lang="en-US" sz="2200" dirty="0" err="1">
                <a:sym typeface="Wingdings" pitchFamily="2" charset="2"/>
              </a:rPr>
              <a:t>HHb</a:t>
            </a:r>
            <a:r>
              <a:rPr lang="en-US" sz="2200" dirty="0">
                <a:sym typeface="Wingdings" pitchFamily="2" charset="2"/>
              </a:rPr>
              <a:t>) so that pH is maintained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073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F04E-9974-F94D-8CD6-B07F873B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Mechanism of Gas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3DBB-DE6F-4544-8AE5-0F2DC04B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121408"/>
            <a:ext cx="6801672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Intro Animation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Due to a pressure differential between </a:t>
            </a:r>
            <a:r>
              <a:rPr lang="en-US" sz="2200" b="1" dirty="0"/>
              <a:t>blood</a:t>
            </a:r>
            <a:r>
              <a:rPr lang="en-US" sz="2200" dirty="0"/>
              <a:t> pressure and </a:t>
            </a:r>
            <a:r>
              <a:rPr lang="en-US" sz="2200" b="1" dirty="0"/>
              <a:t>osmotic </a:t>
            </a:r>
            <a:r>
              <a:rPr lang="en-US" sz="2200" dirty="0"/>
              <a:t>pressure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Blood pressure is the pressure of blood in blood vessel would tend to </a:t>
            </a:r>
            <a:r>
              <a:rPr lang="en-US" sz="2200" b="1" dirty="0"/>
              <a:t>push</a:t>
            </a:r>
            <a:r>
              <a:rPr lang="en-US" sz="2200" dirty="0"/>
              <a:t> molecules out of the blood</a:t>
            </a:r>
          </a:p>
        </p:txBody>
      </p:sp>
      <p:pic>
        <p:nvPicPr>
          <p:cNvPr id="4" name="Picture 2" descr="http://0.tqn.com/d/biology/1/0/u/V/capillarymicrocirculation.jpg">
            <a:extLst>
              <a:ext uri="{FF2B5EF4-FFF2-40B4-BE49-F238E27FC236}">
                <a16:creationId xmlns:a16="http://schemas.microsoft.com/office/drawing/2014/main" id="{A16F3AEF-484C-5B47-87B3-BB6FA1D8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20" y="2093976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4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8AB8-3D4A-064F-A75A-CF7F6739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37937"/>
            <a:ext cx="6245352" cy="54342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At </a:t>
            </a:r>
            <a:r>
              <a:rPr lang="en-US" sz="2200" b="1" dirty="0"/>
              <a:t>arterial</a:t>
            </a:r>
            <a:r>
              <a:rPr lang="en-US" sz="2200" dirty="0"/>
              <a:t> side of a capillary bed, </a:t>
            </a:r>
            <a:r>
              <a:rPr lang="en-US" sz="2200" b="1" dirty="0"/>
              <a:t>blood</a:t>
            </a:r>
            <a:r>
              <a:rPr lang="en-US" sz="2200" dirty="0"/>
              <a:t> pressure is (40 mm Hg) </a:t>
            </a:r>
            <a:r>
              <a:rPr lang="en-US" sz="2200" b="1" dirty="0"/>
              <a:t>higher </a:t>
            </a:r>
            <a:r>
              <a:rPr lang="en-US" sz="2200" dirty="0"/>
              <a:t>than blood </a:t>
            </a:r>
            <a:r>
              <a:rPr lang="en-US" sz="2200" b="1" dirty="0"/>
              <a:t>osmotic</a:t>
            </a:r>
            <a:r>
              <a:rPr lang="en-US" sz="2200" dirty="0"/>
              <a:t> pressure (25 mm Hg)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Thus plasma consistently “</a:t>
            </a:r>
            <a:r>
              <a:rPr lang="en-US" sz="2200" b="1" dirty="0"/>
              <a:t>leaks</a:t>
            </a:r>
            <a:r>
              <a:rPr lang="en-US" sz="2200" dirty="0"/>
              <a:t>” out through the walls of the capillaries, forming </a:t>
            </a:r>
            <a:r>
              <a:rPr lang="en-US" sz="2200" b="1" dirty="0"/>
              <a:t>interstitial fluid</a:t>
            </a:r>
            <a:r>
              <a:rPr lang="en-US" sz="2200" dirty="0"/>
              <a:t> that bathes tissues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The interstitial fluid contains </a:t>
            </a:r>
            <a:r>
              <a:rPr lang="en-US" sz="2200" b="1" dirty="0"/>
              <a:t>water, nutrients, hormones, gases, wastes.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Plasma </a:t>
            </a:r>
            <a:r>
              <a:rPr lang="en-US" sz="2200" b="1" dirty="0"/>
              <a:t>proteins</a:t>
            </a:r>
            <a:r>
              <a:rPr lang="en-US" sz="2200" dirty="0"/>
              <a:t> and </a:t>
            </a:r>
            <a:r>
              <a:rPr lang="en-US" sz="2200" b="1" dirty="0"/>
              <a:t>blood</a:t>
            </a:r>
            <a:r>
              <a:rPr lang="en-US" sz="2200" dirty="0"/>
              <a:t> cells are too big so they are left behind in the capillaries.</a:t>
            </a:r>
          </a:p>
        </p:txBody>
      </p:sp>
      <p:pic>
        <p:nvPicPr>
          <p:cNvPr id="4" name="Picture 2" descr="http://0.tqn.com/d/biology/1/0/u/V/capillarymicrocirculation.jpg">
            <a:extLst>
              <a:ext uri="{FF2B5EF4-FFF2-40B4-BE49-F238E27FC236}">
                <a16:creationId xmlns:a16="http://schemas.microsoft.com/office/drawing/2014/main" id="{C141545A-6F59-A94F-8226-CC2A9F8C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8" y="413229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7D28B7-FDD5-D84F-AFE3-C75A87891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286345"/>
            <a:ext cx="3760126" cy="22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0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8B5F-EB82-0745-AAD0-4E69FDCF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27747"/>
            <a:ext cx="10058400" cy="47444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200" dirty="0"/>
              <a:t>Oxygen, sugars and amino acids in the fresh plasma </a:t>
            </a:r>
            <a:r>
              <a:rPr lang="en-US" sz="2200" b="1" dirty="0"/>
              <a:t>diffuse</a:t>
            </a:r>
            <a:r>
              <a:rPr lang="en-US" sz="2200" dirty="0"/>
              <a:t> into/taken up by local cells</a:t>
            </a:r>
          </a:p>
          <a:p>
            <a:pPr marL="457200" indent="-457200">
              <a:buFont typeface="+mj-lt"/>
              <a:buAutoNum type="alphaUcPeriod" startAt="3"/>
            </a:pPr>
            <a:endParaRPr lang="en-US" sz="2200" dirty="0"/>
          </a:p>
          <a:p>
            <a:pPr marL="457200" indent="-457200">
              <a:buFont typeface="+mj-lt"/>
              <a:buAutoNum type="alphaUcPeriod" startAt="3"/>
            </a:pPr>
            <a:r>
              <a:rPr lang="en-US" sz="2200" b="1" dirty="0"/>
              <a:t>CO</a:t>
            </a:r>
            <a:r>
              <a:rPr lang="en-US" sz="2200" b="1" baseline="-25000" dirty="0"/>
              <a:t>2</a:t>
            </a:r>
            <a:r>
              <a:rPr lang="en-US" sz="2200" dirty="0"/>
              <a:t> and </a:t>
            </a:r>
            <a:r>
              <a:rPr lang="en-US" sz="2200" b="1" dirty="0"/>
              <a:t>waste</a:t>
            </a:r>
            <a:r>
              <a:rPr lang="en-US" sz="2200" dirty="0"/>
              <a:t> molecules produced in the tissue cells </a:t>
            </a:r>
            <a:r>
              <a:rPr lang="en-US" sz="2200" b="1" dirty="0"/>
              <a:t>diffuse</a:t>
            </a:r>
            <a:r>
              <a:rPr lang="en-US" sz="2200" dirty="0"/>
              <a:t> out of the tissue and into the interstitial fluid</a:t>
            </a:r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1DF61-7411-A640-8C4D-E7EEB1D9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79" y="3576053"/>
            <a:ext cx="5080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F5A49-C633-A443-AF18-9C3D0B07D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11" y="609600"/>
            <a:ext cx="10988841" cy="55144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sz="2200" b="1" dirty="0"/>
              <a:t>Osmotic </a:t>
            </a:r>
            <a:r>
              <a:rPr lang="en-US" sz="2200" dirty="0"/>
              <a:t>pressure is the opposing force trying to force molecules into the blood</a:t>
            </a:r>
          </a:p>
          <a:p>
            <a:pPr marL="457200" indent="-457200">
              <a:buFont typeface="+mj-lt"/>
              <a:buAutoNum type="alphaUcPeriod" startAt="5"/>
            </a:pPr>
            <a:endParaRPr lang="en-US" sz="1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At the </a:t>
            </a:r>
            <a:r>
              <a:rPr lang="en-US" sz="2200" b="1" dirty="0"/>
              <a:t>venule</a:t>
            </a:r>
            <a:r>
              <a:rPr lang="en-US" sz="2200" dirty="0"/>
              <a:t> side of the capillary beds, </a:t>
            </a:r>
            <a:r>
              <a:rPr lang="en-US" sz="2200" b="1" dirty="0"/>
              <a:t>blood pressure</a:t>
            </a:r>
            <a:r>
              <a:rPr lang="en-US" sz="2200" dirty="0"/>
              <a:t> is now reduced (10 mm Hg) whereas </a:t>
            </a:r>
            <a:r>
              <a:rPr lang="en-US" sz="2200" b="1" dirty="0"/>
              <a:t>osmotic</a:t>
            </a:r>
            <a:r>
              <a:rPr lang="en-US" sz="2200" dirty="0"/>
              <a:t> pressure is about the same (25 mm Hg)</a:t>
            </a:r>
          </a:p>
          <a:p>
            <a:pPr marL="731520" lvl="1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Therefore, water, ammonia and carbon dioxide laden interstitial fluid is now </a:t>
            </a:r>
            <a:r>
              <a:rPr lang="en-US" sz="2200" b="1" dirty="0"/>
              <a:t>pulled</a:t>
            </a:r>
            <a:r>
              <a:rPr lang="en-US" sz="2200" dirty="0"/>
              <a:t> by osmotic pressure back into the blood vessels tend to enter the bloodstream</a:t>
            </a:r>
          </a:p>
          <a:p>
            <a:pPr marL="731520" lvl="1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Osmotic pressure is basically constant, but blood pressure varies considerable around a capillary bed. This causes some </a:t>
            </a:r>
            <a:r>
              <a:rPr lang="en-US" sz="2200" b="1" dirty="0"/>
              <a:t>natural </a:t>
            </a:r>
            <a:r>
              <a:rPr lang="en-US" sz="2200" dirty="0"/>
              <a:t>movement of molecules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322D8-7AC0-D941-B702-010B21DEF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64" y="4616810"/>
            <a:ext cx="3422314" cy="2070499"/>
          </a:xfrm>
          <a:prstGeom prst="rect">
            <a:avLst/>
          </a:prstGeom>
        </p:spPr>
      </p:pic>
      <p:pic>
        <p:nvPicPr>
          <p:cNvPr id="5" name="Picture 2" descr="http://0.tqn.com/d/biology/1/0/u/V/capillarymicrocirculation.jpg">
            <a:extLst>
              <a:ext uri="{FF2B5EF4-FFF2-40B4-BE49-F238E27FC236}">
                <a16:creationId xmlns:a16="http://schemas.microsoft.com/office/drawing/2014/main" id="{ACBB100C-78E9-604F-AD3D-6D498756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89" y="4419141"/>
            <a:ext cx="2926632" cy="2438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5E8D-33D8-9341-A988-21C6F4FA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fluids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B09BD-BDD6-0145-B439-5CDB8314E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200" dirty="0"/>
              <a:t>Body Fluids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200" dirty="0"/>
              <a:t>Human beings are approximately </a:t>
            </a:r>
            <a:r>
              <a:rPr lang="en-US" sz="2200" b="1" dirty="0"/>
              <a:t>70%</a:t>
            </a:r>
            <a:r>
              <a:rPr lang="en-US" sz="2200" dirty="0"/>
              <a:t> water by body weight</a:t>
            </a:r>
          </a:p>
          <a:p>
            <a:pPr marL="788670" lvl="1" indent="-514350">
              <a:buFont typeface="+mj-lt"/>
              <a:buAutoNum type="alphaUcPeriod"/>
            </a:pPr>
            <a:endParaRPr lang="en-US" sz="2200" dirty="0"/>
          </a:p>
          <a:p>
            <a:pPr marL="788670" lvl="1" indent="-514350">
              <a:buFont typeface="+mj-lt"/>
              <a:buAutoNum type="alphaUcPeriod"/>
            </a:pPr>
            <a:r>
              <a:rPr lang="en-US" sz="2200" dirty="0"/>
              <a:t>Most of the water is within cells</a:t>
            </a:r>
          </a:p>
          <a:p>
            <a:pPr marL="788670" lvl="1" indent="-514350">
              <a:buFont typeface="+mj-lt"/>
              <a:buAutoNum type="alphaUcPeriod"/>
            </a:pPr>
            <a:endParaRPr lang="en-US" sz="2200" dirty="0"/>
          </a:p>
          <a:p>
            <a:pPr marL="788670" lvl="1" indent="-514350">
              <a:buFont typeface="+mj-lt"/>
              <a:buAutoNum type="alphaUcPeriod"/>
            </a:pPr>
            <a:r>
              <a:rPr lang="en-US" sz="2200" dirty="0"/>
              <a:t>A smaller amount of water is found within: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200" b="1" dirty="0"/>
              <a:t>Tissue </a:t>
            </a:r>
            <a:r>
              <a:rPr lang="en-US" sz="2200" dirty="0"/>
              <a:t>fluid (surrounds cells)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200" b="1" dirty="0"/>
              <a:t>Lymph </a:t>
            </a:r>
            <a:r>
              <a:rPr lang="en-US" sz="2200" dirty="0"/>
              <a:t>vessels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200" b="1" dirty="0"/>
              <a:t>Blood </a:t>
            </a:r>
            <a:r>
              <a:rPr lang="en-US" sz="2200" dirty="0"/>
              <a:t>vessels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6481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F098-738D-5340-B414-6B2642E4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70021"/>
            <a:ext cx="10058400" cy="54021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2200" dirty="0"/>
              <a:t>Blood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200" b="1" dirty="0"/>
              <a:t>Blood </a:t>
            </a:r>
            <a:r>
              <a:rPr lang="en-US" sz="2200" dirty="0"/>
              <a:t>is a liquid connective tissue</a:t>
            </a:r>
          </a:p>
          <a:p>
            <a:pPr marL="788670" lvl="1" indent="-514350">
              <a:buFont typeface="+mj-lt"/>
              <a:buAutoNum type="alphaUcPeriod"/>
            </a:pPr>
            <a:endParaRPr lang="en-US" sz="2200" dirty="0"/>
          </a:p>
          <a:p>
            <a:pPr marL="788670" lvl="1" indent="-514350">
              <a:buFont typeface="+mj-lt"/>
              <a:buAutoNum type="alphaUcPeriod"/>
            </a:pPr>
            <a:r>
              <a:rPr lang="en-US" sz="2200" dirty="0"/>
              <a:t>Average person has about </a:t>
            </a:r>
            <a:r>
              <a:rPr lang="en-US" sz="2200" b="1" dirty="0"/>
              <a:t>5</a:t>
            </a:r>
            <a:r>
              <a:rPr lang="en-US" sz="2200" dirty="0"/>
              <a:t> to </a:t>
            </a:r>
            <a:r>
              <a:rPr lang="en-US" sz="2200" b="1" dirty="0"/>
              <a:t>6</a:t>
            </a:r>
            <a:r>
              <a:rPr lang="en-US" sz="2200" dirty="0"/>
              <a:t> liters of blood</a:t>
            </a:r>
          </a:p>
          <a:p>
            <a:pPr marL="788670" lvl="1" indent="-514350">
              <a:buFont typeface="+mj-lt"/>
              <a:buAutoNum type="alphaUcPeriod"/>
            </a:pPr>
            <a:endParaRPr lang="en-US" sz="2200" dirty="0"/>
          </a:p>
          <a:p>
            <a:pPr marL="788670" lvl="1" indent="-514350">
              <a:buFont typeface="+mj-lt"/>
              <a:buAutoNum type="alphaUcPeriod"/>
            </a:pPr>
            <a:r>
              <a:rPr lang="en-US" sz="2200" dirty="0"/>
              <a:t>Blood is required by the body to maintain </a:t>
            </a:r>
            <a:r>
              <a:rPr lang="en-US" sz="2200" b="1" dirty="0"/>
              <a:t>homeostasis</a:t>
            </a:r>
          </a:p>
          <a:p>
            <a:pPr marL="788670" lvl="1" indent="-514350">
              <a:buFont typeface="+mj-lt"/>
              <a:buAutoNum type="alphaUcPeriod"/>
            </a:pPr>
            <a:endParaRPr lang="en-US" sz="2200" b="1" dirty="0"/>
          </a:p>
          <a:p>
            <a:pPr marL="788670" lvl="1" indent="-514350">
              <a:buFont typeface="+mj-lt"/>
              <a:buAutoNum type="alphaUcPeriod"/>
            </a:pPr>
            <a:r>
              <a:rPr lang="en-US" sz="2200" dirty="0"/>
              <a:t>Blood functions in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200" b="1" dirty="0"/>
              <a:t>Transport</a:t>
            </a:r>
            <a:r>
              <a:rPr lang="en-US" sz="2200" dirty="0"/>
              <a:t> of gases, waste, and nutrients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200" b="1" dirty="0"/>
              <a:t>Clotting</a:t>
            </a:r>
            <a:r>
              <a:rPr lang="en-US" sz="2200" dirty="0"/>
              <a:t> to seal injuries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200" b="1" dirty="0"/>
              <a:t>Infection </a:t>
            </a:r>
            <a:r>
              <a:rPr lang="en-US" sz="2200" dirty="0"/>
              <a:t>fighting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8505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8CA6-0D93-BA49-9CB5-1A833192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46484"/>
            <a:ext cx="6229310" cy="52257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2200" dirty="0"/>
              <a:t>Two main components of blood</a:t>
            </a:r>
          </a:p>
          <a:p>
            <a:pPr marL="514350" indent="-514350">
              <a:buFont typeface="+mj-lt"/>
              <a:buAutoNum type="romanUcPeriod" startAt="3"/>
            </a:pPr>
            <a:endParaRPr lang="en-US" sz="2200" dirty="0"/>
          </a:p>
          <a:p>
            <a:pPr marL="788670" lvl="1" indent="-514350">
              <a:buFont typeface="+mj-lt"/>
              <a:buAutoNum type="alphaUcPeriod"/>
            </a:pPr>
            <a:r>
              <a:rPr lang="en-US" sz="2200" b="1" dirty="0"/>
              <a:t>Plasma</a:t>
            </a:r>
            <a:r>
              <a:rPr lang="en-US" sz="2200" dirty="0"/>
              <a:t> (the liquid portion of blood)</a:t>
            </a:r>
          </a:p>
          <a:p>
            <a:pPr marL="788670" lvl="1" indent="-514350">
              <a:buFont typeface="+mj-lt"/>
              <a:buAutoNum type="alphaUcPeriod"/>
            </a:pPr>
            <a:endParaRPr lang="en-US" sz="2200" dirty="0"/>
          </a:p>
          <a:p>
            <a:pPr marL="1062990" lvl="2" indent="-514350">
              <a:buFont typeface="+mj-lt"/>
              <a:buAutoNum type="arabicPeriod"/>
            </a:pPr>
            <a:r>
              <a:rPr lang="en-US" sz="2200" dirty="0"/>
              <a:t>Makes up about </a:t>
            </a:r>
            <a:r>
              <a:rPr lang="en-US" sz="2200" b="1" dirty="0"/>
              <a:t>55% </a:t>
            </a:r>
            <a:r>
              <a:rPr lang="en-US" sz="2200" dirty="0"/>
              <a:t>of blood volume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200" dirty="0"/>
              <a:t>Contains </a:t>
            </a:r>
            <a:r>
              <a:rPr lang="en-US" sz="2200" b="1" dirty="0"/>
              <a:t>water</a:t>
            </a:r>
            <a:endParaRPr lang="en-US" sz="2200" dirty="0"/>
          </a:p>
          <a:p>
            <a:pPr marL="1062990" lvl="2" indent="-514350">
              <a:buFont typeface="+mj-lt"/>
              <a:buAutoNum type="arabicPeriod"/>
            </a:pPr>
            <a:r>
              <a:rPr lang="en-US" sz="2200" dirty="0"/>
              <a:t>Contains </a:t>
            </a:r>
            <a:r>
              <a:rPr lang="en-US" sz="2200" b="1" dirty="0"/>
              <a:t>organic</a:t>
            </a:r>
            <a:r>
              <a:rPr lang="en-US" sz="2200" dirty="0"/>
              <a:t> and </a:t>
            </a:r>
            <a:r>
              <a:rPr lang="en-US" sz="2200" b="1" dirty="0"/>
              <a:t>inorganic</a:t>
            </a:r>
            <a:r>
              <a:rPr lang="en-US" sz="2200" dirty="0"/>
              <a:t> substances (proteins, gases, salts, nutrients, wastes)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6D8EA5-5C9D-1D4C-A640-6403D1CC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05" y="1838612"/>
            <a:ext cx="4301825" cy="344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49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651</Words>
  <Application>Microsoft Macintosh PowerPoint</Application>
  <PresentationFormat>Widescreen</PresentationFormat>
  <Paragraphs>97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Capillary – Tissue fluid exchange</vt:lpstr>
      <vt:lpstr>PowerPoint Presentation</vt:lpstr>
      <vt:lpstr>II. Mechanism of Gas Exchange</vt:lpstr>
      <vt:lpstr>PowerPoint Presentation</vt:lpstr>
      <vt:lpstr>PowerPoint Presentation</vt:lpstr>
      <vt:lpstr>PowerPoint Presentation</vt:lpstr>
      <vt:lpstr>Transport fluids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Capillary – Tissue fluid exchange</dc:title>
  <dc:creator>Microsoft Office User</dc:creator>
  <cp:lastModifiedBy>Microsoft Office User</cp:lastModifiedBy>
  <cp:revision>1</cp:revision>
  <dcterms:created xsi:type="dcterms:W3CDTF">2019-04-02T04:04:26Z</dcterms:created>
  <dcterms:modified xsi:type="dcterms:W3CDTF">2019-04-02T04:05:51Z</dcterms:modified>
</cp:coreProperties>
</file>