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8" r:id="rId8"/>
    <p:sldId id="265" r:id="rId9"/>
    <p:sldId id="266" r:id="rId10"/>
    <p:sldId id="267" r:id="rId11"/>
    <p:sldId id="272" r:id="rId12"/>
    <p:sldId id="269" r:id="rId13"/>
    <p:sldId id="270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0" y="-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535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945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415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368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04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282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5404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437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85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268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273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24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82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053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152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42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14F9-44F2-48E3-A52D-C825980D0245}" type="datetimeFigureOut">
              <a:rPr lang="en-CA" smtClean="0"/>
              <a:pPr/>
              <a:t>4/25/18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0BBA60-4CEA-4B01-81C3-58CF06C94C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884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898258-F444-4673-8136-7A08BBA8C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-4" b="1611"/>
          <a:stretch/>
        </p:blipFill>
        <p:spPr>
          <a:xfrm>
            <a:off x="4377172" y="1133576"/>
            <a:ext cx="3437655" cy="2546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C82F78-63B2-4799-BC1A-23A25EBC4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597" y="3679987"/>
            <a:ext cx="9426806" cy="1424410"/>
          </a:xfrm>
        </p:spPr>
        <p:txBody>
          <a:bodyPr anchor="b">
            <a:normAutofit/>
          </a:bodyPr>
          <a:lstStyle/>
          <a:p>
            <a:pPr algn="ctr"/>
            <a:r>
              <a:rPr lang="en-CA" dirty="0"/>
              <a:t>Phylum Chordata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15F812-86B1-4EA3-AC8A-78E3C9D8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597" y="5376672"/>
            <a:ext cx="9426806" cy="564199"/>
          </a:xfrm>
        </p:spPr>
        <p:txBody>
          <a:bodyPr>
            <a:normAutofit/>
          </a:bodyPr>
          <a:lstStyle/>
          <a:p>
            <a:pPr algn="ctr"/>
            <a:r>
              <a:rPr lang="en-CA" sz="2800" dirty="0">
                <a:solidFill>
                  <a:schemeClr val="accent2">
                    <a:lumMod val="75000"/>
                  </a:schemeClr>
                </a:solidFill>
              </a:rPr>
              <a:t>Vertebrates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0959139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DC1AA6-C944-4136-A7BA-88246CA6B0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388" r="21050"/>
          <a:stretch/>
        </p:blipFill>
        <p:spPr>
          <a:xfrm>
            <a:off x="8037576" y="1904281"/>
            <a:ext cx="337481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9196A3-B5E1-44B6-8487-E589C9D3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4) Birds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A038A1-2E0B-4D79-9A9C-055473F80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4744" cy="4351338"/>
          </a:xfrm>
        </p:spPr>
        <p:txBody>
          <a:bodyPr>
            <a:normAutofit/>
          </a:bodyPr>
          <a:lstStyle/>
          <a:p>
            <a:r>
              <a:rPr lang="en-CA" sz="2400" dirty="0"/>
              <a:t>Main difference: Feathers</a:t>
            </a:r>
          </a:p>
          <a:p>
            <a:endParaRPr lang="en-CA" sz="2400" dirty="0"/>
          </a:p>
          <a:p>
            <a:pPr marL="0" indent="0">
              <a:buNone/>
            </a:pPr>
            <a:r>
              <a:rPr lang="en-CA" sz="2400" b="1" dirty="0"/>
              <a:t>Characteristics: </a:t>
            </a:r>
          </a:p>
          <a:p>
            <a:r>
              <a:rPr lang="en-CA" sz="2400" b="1" dirty="0"/>
              <a:t>Body Covered in feathers</a:t>
            </a:r>
          </a:p>
          <a:p>
            <a:r>
              <a:rPr lang="en-CA" sz="2400" b="1" dirty="0"/>
              <a:t>Front Limbs have adapted to wings</a:t>
            </a:r>
          </a:p>
          <a:p>
            <a:r>
              <a:rPr lang="en-CA" sz="2400" b="1" dirty="0"/>
              <a:t>Have Beaks</a:t>
            </a:r>
          </a:p>
          <a:p>
            <a:r>
              <a:rPr lang="en-CA" sz="2400" b="1" dirty="0"/>
              <a:t>Endothermic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2234587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DA00A3-0589-4C9F-87AF-E1A9FE43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4) Birds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764445-F593-4181-860C-93895EF1C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Different types of feathers</a:t>
            </a:r>
          </a:p>
          <a:p>
            <a:pPr lvl="1"/>
            <a:r>
              <a:rPr lang="en-CA" sz="2000" b="1" dirty="0"/>
              <a:t>Contour Feathers</a:t>
            </a:r>
            <a:r>
              <a:rPr lang="en-CA" sz="2000" dirty="0"/>
              <a:t>: Cover the birds body and wings</a:t>
            </a:r>
          </a:p>
          <a:p>
            <a:pPr lvl="2"/>
            <a:r>
              <a:rPr lang="en-CA" sz="1800" dirty="0"/>
              <a:t>Long and stiff</a:t>
            </a:r>
          </a:p>
          <a:p>
            <a:pPr lvl="1"/>
            <a:r>
              <a:rPr lang="en-CA" sz="2000" b="1" dirty="0"/>
              <a:t>Down Feathers: </a:t>
            </a:r>
            <a:r>
              <a:rPr lang="en-CA" sz="2000" dirty="0"/>
              <a:t>Grow underneath and between contour feathers</a:t>
            </a:r>
          </a:p>
          <a:p>
            <a:pPr lvl="2"/>
            <a:r>
              <a:rPr lang="en-CA" sz="1800" dirty="0"/>
              <a:t>Short and soft</a:t>
            </a:r>
          </a:p>
          <a:p>
            <a:pPr lvl="1"/>
            <a:r>
              <a:rPr lang="en-CA" sz="2000" b="1" dirty="0"/>
              <a:t>Powder Feathers: </a:t>
            </a:r>
            <a:r>
              <a:rPr lang="en-CA" sz="2000" dirty="0"/>
              <a:t>For birds that live in water - waterproof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1861947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3658D-7C1C-409B-96EE-A612933D2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961" r="-1" b="11362"/>
          <a:stretch/>
        </p:blipFill>
        <p:spPr>
          <a:xfrm>
            <a:off x="8020569" y="1904284"/>
            <a:ext cx="3152439" cy="3448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653A1D-16C7-4924-9234-BD8FF88E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5) Mammals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93D33D-7DA3-41FF-A282-A6C10D41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14067" cy="4351338"/>
          </a:xfrm>
        </p:spPr>
        <p:txBody>
          <a:bodyPr>
            <a:normAutofit fontScale="92500" lnSpcReduction="20000"/>
          </a:bodyPr>
          <a:lstStyle/>
          <a:p>
            <a:r>
              <a:rPr lang="en-CA" sz="2200" dirty="0"/>
              <a:t>We are Mammals!</a:t>
            </a:r>
          </a:p>
          <a:p>
            <a:endParaRPr lang="en-CA" sz="2200" dirty="0"/>
          </a:p>
          <a:p>
            <a:r>
              <a:rPr lang="en-CA" sz="2200" dirty="0"/>
              <a:t>Both Aquatic and Land animals</a:t>
            </a:r>
          </a:p>
          <a:p>
            <a:endParaRPr lang="en-CA" sz="2200" dirty="0"/>
          </a:p>
          <a:p>
            <a:pPr marL="0" indent="0">
              <a:buNone/>
            </a:pPr>
            <a:r>
              <a:rPr lang="en-CA" sz="2200" b="1" dirty="0"/>
              <a:t>Characteristics: </a:t>
            </a:r>
          </a:p>
          <a:p>
            <a:r>
              <a:rPr lang="en-CA" sz="2200" b="1" dirty="0"/>
              <a:t>All Mammals are Viviparous</a:t>
            </a:r>
          </a:p>
          <a:p>
            <a:pPr lvl="1"/>
            <a:r>
              <a:rPr lang="en-CA" sz="2200" dirty="0"/>
              <a:t>Born alive and develop with their mother when they are born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b="1" dirty="0"/>
              <a:t>Female Mammals have Mammary glands</a:t>
            </a:r>
          </a:p>
          <a:p>
            <a:pPr lvl="1"/>
            <a:r>
              <a:rPr lang="en-CA" sz="2200" dirty="0"/>
              <a:t>Able to produce milk to nourish young</a:t>
            </a:r>
          </a:p>
          <a:p>
            <a:pPr marL="0" indent="0">
              <a:buNone/>
            </a:pPr>
            <a:r>
              <a:rPr lang="en-CA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8726180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4BDB00-FDFD-4E4D-9A25-F387B8D0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5) Mammals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B5949C-124D-4EFB-B2D1-C7E96C279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sz="2400" b="1" dirty="0"/>
              <a:t>Teeth and Jaws</a:t>
            </a:r>
          </a:p>
          <a:p>
            <a:pPr lvl="1"/>
            <a:r>
              <a:rPr lang="en-CA" sz="1800" dirty="0"/>
              <a:t>Many variations of teeth and jaws depending on the feeding habits</a:t>
            </a:r>
          </a:p>
          <a:p>
            <a:pPr marL="457200" lvl="1" indent="0">
              <a:buNone/>
            </a:pPr>
            <a:endParaRPr lang="en-CA" sz="1800" dirty="0"/>
          </a:p>
          <a:p>
            <a:r>
              <a:rPr lang="en-CA" sz="2400" b="1" dirty="0"/>
              <a:t>Well developed breathing system</a:t>
            </a:r>
          </a:p>
          <a:p>
            <a:pPr lvl="1"/>
            <a:r>
              <a:rPr lang="en-CA" sz="1800" dirty="0"/>
              <a:t>Have diaphragm that is able to separate respiratory system and internal organs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5555914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CBF5B6-62D1-4972-9EF2-906DCE211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260" r="34491" b="1"/>
          <a:stretch/>
        </p:blipFill>
        <p:spPr>
          <a:xfrm>
            <a:off x="8569080" y="365125"/>
            <a:ext cx="2931277" cy="389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4B798B-6B3F-4FE4-9099-93D006646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797" r="33652" b="-1"/>
          <a:stretch/>
        </p:blipFill>
        <p:spPr>
          <a:xfrm>
            <a:off x="6355269" y="3464554"/>
            <a:ext cx="2213811" cy="2855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030D25-24A1-48A7-AF8F-4E9D65E3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anchor="b">
            <a:normAutofit fontScale="90000"/>
          </a:bodyPr>
          <a:lstStyle/>
          <a:p>
            <a:r>
              <a:rPr lang="en-CA" sz="4000" dirty="0"/>
              <a:t>Different Types of Mammals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76E749-A839-4A05-9036-6CC98FA03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287"/>
            <a:ext cx="4981734" cy="4427676"/>
          </a:xfrm>
        </p:spPr>
        <p:txBody>
          <a:bodyPr>
            <a:normAutofit/>
          </a:bodyPr>
          <a:lstStyle/>
          <a:p>
            <a:pPr marL="0" indent="0">
              <a:buClr>
                <a:srgbClr val="99815C"/>
              </a:buClr>
              <a:buNone/>
            </a:pPr>
            <a:r>
              <a:rPr lang="en-CA" sz="2000" b="1" dirty="0"/>
              <a:t>1.        Marsupial Mammals</a:t>
            </a:r>
          </a:p>
          <a:p>
            <a:pPr lvl="1">
              <a:buClr>
                <a:srgbClr val="99815C"/>
              </a:buClr>
            </a:pPr>
            <a:r>
              <a:rPr lang="en-CA" sz="2000" dirty="0"/>
              <a:t>Born early in uterus development</a:t>
            </a:r>
          </a:p>
          <a:p>
            <a:pPr lvl="1">
              <a:buClr>
                <a:srgbClr val="99815C"/>
              </a:buClr>
            </a:pPr>
            <a:r>
              <a:rPr lang="en-CA" sz="2000" dirty="0"/>
              <a:t>Live in mothers pouch or fur in early youth stages</a:t>
            </a:r>
          </a:p>
          <a:p>
            <a:pPr lvl="1">
              <a:buClr>
                <a:srgbClr val="99815C"/>
              </a:buClr>
            </a:pPr>
            <a:r>
              <a:rPr lang="en-CA" sz="2000" dirty="0"/>
              <a:t>Attach themselves to nipple to continue development</a:t>
            </a:r>
          </a:p>
          <a:p>
            <a:pPr lvl="1">
              <a:buClr>
                <a:srgbClr val="99815C"/>
              </a:buClr>
            </a:pPr>
            <a:r>
              <a:rPr lang="en-CA" sz="2000" dirty="0"/>
              <a:t>Example: Kangaroo</a:t>
            </a:r>
          </a:p>
          <a:p>
            <a:pPr marL="0" indent="0">
              <a:buClr>
                <a:srgbClr val="99815C"/>
              </a:buClr>
              <a:buNone/>
            </a:pPr>
            <a:r>
              <a:rPr lang="en-CA" sz="2000" b="1" dirty="0"/>
              <a:t>2.         Placental Mammals</a:t>
            </a:r>
          </a:p>
          <a:p>
            <a:pPr lvl="1">
              <a:buClr>
                <a:srgbClr val="99815C"/>
              </a:buClr>
            </a:pPr>
            <a:r>
              <a:rPr lang="en-CA" sz="2000" dirty="0"/>
              <a:t>Embryo develops in uterus until birth</a:t>
            </a:r>
          </a:p>
          <a:p>
            <a:pPr lvl="1">
              <a:buClr>
                <a:srgbClr val="99815C"/>
              </a:buClr>
            </a:pPr>
            <a:r>
              <a:rPr lang="en-CA" sz="2000" dirty="0"/>
              <a:t>Example: primates, elephant</a:t>
            </a:r>
          </a:p>
          <a:p>
            <a:pPr marL="457200" lvl="1" indent="0">
              <a:buClr>
                <a:srgbClr val="99815C"/>
              </a:buClr>
              <a:buNone/>
            </a:pPr>
            <a:endParaRPr lang="en-CA" sz="2000" dirty="0"/>
          </a:p>
          <a:p>
            <a:pPr marL="457200" lvl="1" indent="0">
              <a:buClr>
                <a:srgbClr val="99815C"/>
              </a:buClr>
              <a:buNone/>
            </a:pPr>
            <a:endParaRPr lang="en-CA" sz="2000" dirty="0"/>
          </a:p>
          <a:p>
            <a:pPr marL="457200" lvl="1" indent="0">
              <a:buClr>
                <a:srgbClr val="99815C"/>
              </a:buClr>
              <a:buNone/>
            </a:pPr>
            <a:endParaRPr lang="en-CA" sz="2000" dirty="0"/>
          </a:p>
          <a:p>
            <a:pPr marL="457200" lvl="1" indent="0">
              <a:buClr>
                <a:srgbClr val="99815C"/>
              </a:buClr>
              <a:buNone/>
            </a:pPr>
            <a:endParaRPr lang="en-CA" sz="2000" dirty="0"/>
          </a:p>
          <a:p>
            <a:pPr>
              <a:buClr>
                <a:srgbClr val="99815C"/>
              </a:buClr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3807968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FAA149-E313-4C3C-A019-44C614A8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Different Types of Mammals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7AD6A7-E8B3-4CFB-BD86-B702409B3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b="1" dirty="0"/>
              <a:t>3.       Monotreme Mammals</a:t>
            </a:r>
          </a:p>
          <a:p>
            <a:pPr lvl="1"/>
            <a:r>
              <a:rPr lang="en-CA" sz="2000" dirty="0"/>
              <a:t>Hatch from eggs</a:t>
            </a:r>
          </a:p>
          <a:p>
            <a:pPr lvl="1"/>
            <a:r>
              <a:rPr lang="en-CA" sz="2000" dirty="0"/>
              <a:t>Example: duck-billed platypus, echidna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159103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767734-F53F-4F7F-8B2F-D648404D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340" r="34243" b="-1"/>
          <a:stretch/>
        </p:blipFill>
        <p:spPr>
          <a:xfrm>
            <a:off x="8020569" y="1904284"/>
            <a:ext cx="3152439" cy="3448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345437-5620-4B76-BECB-C08B4E46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are Chordates?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4C5FCC-531A-4B7D-B6EF-5C0A79475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14067" cy="4351338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Part of the phylum Chordata</a:t>
            </a:r>
          </a:p>
          <a:p>
            <a:endParaRPr lang="en-CA" sz="2400" dirty="0"/>
          </a:p>
          <a:p>
            <a:r>
              <a:rPr lang="en-CA" sz="2400" dirty="0"/>
              <a:t>Both Vertebrates and Invertebrates</a:t>
            </a:r>
          </a:p>
          <a:p>
            <a:endParaRPr lang="en-CA" sz="2400" dirty="0"/>
          </a:p>
          <a:p>
            <a:r>
              <a:rPr lang="en-CA" sz="2400" dirty="0"/>
              <a:t>Vertebrates in subphylum Vertebrata</a:t>
            </a:r>
          </a:p>
          <a:p>
            <a:pPr lvl="1"/>
            <a:r>
              <a:rPr lang="en-CA" dirty="0"/>
              <a:t>Contain a backbone</a:t>
            </a:r>
          </a:p>
          <a:p>
            <a:pPr lvl="1"/>
            <a:endParaRPr lang="en-CA" dirty="0"/>
          </a:p>
          <a:p>
            <a:r>
              <a:rPr lang="en-CA" sz="2400" dirty="0"/>
              <a:t>Invertebrates in two subphylum: Tunicates and Lancelets</a:t>
            </a:r>
          </a:p>
          <a:p>
            <a:pPr lvl="1"/>
            <a:r>
              <a:rPr lang="en-CA" dirty="0"/>
              <a:t>Do not have backbone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3311454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861C96-2857-42BF-A4FD-120BD850B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Shared Characteristics of Vertebrates.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723BD2-AF6D-44D6-B49E-4D376713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CA" sz="2000" dirty="0"/>
              <a:t>Notochord : Long flexible supporting rod that runs on the dorsal part of the body. 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CA" sz="2000" dirty="0"/>
              <a:t>Hollow Dorsal Nerve Chord : Long Nerve cord that runs on the dorsal side encased by the backbone</a:t>
            </a:r>
          </a:p>
          <a:p>
            <a:pPr marL="514350" indent="-514350">
              <a:buAutoNum type="arabicParenR"/>
            </a:pPr>
            <a:r>
              <a:rPr lang="en-CA" sz="2000" dirty="0"/>
              <a:t>Paired Appendages</a:t>
            </a:r>
          </a:p>
          <a:p>
            <a:pPr marL="514350" indent="-514350">
              <a:buAutoNum type="arabicParenR"/>
            </a:pPr>
            <a:r>
              <a:rPr lang="en-CA" sz="2000" dirty="0"/>
              <a:t>Pharyngeal gills and Lungs: Breathing Structures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6470749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033584-08A7-4A84-93E6-74B3AF0E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Five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99A7D5-ACC9-412C-9DBB-8CB696036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arenR"/>
            </a:pPr>
            <a:r>
              <a:rPr lang="en-CA" dirty="0"/>
              <a:t>Fishes</a:t>
            </a:r>
          </a:p>
          <a:p>
            <a:pPr marL="514350" indent="-514350">
              <a:buAutoNum type="arabicParenR"/>
            </a:pPr>
            <a:r>
              <a:rPr lang="en-CA" dirty="0"/>
              <a:t>Amphibians</a:t>
            </a:r>
          </a:p>
          <a:p>
            <a:pPr marL="514350" indent="-514350">
              <a:buAutoNum type="arabicParenR"/>
            </a:pPr>
            <a:r>
              <a:rPr lang="en-CA" dirty="0"/>
              <a:t>Reptiles</a:t>
            </a:r>
          </a:p>
          <a:p>
            <a:pPr marL="514350" indent="-514350">
              <a:buAutoNum type="arabicParenR"/>
            </a:pPr>
            <a:r>
              <a:rPr lang="en-CA" dirty="0"/>
              <a:t>Birds</a:t>
            </a:r>
          </a:p>
          <a:p>
            <a:pPr marL="514350" indent="-514350">
              <a:buAutoNum type="arabicParenR"/>
            </a:pPr>
            <a:r>
              <a:rPr lang="en-CA" dirty="0"/>
              <a:t>Mammals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DEB967-2853-4D3D-B38B-092E7946D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82824" y="2499210"/>
            <a:ext cx="3888988" cy="1782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19AFDF-B1B3-4082-B74A-55C192C52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3485" y="2478339"/>
            <a:ext cx="3349339" cy="1803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BED3CA-71D9-4BDA-BA7B-0D3416B7E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4009" y="384349"/>
            <a:ext cx="3190490" cy="2125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E2F5CB-A81B-41C6-80FA-B22E57E96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15531" y="4270859"/>
            <a:ext cx="3330125" cy="21945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524F0B-31E8-4F23-97CF-DB4AFED7A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31774" y="4270859"/>
            <a:ext cx="2183757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3539586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9CE14C-3130-48C5-A7E6-B1B0D65B2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128" r="10857" b="-2"/>
          <a:stretch/>
        </p:blipFill>
        <p:spPr>
          <a:xfrm>
            <a:off x="828773" y="1904282"/>
            <a:ext cx="4694642" cy="3953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A92EBC-4B82-4D4B-A857-03BA757F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1) Fishes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826D31-1401-477C-94EE-033A48C2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1825625"/>
            <a:ext cx="5015484" cy="4351338"/>
          </a:xfrm>
        </p:spPr>
        <p:txBody>
          <a:bodyPr>
            <a:normAutofit/>
          </a:bodyPr>
          <a:lstStyle/>
          <a:p>
            <a:r>
              <a:rPr lang="en-CA" sz="2400" b="1" dirty="0"/>
              <a:t>Characteristics</a:t>
            </a:r>
          </a:p>
          <a:p>
            <a:pPr lvl="1"/>
            <a:r>
              <a:rPr lang="en-CA" sz="1800" dirty="0"/>
              <a:t>Aquatic(salt and fresh)</a:t>
            </a:r>
          </a:p>
          <a:p>
            <a:pPr lvl="1"/>
            <a:r>
              <a:rPr lang="en-CA" sz="1800" dirty="0"/>
              <a:t>Fins &amp; Scales</a:t>
            </a:r>
          </a:p>
          <a:p>
            <a:pPr lvl="1"/>
            <a:r>
              <a:rPr lang="en-CA" sz="1800" dirty="0"/>
              <a:t>Pharyngeal Gills</a:t>
            </a:r>
          </a:p>
          <a:p>
            <a:pPr lvl="1"/>
            <a:endParaRPr lang="en-CA" dirty="0"/>
          </a:p>
          <a:p>
            <a:r>
              <a:rPr lang="en-CA" sz="2400" dirty="0"/>
              <a:t>3 main Groups of Fishes</a:t>
            </a:r>
          </a:p>
          <a:p>
            <a:pPr lvl="1"/>
            <a:r>
              <a:rPr lang="en-CA" sz="1800" dirty="0"/>
              <a:t>Jawless Fishes</a:t>
            </a:r>
          </a:p>
          <a:p>
            <a:pPr lvl="1"/>
            <a:r>
              <a:rPr lang="en-CA" sz="1800" dirty="0"/>
              <a:t>Bony Fishes</a:t>
            </a:r>
          </a:p>
          <a:p>
            <a:pPr lvl="1"/>
            <a:r>
              <a:rPr lang="en-CA" sz="1800" dirty="0"/>
              <a:t>Cartilaginous Fishes – skeleton made up of cartilage rather than bone</a:t>
            </a:r>
          </a:p>
          <a:p>
            <a:endParaRPr lang="en-CA" dirty="0"/>
          </a:p>
          <a:p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388915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07C6DA-72D8-4BDE-B116-A129A55FE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377" r="24902" b="3"/>
          <a:stretch/>
        </p:blipFill>
        <p:spPr>
          <a:xfrm>
            <a:off x="799188" y="1904281"/>
            <a:ext cx="337481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85BCEB-606E-4BCB-A215-CFF859AC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2) Amphibians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630CE2-5840-4AA0-9A1D-27E352869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690688"/>
            <a:ext cx="6717792" cy="448627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CA" sz="2000" dirty="0"/>
              <a:t>Name:  </a:t>
            </a:r>
            <a:r>
              <a:rPr lang="en-CA" sz="2000" dirty="0" err="1"/>
              <a:t>Amphi</a:t>
            </a:r>
            <a:r>
              <a:rPr lang="en-CA" sz="2000" dirty="0"/>
              <a:t> = Both,   Bio = Life</a:t>
            </a:r>
          </a:p>
          <a:p>
            <a:pPr>
              <a:lnSpc>
                <a:spcPct val="100000"/>
              </a:lnSpc>
            </a:pPr>
            <a:endParaRPr lang="en-CA" sz="2000" dirty="0"/>
          </a:p>
          <a:p>
            <a:pPr>
              <a:lnSpc>
                <a:spcPct val="100000"/>
              </a:lnSpc>
            </a:pPr>
            <a:r>
              <a:rPr lang="en-CA" sz="2000" dirty="0"/>
              <a:t>Mainly found in moist areas</a:t>
            </a:r>
          </a:p>
          <a:p>
            <a:pPr>
              <a:lnSpc>
                <a:spcPct val="100000"/>
              </a:lnSpc>
            </a:pPr>
            <a:endParaRPr lang="en-CA" sz="2000" dirty="0"/>
          </a:p>
          <a:p>
            <a:pPr>
              <a:lnSpc>
                <a:spcPct val="100000"/>
              </a:lnSpc>
            </a:pPr>
            <a:r>
              <a:rPr lang="en-CA" sz="2000" dirty="0"/>
              <a:t>Examples: Toad, salamander, frog</a:t>
            </a:r>
          </a:p>
          <a:p>
            <a:pPr marL="0" indent="0">
              <a:buNone/>
            </a:pPr>
            <a:r>
              <a:rPr lang="en-CA" sz="2000" b="1" dirty="0"/>
              <a:t>Characteristics: </a:t>
            </a:r>
          </a:p>
          <a:p>
            <a:r>
              <a:rPr lang="en-CA" sz="2000" b="1" dirty="0"/>
              <a:t>Ectothermic</a:t>
            </a:r>
          </a:p>
          <a:p>
            <a:endParaRPr lang="en-CA" sz="2000" b="1" dirty="0"/>
          </a:p>
          <a:p>
            <a:r>
              <a:rPr lang="en-CA" sz="2000" b="1" dirty="0"/>
              <a:t>Aquatic as larvae and Terrestrial as adults</a:t>
            </a:r>
          </a:p>
          <a:p>
            <a:pPr lvl="1"/>
            <a:r>
              <a:rPr lang="en-CA" sz="2000" dirty="0"/>
              <a:t>Eggs do not have hard shell </a:t>
            </a:r>
          </a:p>
          <a:p>
            <a:pPr lvl="1"/>
            <a:r>
              <a:rPr lang="en-CA" sz="2000" dirty="0"/>
              <a:t>Eggs must stay moist to survive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179899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24CEA1-2DCA-498F-8262-5B0F97A29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391" r="18915" b="1"/>
          <a:stretch/>
        </p:blipFill>
        <p:spPr>
          <a:xfrm>
            <a:off x="6215269" y="1690688"/>
            <a:ext cx="4710381" cy="3966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089D3E-8AC3-4606-A408-DEB66F91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2) Amphibians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970998-E151-4B3B-BD8D-7379C5BA9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 lnSpcReduction="10000"/>
          </a:bodyPr>
          <a:lstStyle/>
          <a:p>
            <a:r>
              <a:rPr lang="en-CA" sz="2000" b="1" dirty="0"/>
              <a:t>Breathe with lungs as adults</a:t>
            </a:r>
          </a:p>
          <a:p>
            <a:pPr lvl="1"/>
            <a:r>
              <a:rPr lang="en-CA" sz="2000" dirty="0"/>
              <a:t>Larvae are fish-like and breathe through gills</a:t>
            </a:r>
          </a:p>
          <a:p>
            <a:pPr lvl="1"/>
            <a:r>
              <a:rPr lang="en-CA" sz="2000" dirty="0"/>
              <a:t>Adults breathe with lungs and skin</a:t>
            </a:r>
          </a:p>
          <a:p>
            <a:endParaRPr lang="en-CA" sz="2000" dirty="0"/>
          </a:p>
          <a:p>
            <a:r>
              <a:rPr lang="en-CA" sz="2000" b="1" dirty="0"/>
              <a:t>Moist skin</a:t>
            </a:r>
          </a:p>
          <a:p>
            <a:pPr lvl="1"/>
            <a:r>
              <a:rPr lang="en-CA" sz="2000" dirty="0"/>
              <a:t>Skin contains mucous glands that keeps skin moist</a:t>
            </a:r>
          </a:p>
          <a:p>
            <a:pPr lvl="1"/>
            <a:r>
              <a:rPr lang="en-CA" sz="2000" dirty="0"/>
              <a:t>Able to breathe with skin if moist</a:t>
            </a:r>
          </a:p>
          <a:p>
            <a:endParaRPr lang="en-CA" sz="2000" dirty="0"/>
          </a:p>
          <a:p>
            <a:r>
              <a:rPr lang="en-CA" sz="2000" b="1" dirty="0"/>
              <a:t>Lack scales and claws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0501752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5D51C1-65D9-4F62-8354-D6A1D53D5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793" r="23364"/>
          <a:stretch/>
        </p:blipFill>
        <p:spPr>
          <a:xfrm>
            <a:off x="8020569" y="1904284"/>
            <a:ext cx="3152439" cy="3448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C6991D-501D-4F7B-915B-4D658282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3) Reptiles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E83C93-C0D5-4AF7-AE34-AE7E0E2C6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14067" cy="4351338"/>
          </a:xfrm>
        </p:spPr>
        <p:txBody>
          <a:bodyPr>
            <a:normAutofit/>
          </a:bodyPr>
          <a:lstStyle/>
          <a:p>
            <a:r>
              <a:rPr lang="en-CA" sz="2400" dirty="0"/>
              <a:t>Widely dispersed – Only area where reptiles do not live are very cold temperatures</a:t>
            </a:r>
          </a:p>
          <a:p>
            <a:r>
              <a:rPr lang="en-CA" sz="2400" dirty="0"/>
              <a:t>Adapted to life on land</a:t>
            </a:r>
          </a:p>
          <a:p>
            <a:r>
              <a:rPr lang="en-CA" sz="2400" dirty="0"/>
              <a:t>Examples: Snakes, Crocodiles, Turtles</a:t>
            </a: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2400" b="1" dirty="0"/>
              <a:t>Characteristics:</a:t>
            </a:r>
          </a:p>
          <a:p>
            <a:r>
              <a:rPr lang="en-CA" sz="2400" b="1" dirty="0"/>
              <a:t>Lungs</a:t>
            </a:r>
          </a:p>
          <a:p>
            <a:pPr lvl="1"/>
            <a:r>
              <a:rPr lang="en-CA" b="1" dirty="0"/>
              <a:t>Dry skin helped develop two effective lungs</a:t>
            </a:r>
          </a:p>
          <a:p>
            <a:pPr lvl="1"/>
            <a:r>
              <a:rPr lang="en-CA" b="1" dirty="0"/>
              <a:t>Do not use skin-gas exchange like amphibians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6781017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D2A309-41C2-40FA-93E7-A47545F3F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907" r="23006" b="-1"/>
          <a:stretch/>
        </p:blipFill>
        <p:spPr>
          <a:xfrm>
            <a:off x="828772" y="1904282"/>
            <a:ext cx="4376274" cy="3685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F29AB7-9719-4FE9-A489-DB3C4631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3) Reptiles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7CFFB9-4022-4331-A507-F9368859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1825625"/>
            <a:ext cx="5015484" cy="4351338"/>
          </a:xfrm>
        </p:spPr>
        <p:txBody>
          <a:bodyPr>
            <a:normAutofit/>
          </a:bodyPr>
          <a:lstStyle/>
          <a:p>
            <a:r>
              <a:rPr lang="en-CA" sz="2400" b="1" dirty="0"/>
              <a:t>Scaly Skin</a:t>
            </a:r>
          </a:p>
          <a:p>
            <a:pPr lvl="1"/>
            <a:r>
              <a:rPr lang="en-CA" sz="1800" dirty="0"/>
              <a:t>Dry, leathery skin that is thick. </a:t>
            </a:r>
          </a:p>
          <a:p>
            <a:pPr lvl="1"/>
            <a:r>
              <a:rPr lang="en-CA" sz="1800" dirty="0"/>
              <a:t>Helps prevent water loss</a:t>
            </a:r>
          </a:p>
          <a:p>
            <a:pPr lvl="1"/>
            <a:r>
              <a:rPr lang="en-CA" sz="1800" dirty="0"/>
              <a:t>Shred skin to grow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b="1" dirty="0"/>
              <a:t>Specialized Eggs</a:t>
            </a:r>
          </a:p>
          <a:p>
            <a:pPr lvl="1"/>
            <a:r>
              <a:rPr lang="en-CA" sz="1800" dirty="0"/>
              <a:t>Surrounded by a shell and several membranes</a:t>
            </a:r>
          </a:p>
          <a:p>
            <a:pPr lvl="1"/>
            <a:r>
              <a:rPr lang="en-CA" sz="1800" dirty="0"/>
              <a:t>Contains Yolk</a:t>
            </a:r>
          </a:p>
          <a:p>
            <a:pPr marL="914400" lvl="2" indent="0">
              <a:buNone/>
            </a:pPr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5315528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6381</TotalTime>
  <Words>501</Words>
  <Application>Microsoft Macintosh PowerPoint</Application>
  <PresentationFormat>Custom</PresentationFormat>
  <Paragraphs>125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Phylum Chordata</vt:lpstr>
      <vt:lpstr>What are Chordates?</vt:lpstr>
      <vt:lpstr>Shared Characteristics of Vertebrates. </vt:lpstr>
      <vt:lpstr>Five groups</vt:lpstr>
      <vt:lpstr>1) Fishes</vt:lpstr>
      <vt:lpstr>2) Amphibians</vt:lpstr>
      <vt:lpstr>2) Amphibians </vt:lpstr>
      <vt:lpstr>3) Reptiles</vt:lpstr>
      <vt:lpstr>3) Reptiles</vt:lpstr>
      <vt:lpstr>4) Birds</vt:lpstr>
      <vt:lpstr>4) Birds</vt:lpstr>
      <vt:lpstr>5) Mammals</vt:lpstr>
      <vt:lpstr>5) Mammals</vt:lpstr>
      <vt:lpstr>Different Types of Mammals</vt:lpstr>
      <vt:lpstr>Different Types of Mammals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Choradates</dc:title>
  <dc:creator>Chris Manhas</dc:creator>
  <cp:lastModifiedBy>Nimret Sandhu</cp:lastModifiedBy>
  <cp:revision>42</cp:revision>
  <dcterms:created xsi:type="dcterms:W3CDTF">2018-04-26T04:36:59Z</dcterms:created>
  <dcterms:modified xsi:type="dcterms:W3CDTF">2018-04-26T04:37:24Z</dcterms:modified>
</cp:coreProperties>
</file>