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63" r:id="rId5"/>
    <p:sldId id="262" r:id="rId6"/>
    <p:sldId id="267" r:id="rId7"/>
    <p:sldId id="259" r:id="rId8"/>
    <p:sldId id="264" r:id="rId9"/>
    <p:sldId id="265" r:id="rId10"/>
    <p:sldId id="270" r:id="rId11"/>
    <p:sldId id="268" r:id="rId12"/>
    <p:sldId id="269"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2" d="100"/>
          <a:sy n="92" d="100"/>
        </p:scale>
        <p:origin x="-157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DDDDA8B5-E2B1-D54F-A27D-EBCA6874205A}" type="datetimeFigureOut">
              <a:rPr lang="en-US" smtClean="0"/>
              <a:t>18-04-27</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CA"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DDDDA8B5-E2B1-D54F-A27D-EBCA6874205A}" type="datetimeFigureOut">
              <a:rPr lang="en-US" smtClean="0"/>
              <a:t>18-04-27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368D0-1655-8F41-A074-97C6AD91F10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CA"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DDDDA8B5-E2B1-D54F-A27D-EBCA6874205A}" type="datetimeFigureOut">
              <a:rPr lang="en-US" smtClean="0"/>
              <a:t>18-04-27</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7D3368D0-1655-8F41-A074-97C6AD91F109}"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CA"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CA"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DDDDA8B5-E2B1-D54F-A27D-EBCA6874205A}" type="datetimeFigureOut">
              <a:rPr lang="en-US" smtClean="0"/>
              <a:t>18-04-27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68D0-1655-8F41-A074-97C6AD91F10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DDDDA8B5-E2B1-D54F-A27D-EBCA6874205A}" type="datetimeFigureOut">
              <a:rPr lang="en-US" smtClean="0"/>
              <a:t>18-04-27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68D0-1655-8F41-A074-97C6AD91F10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DDDDA8B5-E2B1-D54F-A27D-EBCA6874205A}" type="datetimeFigureOut">
              <a:rPr lang="en-US" smtClean="0"/>
              <a:t>18-04-27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68D0-1655-8F41-A074-97C6AD91F10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CA"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DDDDA8B5-E2B1-D54F-A27D-EBCA6874205A}" type="datetimeFigureOut">
              <a:rPr lang="en-US" smtClean="0"/>
              <a:t>18-04-27</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CA"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CA"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DDDDA8B5-E2B1-D54F-A27D-EBCA6874205A}" type="datetimeFigureOut">
              <a:rPr lang="en-US" smtClean="0"/>
              <a:t>18-04-27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68D0-1655-8F41-A074-97C6AD91F10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CA"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DDDDA8B5-E2B1-D54F-A27D-EBCA6874205A}" type="datetimeFigureOut">
              <a:rPr lang="en-US" smtClean="0"/>
              <a:t>18-04-27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368D0-1655-8F41-A074-97C6AD91F10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DDDDA8B5-E2B1-D54F-A27D-EBCA6874205A}" type="datetimeFigureOut">
              <a:rPr lang="en-US" smtClean="0"/>
              <a:t>18-04-27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3368D0-1655-8F41-A074-97C6AD91F10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DDDDA8B5-E2B1-D54F-A27D-EBCA6874205A}" type="datetimeFigureOut">
              <a:rPr lang="en-US" smtClean="0"/>
              <a:t>18-04-27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3368D0-1655-8F41-A074-97C6AD91F10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DA8B5-E2B1-D54F-A27D-EBCA6874205A}" type="datetimeFigureOut">
              <a:rPr lang="en-US" smtClean="0"/>
              <a:t>18-04-27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3368D0-1655-8F41-A074-97C6AD91F10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CA"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DDDDA8B5-E2B1-D54F-A27D-EBCA6874205A}" type="datetimeFigureOut">
              <a:rPr lang="en-US" smtClean="0"/>
              <a:t>18-04-27</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7D3368D0-1655-8F41-A074-97C6AD91F10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CA"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DDDDA8B5-E2B1-D54F-A27D-EBCA6874205A}" type="datetimeFigureOut">
              <a:rPr lang="en-US" smtClean="0"/>
              <a:t>18-04-27</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7D3368D0-1655-8F41-A074-97C6AD91F10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ciencelearn.org.nz/Contexts/Hidden-Taonga/Sci-Media/Animations-and-Interactives/Tectonic-plates-animation" TargetMode="Externa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ciencelearn.org.nz/Contexts/Hidden-Taonga/Sci-Media/Animations-and-Interactives/Tectonic-plates-animation" TargetMode="Externa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776" y="2786753"/>
            <a:ext cx="7196328" cy="1470025"/>
          </a:xfrm>
        </p:spPr>
        <p:txBody>
          <a:bodyPr/>
          <a:lstStyle/>
          <a:p>
            <a:r>
              <a:rPr lang="en-US" dirty="0" smtClean="0"/>
              <a:t>Continental Drift</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275207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nodePh="1">
                                  <p:stCondLst>
                                    <p:cond delay="0"/>
                                  </p:stCondLst>
                                  <p:endCondLst>
                                    <p:cond evt="begin" delay="0">
                                      <p:tn val="12"/>
                                    </p:cond>
                                  </p:endCondLst>
                                  <p:childTnLst>
                                    <p:animEffect transition="out" filter="fade">
                                      <p:cBhvr>
                                        <p:cTn id="13" dur="1000"/>
                                        <p:tgtEl>
                                          <p:spTgt spid="3">
                                            <p:txEl>
                                              <p:pRg st="0" end="0"/>
                                            </p:txEl>
                                          </p:spTgt>
                                        </p:tgtEl>
                                      </p:cBhvr>
                                    </p:animEffect>
                                    <p:anim calcmode="lin" valueType="num">
                                      <p:cBhvr>
                                        <p:cTn id="14"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p:tgtEl>
                                          <p:spTgt spid="3">
                                            <p:txEl>
                                              <p:pRg st="0" end="0"/>
                                            </p:txEl>
                                          </p:spTgt>
                                        </p:tgtEl>
                                        <p:attrNameLst>
                                          <p:attrName>ppt_y</p:attrName>
                                        </p:attrNameLst>
                                      </p:cBhvr>
                                      <p:tavLst>
                                        <p:tav tm="0">
                                          <p:val>
                                            <p:strVal val="ppt_y"/>
                                          </p:val>
                                        </p:tav>
                                        <p:tav tm="100000">
                                          <p:val>
                                            <p:strVal val="ppt_y+.1"/>
                                          </p:val>
                                        </p:tav>
                                      </p:tavLst>
                                    </p:anim>
                                    <p:set>
                                      <p:cBhvr>
                                        <p:cTn id="16"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52" y="79468"/>
            <a:ext cx="8752042" cy="1417638"/>
          </a:xfrm>
        </p:spPr>
        <p:txBody>
          <a:bodyPr/>
          <a:lstStyle/>
          <a:p>
            <a:r>
              <a:rPr lang="en-US" dirty="0" smtClean="0"/>
              <a:t>Evidence for Continental Drift</a:t>
            </a:r>
            <a:endParaRPr lang="en-US" dirty="0"/>
          </a:p>
        </p:txBody>
      </p:sp>
      <p:sp>
        <p:nvSpPr>
          <p:cNvPr id="5" name="Content Placeholder 4"/>
          <p:cNvSpPr>
            <a:spLocks noGrp="1"/>
          </p:cNvSpPr>
          <p:nvPr>
            <p:ph idx="1"/>
          </p:nvPr>
        </p:nvSpPr>
        <p:spPr>
          <a:xfrm>
            <a:off x="3944470" y="1904862"/>
            <a:ext cx="4945865" cy="4625252"/>
          </a:xfrm>
        </p:spPr>
        <p:txBody>
          <a:bodyPr>
            <a:normAutofit/>
          </a:bodyPr>
          <a:lstStyle/>
          <a:p>
            <a:pPr marL="457200" indent="-457200">
              <a:buFont typeface="+mj-lt"/>
              <a:buAutoNum type="arabicPeriod" startAt="5"/>
            </a:pPr>
            <a:r>
              <a:rPr lang="en-US" b="1" dirty="0" smtClean="0"/>
              <a:t>Coal Deposits</a:t>
            </a:r>
            <a:endParaRPr lang="en-US" b="1" dirty="0"/>
          </a:p>
          <a:p>
            <a:r>
              <a:rPr lang="en-US" dirty="0" smtClean="0"/>
              <a:t>Coal forms from decomposition of living things in tropical areas.</a:t>
            </a:r>
          </a:p>
          <a:p>
            <a:r>
              <a:rPr lang="en-US" dirty="0" smtClean="0"/>
              <a:t>Coal deposits were found in Antarctica which suggests that it once had a warmer climate.</a:t>
            </a:r>
            <a:endParaRPr lang="en-US" dirty="0"/>
          </a:p>
          <a:p>
            <a:r>
              <a:rPr lang="en-US" dirty="0" smtClean="0"/>
              <a:t>Therefore Antarctica must have been situated in a different location on the planet.</a:t>
            </a:r>
          </a:p>
        </p:txBody>
      </p:sp>
      <p:pic>
        <p:nvPicPr>
          <p:cNvPr id="4" name="Picture 3" descr="super-continent-pangae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52" y="2166296"/>
            <a:ext cx="3706318" cy="3644131"/>
          </a:xfrm>
          <a:prstGeom prst="rect">
            <a:avLst/>
          </a:prstGeom>
        </p:spPr>
      </p:pic>
    </p:spTree>
    <p:extLst>
      <p:ext uri="{BB962C8B-B14F-4D97-AF65-F5344CB8AC3E}">
        <p14:creationId xmlns:p14="http://schemas.microsoft.com/office/powerpoint/2010/main" val="3035999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52" y="79468"/>
            <a:ext cx="8752042" cy="1417638"/>
          </a:xfrm>
        </p:spPr>
        <p:txBody>
          <a:bodyPr/>
          <a:lstStyle/>
          <a:p>
            <a:r>
              <a:rPr lang="en-US" dirty="0" smtClean="0"/>
              <a:t>Summary Questions</a:t>
            </a:r>
            <a:endParaRPr lang="en-US" dirty="0"/>
          </a:p>
        </p:txBody>
      </p:sp>
      <p:sp>
        <p:nvSpPr>
          <p:cNvPr id="3" name="Content Placeholder 2"/>
          <p:cNvSpPr>
            <a:spLocks noGrp="1"/>
          </p:cNvSpPr>
          <p:nvPr>
            <p:ph idx="1"/>
          </p:nvPr>
        </p:nvSpPr>
        <p:spPr>
          <a:xfrm>
            <a:off x="496976" y="1767134"/>
            <a:ext cx="5080191" cy="4928649"/>
          </a:xfrm>
        </p:spPr>
        <p:txBody>
          <a:bodyPr>
            <a:normAutofit/>
          </a:bodyPr>
          <a:lstStyle/>
          <a:p>
            <a:pPr marL="457200" indent="-457200">
              <a:buFont typeface="+mj-lt"/>
              <a:buAutoNum type="arabicPeriod"/>
            </a:pPr>
            <a:r>
              <a:rPr lang="en-US" dirty="0" smtClean="0"/>
              <a:t>In your own words, describe continental drift theory.</a:t>
            </a:r>
          </a:p>
          <a:p>
            <a:pPr marL="457200" indent="-457200">
              <a:buFont typeface="+mj-lt"/>
              <a:buAutoNum type="arabicPeriod"/>
            </a:pPr>
            <a:r>
              <a:rPr lang="en-US" dirty="0" smtClean="0"/>
              <a:t>List and describe the pieces of evidence that support Wegener’s continental drift theory.</a:t>
            </a:r>
          </a:p>
          <a:p>
            <a:pPr marL="457200" indent="-457200">
              <a:buFont typeface="+mj-lt"/>
              <a:buAutoNum type="arabicPeriod"/>
            </a:pPr>
            <a:r>
              <a:rPr lang="en-US" dirty="0" smtClean="0"/>
              <a:t>What was Pangaea and what does the word mean?</a:t>
            </a:r>
          </a:p>
          <a:p>
            <a:pPr marL="457200" indent="-457200">
              <a:buFont typeface="+mj-lt"/>
              <a:buAutoNum type="arabicPeriod"/>
            </a:pPr>
            <a:r>
              <a:rPr lang="en-US" dirty="0"/>
              <a:t>Explain how the presence of coal deposits in northern Canada support the continental drift theory. </a:t>
            </a:r>
          </a:p>
          <a:p>
            <a:pPr marL="457200" indent="-457200">
              <a:buFont typeface="+mj-lt"/>
              <a:buAutoNum type="arabicPeriod"/>
            </a:pPr>
            <a:endParaRPr lang="en-US" dirty="0" smtClean="0"/>
          </a:p>
        </p:txBody>
      </p:sp>
      <p:pic>
        <p:nvPicPr>
          <p:cNvPr id="6" name="Picture 5" descr="Screen Shot 2016-04-18 at 2.53.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7919" y="1980307"/>
            <a:ext cx="3012275" cy="4306949"/>
          </a:xfrm>
          <a:prstGeom prst="rect">
            <a:avLst/>
          </a:prstGeom>
        </p:spPr>
      </p:pic>
    </p:spTree>
    <p:extLst>
      <p:ext uri="{BB962C8B-B14F-4D97-AF65-F5344CB8AC3E}">
        <p14:creationId xmlns:p14="http://schemas.microsoft.com/office/powerpoint/2010/main" val="20324711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52" y="79468"/>
            <a:ext cx="8752042" cy="1417638"/>
          </a:xfrm>
        </p:spPr>
        <p:txBody>
          <a:bodyPr/>
          <a:lstStyle/>
          <a:p>
            <a:r>
              <a:rPr lang="en-US" dirty="0" smtClean="0"/>
              <a:t>Summary Questions</a:t>
            </a:r>
            <a:endParaRPr lang="en-US" dirty="0"/>
          </a:p>
        </p:txBody>
      </p:sp>
      <p:sp>
        <p:nvSpPr>
          <p:cNvPr id="3" name="Content Placeholder 2"/>
          <p:cNvSpPr>
            <a:spLocks noGrp="1"/>
          </p:cNvSpPr>
          <p:nvPr>
            <p:ph idx="1"/>
          </p:nvPr>
        </p:nvSpPr>
        <p:spPr>
          <a:xfrm>
            <a:off x="496976" y="1767134"/>
            <a:ext cx="5107801" cy="4928649"/>
          </a:xfrm>
        </p:spPr>
        <p:txBody>
          <a:bodyPr>
            <a:normAutofit lnSpcReduction="10000"/>
          </a:bodyPr>
          <a:lstStyle/>
          <a:p>
            <a:pPr marL="457200" indent="-457200">
              <a:buFont typeface="+mj-lt"/>
              <a:buAutoNum type="arabicPeriod" startAt="5"/>
            </a:pPr>
            <a:r>
              <a:rPr lang="en-US" dirty="0"/>
              <a:t>A scientist discovers a fossil on the west coast of Africa. She searches the east coast of South America for the same fossil. Using the timeline, explain why she may or may not find the fossil. </a:t>
            </a:r>
          </a:p>
          <a:p>
            <a:pPr marL="457200" indent="-457200">
              <a:buFont typeface="+mj-lt"/>
              <a:buAutoNum type="arabicPeriod" startAt="5"/>
            </a:pPr>
            <a:r>
              <a:rPr lang="en-US" dirty="0" smtClean="0"/>
              <a:t>Looking at the diagram on the right and using what you have learned about continental drift, predict and draw what you think the Earth will look like in 50 million years from today.</a:t>
            </a:r>
            <a:endParaRPr lang="en-US" dirty="0"/>
          </a:p>
        </p:txBody>
      </p:sp>
      <p:pic>
        <p:nvPicPr>
          <p:cNvPr id="6" name="Picture 5" descr="Screen Shot 2016-04-18 at 2.53.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7919" y="1980307"/>
            <a:ext cx="3012275" cy="4306949"/>
          </a:xfrm>
          <a:prstGeom prst="rect">
            <a:avLst/>
          </a:prstGeom>
        </p:spPr>
      </p:pic>
    </p:spTree>
    <p:extLst>
      <p:ext uri="{BB962C8B-B14F-4D97-AF65-F5344CB8AC3E}">
        <p14:creationId xmlns:p14="http://schemas.microsoft.com/office/powerpoint/2010/main" val="24430106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 all 7 continents</a:t>
            </a:r>
            <a:endParaRPr lang="en-US" dirty="0"/>
          </a:p>
        </p:txBody>
      </p:sp>
      <p:sp>
        <p:nvSpPr>
          <p:cNvPr id="3" name="Content Placeholder 2"/>
          <p:cNvSpPr>
            <a:spLocks noGrp="1"/>
          </p:cNvSpPr>
          <p:nvPr>
            <p:ph idx="1"/>
          </p:nvPr>
        </p:nvSpPr>
        <p:spPr>
          <a:xfrm>
            <a:off x="765175" y="3730355"/>
            <a:ext cx="3680307" cy="2522526"/>
          </a:xfrm>
        </p:spPr>
        <p:txBody>
          <a:bodyPr/>
          <a:lstStyle/>
          <a:p>
            <a:pPr marL="457200" indent="-457200">
              <a:buFont typeface="+mj-lt"/>
              <a:buAutoNum type="arabicPeriod"/>
            </a:pPr>
            <a:r>
              <a:rPr lang="en-US" dirty="0" smtClean="0"/>
              <a:t>North America</a:t>
            </a:r>
          </a:p>
          <a:p>
            <a:pPr marL="457200" indent="-457200">
              <a:buFont typeface="+mj-lt"/>
              <a:buAutoNum type="arabicPeriod"/>
            </a:pPr>
            <a:r>
              <a:rPr lang="en-US" dirty="0" smtClean="0"/>
              <a:t>South America</a:t>
            </a:r>
          </a:p>
          <a:p>
            <a:pPr marL="457200" indent="-457200">
              <a:buFont typeface="+mj-lt"/>
              <a:buAutoNum type="arabicPeriod"/>
            </a:pPr>
            <a:r>
              <a:rPr lang="en-US" dirty="0" smtClean="0"/>
              <a:t>Africa</a:t>
            </a:r>
          </a:p>
          <a:p>
            <a:pPr marL="457200" indent="-457200">
              <a:buFont typeface="+mj-lt"/>
              <a:buAutoNum type="arabicPeriod"/>
            </a:pPr>
            <a:r>
              <a:rPr lang="en-US" smtClean="0"/>
              <a:t>Antarctica</a:t>
            </a:r>
            <a:endParaRPr lang="en-US" dirty="0"/>
          </a:p>
        </p:txBody>
      </p:sp>
      <p:pic>
        <p:nvPicPr>
          <p:cNvPr id="4" name="Picture 3" descr="Picture 1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774" y="1281749"/>
            <a:ext cx="5638800"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5065368" y="3730355"/>
            <a:ext cx="3680307" cy="2522526"/>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a:lstStyle>
          <a:p>
            <a:pPr marL="457200" indent="-457200">
              <a:buFont typeface="+mj-lt"/>
              <a:buAutoNum type="arabicPeriod" startAt="5"/>
            </a:pPr>
            <a:r>
              <a:rPr lang="en-US" dirty="0" smtClean="0"/>
              <a:t>Australia</a:t>
            </a:r>
          </a:p>
          <a:p>
            <a:pPr marL="457200" indent="-457200">
              <a:buFont typeface="+mj-lt"/>
              <a:buAutoNum type="arabicPeriod" startAt="5"/>
            </a:pPr>
            <a:r>
              <a:rPr lang="en-US" dirty="0" smtClean="0"/>
              <a:t>Europe</a:t>
            </a:r>
          </a:p>
          <a:p>
            <a:pPr marL="457200" indent="-457200">
              <a:buFont typeface="+mj-lt"/>
              <a:buAutoNum type="arabicPeriod" startAt="5"/>
            </a:pPr>
            <a:r>
              <a:rPr lang="en-US" dirty="0" smtClean="0"/>
              <a:t>Asia</a:t>
            </a:r>
            <a:endParaRPr lang="en-US" dirty="0"/>
          </a:p>
        </p:txBody>
      </p:sp>
    </p:spTree>
    <p:extLst>
      <p:ext uri="{BB962C8B-B14F-4D97-AF65-F5344CB8AC3E}">
        <p14:creationId xmlns:p14="http://schemas.microsoft.com/office/powerpoint/2010/main" val="32934148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bldLvl="3"/>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52" y="79468"/>
            <a:ext cx="8752042" cy="1417638"/>
          </a:xfrm>
        </p:spPr>
        <p:txBody>
          <a:bodyPr/>
          <a:lstStyle/>
          <a:p>
            <a:r>
              <a:rPr lang="en-US" dirty="0" smtClean="0"/>
              <a:t>Pangaea</a:t>
            </a:r>
            <a:endParaRPr lang="en-US" dirty="0"/>
          </a:p>
        </p:txBody>
      </p:sp>
      <p:sp>
        <p:nvSpPr>
          <p:cNvPr id="3" name="Content Placeholder 2"/>
          <p:cNvSpPr>
            <a:spLocks noGrp="1"/>
          </p:cNvSpPr>
          <p:nvPr>
            <p:ph idx="1"/>
          </p:nvPr>
        </p:nvSpPr>
        <p:spPr>
          <a:xfrm>
            <a:off x="238152" y="1820610"/>
            <a:ext cx="5636235" cy="4432272"/>
          </a:xfrm>
        </p:spPr>
        <p:txBody>
          <a:bodyPr>
            <a:normAutofit/>
          </a:bodyPr>
          <a:lstStyle/>
          <a:p>
            <a:r>
              <a:rPr lang="en-US" dirty="0" smtClean="0"/>
              <a:t>Pangaea is the name for the original super continent.</a:t>
            </a:r>
          </a:p>
          <a:p>
            <a:r>
              <a:rPr lang="en-US" dirty="0" smtClean="0"/>
              <a:t>Pan </a:t>
            </a:r>
            <a:r>
              <a:rPr lang="en-US" dirty="0" smtClean="0">
                <a:sym typeface="Wingdings"/>
              </a:rPr>
              <a:t> all</a:t>
            </a:r>
          </a:p>
          <a:p>
            <a:r>
              <a:rPr lang="en-US" dirty="0">
                <a:sym typeface="Wingdings"/>
              </a:rPr>
              <a:t>G</a:t>
            </a:r>
            <a:r>
              <a:rPr lang="en-US" dirty="0" smtClean="0">
                <a:sym typeface="Wingdings"/>
              </a:rPr>
              <a:t>aea  Earth</a:t>
            </a:r>
            <a:endParaRPr lang="en-US" dirty="0" smtClean="0"/>
          </a:p>
          <a:p>
            <a:r>
              <a:rPr lang="en-US" dirty="0"/>
              <a:t>The continents looked like they might fit together like puzzle </a:t>
            </a:r>
            <a:r>
              <a:rPr lang="en-US" dirty="0" smtClean="0"/>
              <a:t>pieces,</a:t>
            </a:r>
            <a:endParaRPr lang="en-US" dirty="0"/>
          </a:p>
          <a:p>
            <a:r>
              <a:rPr lang="en-US" dirty="0" smtClean="0"/>
              <a:t>In the early 20</a:t>
            </a:r>
            <a:r>
              <a:rPr lang="en-US" baseline="30000" dirty="0" smtClean="0"/>
              <a:t>th</a:t>
            </a:r>
            <a:r>
              <a:rPr lang="en-US" dirty="0" smtClean="0"/>
              <a:t> century, German scientist Alfred Wegener developed the continental drift theory.</a:t>
            </a:r>
          </a:p>
        </p:txBody>
      </p:sp>
      <p:pic>
        <p:nvPicPr>
          <p:cNvPr id="4" name="Picture 3"/>
          <p:cNvPicPr>
            <a:picLocks noChangeAspect="1"/>
          </p:cNvPicPr>
          <p:nvPr/>
        </p:nvPicPr>
        <p:blipFill>
          <a:blip r:embed="rId2"/>
          <a:stretch>
            <a:fillRect/>
          </a:stretch>
        </p:blipFill>
        <p:spPr>
          <a:xfrm>
            <a:off x="6013310" y="1820609"/>
            <a:ext cx="2899110" cy="3283826"/>
          </a:xfrm>
          <a:prstGeom prst="rect">
            <a:avLst/>
          </a:prstGeom>
        </p:spPr>
      </p:pic>
    </p:spTree>
    <p:extLst>
      <p:ext uri="{BB962C8B-B14F-4D97-AF65-F5344CB8AC3E}">
        <p14:creationId xmlns:p14="http://schemas.microsoft.com/office/powerpoint/2010/main" val="28600340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52" y="79468"/>
            <a:ext cx="8752042" cy="1417638"/>
          </a:xfrm>
        </p:spPr>
        <p:txBody>
          <a:bodyPr/>
          <a:lstStyle/>
          <a:p>
            <a:r>
              <a:rPr lang="en-US" dirty="0" smtClean="0"/>
              <a:t>Pangaea</a:t>
            </a:r>
            <a:endParaRPr lang="en-US" dirty="0"/>
          </a:p>
        </p:txBody>
      </p:sp>
      <p:pic>
        <p:nvPicPr>
          <p:cNvPr id="6" name="Picture 5" descr="Screen Shot 2016-04-18 at 2.53.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482" y="262750"/>
            <a:ext cx="4432300" cy="6337300"/>
          </a:xfrm>
          <a:prstGeom prst="rect">
            <a:avLst/>
          </a:prstGeom>
        </p:spPr>
      </p:pic>
    </p:spTree>
    <p:extLst>
      <p:ext uri="{BB962C8B-B14F-4D97-AF65-F5344CB8AC3E}">
        <p14:creationId xmlns:p14="http://schemas.microsoft.com/office/powerpoint/2010/main" val="202257426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52" y="79468"/>
            <a:ext cx="8752042" cy="1417638"/>
          </a:xfrm>
        </p:spPr>
        <p:txBody>
          <a:bodyPr/>
          <a:lstStyle/>
          <a:p>
            <a:r>
              <a:rPr lang="en-US" dirty="0" smtClean="0"/>
              <a:t>Continental Drift Theory</a:t>
            </a:r>
            <a:endParaRPr lang="en-US" dirty="0"/>
          </a:p>
        </p:txBody>
      </p:sp>
      <p:sp>
        <p:nvSpPr>
          <p:cNvPr id="3" name="Content Placeholder 2"/>
          <p:cNvSpPr>
            <a:spLocks noGrp="1"/>
          </p:cNvSpPr>
          <p:nvPr>
            <p:ph idx="1"/>
          </p:nvPr>
        </p:nvSpPr>
        <p:spPr>
          <a:xfrm>
            <a:off x="238153" y="2070846"/>
            <a:ext cx="3870671" cy="4182035"/>
          </a:xfrm>
        </p:spPr>
        <p:txBody>
          <a:bodyPr>
            <a:normAutofit lnSpcReduction="10000"/>
          </a:bodyPr>
          <a:lstStyle/>
          <a:p>
            <a:r>
              <a:rPr lang="en-US" dirty="0" smtClean="0"/>
              <a:t>States that the continents have not always been in their present locations but have “drifted” there over millions of years. </a:t>
            </a:r>
          </a:p>
          <a:p>
            <a:r>
              <a:rPr lang="en-US" dirty="0" smtClean="0"/>
              <a:t>Wegener’s first clue that the continents were in motion came from his and others’ observations of world maps.</a:t>
            </a:r>
            <a:endParaRPr lang="en-US" dirty="0"/>
          </a:p>
        </p:txBody>
      </p:sp>
      <p:pic>
        <p:nvPicPr>
          <p:cNvPr id="4" name="Content Placeholder 3" descr="Continental Drift.png"/>
          <p:cNvPicPr>
            <a:picLocks noChangeAspect="1"/>
          </p:cNvPicPr>
          <p:nvPr/>
        </p:nvPicPr>
        <p:blipFill>
          <a:blip r:embed="rId2">
            <a:extLst>
              <a:ext uri="{28A0092B-C50C-407E-A947-70E740481C1C}">
                <a14:useLocalDpi xmlns:a14="http://schemas.microsoft.com/office/drawing/2010/main" val="0"/>
              </a:ext>
            </a:extLst>
          </a:blip>
          <a:srcRect l="-40557" r="-40557"/>
          <a:stretch>
            <a:fillRect/>
          </a:stretch>
        </p:blipFill>
        <p:spPr>
          <a:xfrm>
            <a:off x="2196353" y="2070846"/>
            <a:ext cx="8519937" cy="3937565"/>
          </a:xfrm>
          <a:prstGeom prst="rect">
            <a:avLst/>
          </a:prstGeom>
        </p:spPr>
      </p:pic>
    </p:spTree>
    <p:extLst>
      <p:ext uri="{BB962C8B-B14F-4D97-AF65-F5344CB8AC3E}">
        <p14:creationId xmlns:p14="http://schemas.microsoft.com/office/powerpoint/2010/main" val="357684892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52" y="79468"/>
            <a:ext cx="8752042" cy="1417638"/>
          </a:xfrm>
        </p:spPr>
        <p:txBody>
          <a:bodyPr/>
          <a:lstStyle/>
          <a:p>
            <a:r>
              <a:rPr lang="en-US" dirty="0" smtClean="0"/>
              <a:t>Evidence for Continental Drift</a:t>
            </a:r>
            <a:endParaRPr lang="en-US" dirty="0"/>
          </a:p>
        </p:txBody>
      </p:sp>
      <p:sp>
        <p:nvSpPr>
          <p:cNvPr id="5" name="Content Placeholder 4"/>
          <p:cNvSpPr>
            <a:spLocks noGrp="1"/>
          </p:cNvSpPr>
          <p:nvPr>
            <p:ph idx="1"/>
          </p:nvPr>
        </p:nvSpPr>
        <p:spPr>
          <a:xfrm>
            <a:off x="3944471" y="1904862"/>
            <a:ext cx="4668652" cy="4348020"/>
          </a:xfrm>
        </p:spPr>
        <p:txBody>
          <a:bodyPr>
            <a:normAutofit/>
          </a:bodyPr>
          <a:lstStyle/>
          <a:p>
            <a:pPr marL="457200" indent="-457200">
              <a:buFont typeface="+mj-lt"/>
              <a:buAutoNum type="arabicPeriod"/>
            </a:pPr>
            <a:r>
              <a:rPr lang="en-US" b="1" dirty="0" smtClean="0"/>
              <a:t>Jigsaw Puzzle Fit</a:t>
            </a:r>
          </a:p>
          <a:p>
            <a:r>
              <a:rPr lang="en-US" dirty="0" smtClean="0"/>
              <a:t>The apparent match on a world map between South America’s eastern coastline and Africa’s western </a:t>
            </a:r>
            <a:r>
              <a:rPr lang="en-US" dirty="0" smtClean="0"/>
              <a:t>coastline.</a:t>
            </a:r>
            <a:endParaRPr lang="en-US" dirty="0" smtClean="0"/>
          </a:p>
          <a:p>
            <a:r>
              <a:rPr lang="en-US" dirty="0" smtClean="0"/>
              <a:t>The fit appeared too close to be </a:t>
            </a:r>
            <a:r>
              <a:rPr lang="en-US" dirty="0" smtClean="0"/>
              <a:t>coincidental.</a:t>
            </a:r>
            <a:endParaRPr lang="en-US" dirty="0" smtClean="0"/>
          </a:p>
          <a:p>
            <a:endParaRPr lang="en-US" dirty="0" smtClean="0"/>
          </a:p>
        </p:txBody>
      </p:sp>
      <p:pic>
        <p:nvPicPr>
          <p:cNvPr id="6" name="Picture 5" descr="Picture 1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60957"/>
            <a:ext cx="3975326" cy="1270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80445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52" y="79468"/>
            <a:ext cx="8752042" cy="1417638"/>
          </a:xfrm>
        </p:spPr>
        <p:txBody>
          <a:bodyPr/>
          <a:lstStyle/>
          <a:p>
            <a:r>
              <a:rPr lang="en-US" dirty="0" smtClean="0"/>
              <a:t>Evidence for Continental Drift</a:t>
            </a:r>
            <a:endParaRPr lang="en-US" dirty="0"/>
          </a:p>
        </p:txBody>
      </p:sp>
      <p:sp>
        <p:nvSpPr>
          <p:cNvPr id="5" name="Content Placeholder 4"/>
          <p:cNvSpPr>
            <a:spLocks noGrp="1"/>
          </p:cNvSpPr>
          <p:nvPr>
            <p:ph idx="1"/>
          </p:nvPr>
        </p:nvSpPr>
        <p:spPr>
          <a:xfrm>
            <a:off x="3944470" y="1904862"/>
            <a:ext cx="5199529" cy="4348020"/>
          </a:xfrm>
        </p:spPr>
        <p:txBody>
          <a:bodyPr>
            <a:noAutofit/>
          </a:bodyPr>
          <a:lstStyle/>
          <a:p>
            <a:pPr marL="457200" indent="-457200">
              <a:buFont typeface="+mj-lt"/>
              <a:buAutoNum type="arabicPeriod" startAt="2"/>
            </a:pPr>
            <a:r>
              <a:rPr lang="en-US" b="1" dirty="0" smtClean="0"/>
              <a:t>Matching geologic features and rocks on different continents</a:t>
            </a:r>
          </a:p>
          <a:p>
            <a:r>
              <a:rPr lang="en-US" dirty="0" smtClean="0"/>
              <a:t>Mountain ranges that begin on one continent, end at the coastline, </a:t>
            </a:r>
            <a:r>
              <a:rPr lang="en-US" smtClean="0"/>
              <a:t>and then </a:t>
            </a:r>
            <a:r>
              <a:rPr lang="en-US" dirty="0" smtClean="0"/>
              <a:t>appear to continue on a continent across an ocean.</a:t>
            </a:r>
          </a:p>
          <a:p>
            <a:r>
              <a:rPr lang="en-US" dirty="0" smtClean="0"/>
              <a:t>Ex. Same rocks found in Newfoundland and Greenland.</a:t>
            </a:r>
          </a:p>
        </p:txBody>
      </p:sp>
      <p:pic>
        <p:nvPicPr>
          <p:cNvPr id="10" name="Picture 9"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52" y="1904862"/>
            <a:ext cx="3528069" cy="4348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07510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52" y="79468"/>
            <a:ext cx="8752042" cy="1417638"/>
          </a:xfrm>
        </p:spPr>
        <p:txBody>
          <a:bodyPr/>
          <a:lstStyle/>
          <a:p>
            <a:r>
              <a:rPr lang="en-US" dirty="0" smtClean="0"/>
              <a:t>Evidence for Continental Drift</a:t>
            </a:r>
            <a:endParaRPr lang="en-US" dirty="0"/>
          </a:p>
        </p:txBody>
      </p:sp>
      <p:sp>
        <p:nvSpPr>
          <p:cNvPr id="5" name="Content Placeholder 4"/>
          <p:cNvSpPr>
            <a:spLocks noGrp="1"/>
          </p:cNvSpPr>
          <p:nvPr>
            <p:ph idx="1"/>
          </p:nvPr>
        </p:nvSpPr>
        <p:spPr>
          <a:xfrm>
            <a:off x="3944471" y="1904862"/>
            <a:ext cx="4668652" cy="4348020"/>
          </a:xfrm>
        </p:spPr>
        <p:txBody>
          <a:bodyPr>
            <a:normAutofit/>
          </a:bodyPr>
          <a:lstStyle/>
          <a:p>
            <a:pPr marL="457200" indent="-457200">
              <a:buFont typeface="+mj-lt"/>
              <a:buAutoNum type="arabicPeriod" startAt="3"/>
            </a:pPr>
            <a:r>
              <a:rPr lang="en-US" b="1" dirty="0" smtClean="0"/>
              <a:t>Matching fossils on different continents around the world</a:t>
            </a:r>
          </a:p>
          <a:p>
            <a:r>
              <a:rPr lang="en-US" dirty="0" smtClean="0"/>
              <a:t>The same fossil was found in South America and Africa. </a:t>
            </a:r>
            <a:endParaRPr lang="en-US" dirty="0"/>
          </a:p>
          <a:p>
            <a:r>
              <a:rPr lang="en-US" dirty="0"/>
              <a:t>V</a:t>
            </a:r>
            <a:r>
              <a:rPr lang="en-US" dirty="0" smtClean="0"/>
              <a:t>arious plants found on continents separated by vast oceans.</a:t>
            </a:r>
          </a:p>
          <a:p>
            <a:endParaRPr lang="en-US" dirty="0" smtClean="0"/>
          </a:p>
        </p:txBody>
      </p:sp>
      <p:pic>
        <p:nvPicPr>
          <p:cNvPr id="6" name="Picture 5" descr="http://www.classroomatsea.net/general_science/images/fossil_correlation_l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52" y="1904862"/>
            <a:ext cx="3332789" cy="2144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3"/>
          <p:cNvPicPr>
            <a:picLocks noGrp="1" noChangeAspect="1"/>
          </p:cNvPicPr>
          <p:nvPr/>
        </p:nvPicPr>
        <p:blipFill>
          <a:blip r:embed="rId3"/>
          <a:srcRect l="-27766" r="-27766"/>
          <a:stretch>
            <a:fillRect/>
          </a:stretch>
        </p:blipFill>
        <p:spPr>
          <a:xfrm>
            <a:off x="-185862" y="4219973"/>
            <a:ext cx="4398723" cy="2032909"/>
          </a:xfrm>
          <a:prstGeom prst="rect">
            <a:avLst/>
          </a:prstGeom>
        </p:spPr>
      </p:pic>
    </p:spTree>
    <p:extLst>
      <p:ext uri="{BB962C8B-B14F-4D97-AF65-F5344CB8AC3E}">
        <p14:creationId xmlns:p14="http://schemas.microsoft.com/office/powerpoint/2010/main" val="40766233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52" y="79468"/>
            <a:ext cx="8752042" cy="1417638"/>
          </a:xfrm>
        </p:spPr>
        <p:txBody>
          <a:bodyPr/>
          <a:lstStyle/>
          <a:p>
            <a:r>
              <a:rPr lang="en-US" dirty="0" smtClean="0"/>
              <a:t>Evidence for Continental Drift</a:t>
            </a:r>
            <a:endParaRPr lang="en-US" dirty="0"/>
          </a:p>
        </p:txBody>
      </p:sp>
      <p:sp>
        <p:nvSpPr>
          <p:cNvPr id="5" name="Content Placeholder 4"/>
          <p:cNvSpPr>
            <a:spLocks noGrp="1"/>
          </p:cNvSpPr>
          <p:nvPr>
            <p:ph idx="1"/>
          </p:nvPr>
        </p:nvSpPr>
        <p:spPr>
          <a:xfrm>
            <a:off x="3944471" y="1904862"/>
            <a:ext cx="4668652" cy="4348020"/>
          </a:xfrm>
        </p:spPr>
        <p:txBody>
          <a:bodyPr>
            <a:normAutofit/>
          </a:bodyPr>
          <a:lstStyle/>
          <a:p>
            <a:pPr marL="457200" indent="-457200">
              <a:buFont typeface="+mj-lt"/>
              <a:buAutoNum type="arabicPeriod" startAt="4"/>
            </a:pPr>
            <a:r>
              <a:rPr lang="en-US" b="1" dirty="0" err="1" smtClean="0"/>
              <a:t>Paleoglaciation</a:t>
            </a:r>
            <a:endParaRPr lang="en-US" b="1" dirty="0"/>
          </a:p>
          <a:p>
            <a:r>
              <a:rPr lang="en-US" dirty="0"/>
              <a:t>G</a:t>
            </a:r>
            <a:r>
              <a:rPr lang="en-US" dirty="0" smtClean="0"/>
              <a:t>laciers leave markings as they move.</a:t>
            </a:r>
          </a:p>
          <a:p>
            <a:r>
              <a:rPr lang="en-US" dirty="0" smtClean="0"/>
              <a:t>These markings left by glaciers are now found in parts of the world that are now tropical.</a:t>
            </a:r>
          </a:p>
        </p:txBody>
      </p:sp>
      <p:pic>
        <p:nvPicPr>
          <p:cNvPr id="3" name="Picture 2" descr="Screen Shot 2016-04-18 at 6.36.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52" y="1904862"/>
            <a:ext cx="3393649" cy="4595424"/>
          </a:xfrm>
          <a:prstGeom prst="rect">
            <a:avLst/>
          </a:prstGeom>
        </p:spPr>
      </p:pic>
    </p:spTree>
    <p:extLst>
      <p:ext uri="{BB962C8B-B14F-4D97-AF65-F5344CB8AC3E}">
        <p14:creationId xmlns:p14="http://schemas.microsoft.com/office/powerpoint/2010/main" val="387714897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majorFont>
      <a:minorFont>
        <a:latin typeface="Book Antiqua"/>
        <a:ea typeface=""/>
        <a:cs typeface=""/>
        <a:font script="Jpan" typeface="ＭＳ 明朝"/>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291</TotalTime>
  <Words>426</Words>
  <Application>Microsoft Macintosh PowerPoint</Application>
  <PresentationFormat>On-screen Show (4:3)</PresentationFormat>
  <Paragraphs>48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Habitat</vt:lpstr>
      <vt:lpstr>Continental Drift</vt:lpstr>
      <vt:lpstr>Name all 7 continents</vt:lpstr>
      <vt:lpstr>Pangaea</vt:lpstr>
      <vt:lpstr>Pangaea</vt:lpstr>
      <vt:lpstr>Continental Drift Theory</vt:lpstr>
      <vt:lpstr>Evidence for Continental Drift</vt:lpstr>
      <vt:lpstr>Evidence for Continental Drift</vt:lpstr>
      <vt:lpstr>Evidence for Continental Drift</vt:lpstr>
      <vt:lpstr>Evidence for Continental Drift</vt:lpstr>
      <vt:lpstr>Evidence for Continental Drift</vt:lpstr>
      <vt:lpstr>Summary Questions</vt:lpstr>
      <vt:lpstr>Summary Questions</vt:lpstr>
    </vt:vector>
  </TitlesOfParts>
  <Company>Delta Secondary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Sachie Motohashi</dc:creator>
  <cp:lastModifiedBy>SD37</cp:lastModifiedBy>
  <cp:revision>50</cp:revision>
  <dcterms:created xsi:type="dcterms:W3CDTF">2016-04-18T21:27:59Z</dcterms:created>
  <dcterms:modified xsi:type="dcterms:W3CDTF">2018-04-27T19:21:16Z</dcterms:modified>
</cp:coreProperties>
</file>