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7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907B5F6-0BA8-6C4C-868A-85FEB2B99B0F}" type="datetimeFigureOut">
              <a:rPr lang="en-US" smtClean="0"/>
              <a:t>2018-04-26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8F69AC6-F1DD-9D4D-9AAC-49F1BC6DBB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wiiOjyfvA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7xWWowXtuvA" TargetMode="Externa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9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353" y="1735137"/>
            <a:ext cx="5737464" cy="4838085"/>
          </a:xfrm>
        </p:spPr>
        <p:txBody>
          <a:bodyPr/>
          <a:lstStyle/>
          <a:p>
            <a:r>
              <a:rPr lang="en-US" dirty="0" smtClean="0"/>
              <a:t>The liquid in the mantle closest to the hot core is heated which makes it less dense.</a:t>
            </a:r>
          </a:p>
          <a:p>
            <a:r>
              <a:rPr lang="en-US" dirty="0" smtClean="0"/>
              <a:t>This low density fluid rises towards the crust where it is cooled.</a:t>
            </a:r>
          </a:p>
          <a:p>
            <a:r>
              <a:rPr lang="en-US" dirty="0" smtClean="0"/>
              <a:t>The colder liquid is now more dense and sinks again where it is reheated.</a:t>
            </a:r>
          </a:p>
          <a:p>
            <a:r>
              <a:rPr lang="en-US" dirty="0" smtClean="0"/>
              <a:t>This cycle continues and creates what we call a convection current.</a:t>
            </a:r>
          </a:p>
          <a:p>
            <a:r>
              <a:rPr lang="en-US" dirty="0" smtClean="0"/>
              <a:t>This convection is the driving force behind plate movement.</a:t>
            </a:r>
          </a:p>
          <a:p>
            <a:endParaRPr lang="en-US" dirty="0"/>
          </a:p>
        </p:txBody>
      </p:sp>
      <p:pic>
        <p:nvPicPr>
          <p:cNvPr id="4" name="Picture 3" descr="Screenshot 2016-04-25 15.45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791"/>
            <a:ext cx="3021353" cy="24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5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35" y="1735137"/>
            <a:ext cx="8403982" cy="483808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Compare the Earth to an avocado. What are the similarities and differences?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does state (solid, liquid, gas) of the mantle affect plate movement?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would the Earth be different if the mantle was a solid?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would the Earth be affected if the core cooled down?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Create a foldable of the Earth’s layers. Label each layer and include a thorough description of each layer (thickness, characteristic, state etc.)</a:t>
            </a:r>
          </a:p>
        </p:txBody>
      </p:sp>
    </p:spTree>
    <p:extLst>
      <p:ext uri="{BB962C8B-B14F-4D97-AF65-F5344CB8AC3E}">
        <p14:creationId xmlns:p14="http://schemas.microsoft.com/office/powerpoint/2010/main" val="17091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160506-WA000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017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60" y="1735138"/>
            <a:ext cx="8497360" cy="4056062"/>
          </a:xfrm>
        </p:spPr>
        <p:txBody>
          <a:bodyPr/>
          <a:lstStyle/>
          <a:p>
            <a:r>
              <a:rPr lang="en-US" dirty="0" smtClean="0"/>
              <a:t>Scientists believe that Earth began as a molten ball over 4.5 billion years ago.</a:t>
            </a:r>
          </a:p>
          <a:p>
            <a:r>
              <a:rPr lang="en-US" dirty="0" smtClean="0"/>
              <a:t>As Earth cooled, the less dense materials floated to the surface and the heavier materials sank toward the interior.</a:t>
            </a:r>
          </a:p>
          <a:p>
            <a:r>
              <a:rPr lang="en-US" dirty="0" smtClean="0"/>
              <a:t>The less dense elements (ex. silicon and oxygen) floated to the top and formed the layer we know today as the crust.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10" y="4834577"/>
            <a:ext cx="2943729" cy="19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2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12" y="1735138"/>
            <a:ext cx="4328273" cy="4056062"/>
          </a:xfrm>
        </p:spPr>
        <p:txBody>
          <a:bodyPr/>
          <a:lstStyle/>
          <a:p>
            <a:r>
              <a:rPr lang="en-US" dirty="0" smtClean="0"/>
              <a:t>Crust</a:t>
            </a:r>
          </a:p>
          <a:p>
            <a:pPr lvl="1"/>
            <a:r>
              <a:rPr lang="en-US" dirty="0" smtClean="0"/>
              <a:t>State: solid</a:t>
            </a:r>
          </a:p>
          <a:p>
            <a:pPr lvl="1"/>
            <a:r>
              <a:rPr lang="en-US" dirty="0" smtClean="0"/>
              <a:t>Thickness: 5-70km</a:t>
            </a:r>
            <a:endParaRPr lang="en-US" dirty="0"/>
          </a:p>
          <a:p>
            <a:pPr lvl="1"/>
            <a:r>
              <a:rPr lang="en-US" dirty="0" smtClean="0"/>
              <a:t>Composed of: granite and basalt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x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92" y="1735138"/>
            <a:ext cx="3990489" cy="33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29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13" y="1735138"/>
            <a:ext cx="4497280" cy="4056062"/>
          </a:xfrm>
        </p:spPr>
        <p:txBody>
          <a:bodyPr/>
          <a:lstStyle/>
          <a:p>
            <a:r>
              <a:rPr lang="en-US" dirty="0" smtClean="0"/>
              <a:t>Mantle</a:t>
            </a:r>
          </a:p>
          <a:p>
            <a:pPr lvl="1"/>
            <a:r>
              <a:rPr lang="en-US" dirty="0"/>
              <a:t>State: </a:t>
            </a:r>
            <a:r>
              <a:rPr lang="en-US" dirty="0" smtClean="0"/>
              <a:t>liquid</a:t>
            </a:r>
            <a:endParaRPr lang="en-US" dirty="0"/>
          </a:p>
          <a:p>
            <a:pPr lvl="1"/>
            <a:r>
              <a:rPr lang="en-US" dirty="0" smtClean="0"/>
              <a:t>Thickness</a:t>
            </a:r>
            <a:r>
              <a:rPr lang="en-US" dirty="0"/>
              <a:t>: </a:t>
            </a:r>
            <a:r>
              <a:rPr lang="en-US" dirty="0" smtClean="0"/>
              <a:t>2900 km</a:t>
            </a:r>
            <a:endParaRPr lang="en-US" dirty="0"/>
          </a:p>
          <a:p>
            <a:pPr lvl="1"/>
            <a:r>
              <a:rPr lang="en-US" dirty="0"/>
              <a:t>Composed of: </a:t>
            </a:r>
            <a:r>
              <a:rPr lang="en-US" dirty="0" smtClean="0"/>
              <a:t>molten rock containing iron and magnesium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x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92" y="1735138"/>
            <a:ext cx="3990489" cy="33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3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12" y="1735138"/>
            <a:ext cx="7779801" cy="4056062"/>
          </a:xfrm>
        </p:spPr>
        <p:txBody>
          <a:bodyPr/>
          <a:lstStyle/>
          <a:p>
            <a:r>
              <a:rPr lang="en-US" dirty="0" smtClean="0"/>
              <a:t>Outer Core</a:t>
            </a:r>
          </a:p>
          <a:p>
            <a:pPr lvl="1"/>
            <a:r>
              <a:rPr lang="en-US" dirty="0"/>
              <a:t>State: </a:t>
            </a:r>
            <a:r>
              <a:rPr lang="en-US" dirty="0" smtClean="0"/>
              <a:t>liquid</a:t>
            </a:r>
            <a:endParaRPr lang="en-US" dirty="0"/>
          </a:p>
          <a:p>
            <a:pPr lvl="1"/>
            <a:r>
              <a:rPr lang="en-US" dirty="0"/>
              <a:t>Thickness: </a:t>
            </a:r>
            <a:r>
              <a:rPr lang="en-US" dirty="0" smtClean="0"/>
              <a:t>2300 km</a:t>
            </a:r>
            <a:endParaRPr lang="en-US" dirty="0"/>
          </a:p>
          <a:p>
            <a:pPr lvl="1"/>
            <a:r>
              <a:rPr lang="en-US" dirty="0"/>
              <a:t>Composed of: </a:t>
            </a:r>
            <a:r>
              <a:rPr lang="en-US" dirty="0" smtClean="0"/>
              <a:t>iron and nickel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x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92" y="1735138"/>
            <a:ext cx="3990489" cy="33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13" y="1735138"/>
            <a:ext cx="4497280" cy="4056062"/>
          </a:xfrm>
        </p:spPr>
        <p:txBody>
          <a:bodyPr/>
          <a:lstStyle/>
          <a:p>
            <a:r>
              <a:rPr lang="en-US" dirty="0" smtClean="0"/>
              <a:t>Inner Core</a:t>
            </a:r>
          </a:p>
          <a:p>
            <a:pPr lvl="1"/>
            <a:r>
              <a:rPr lang="en-US" dirty="0" smtClean="0"/>
              <a:t>Earth’s center</a:t>
            </a:r>
          </a:p>
          <a:p>
            <a:pPr lvl="1"/>
            <a:r>
              <a:rPr lang="en-US" dirty="0" smtClean="0"/>
              <a:t>State: solid (because under high pressure)</a:t>
            </a:r>
            <a:endParaRPr lang="en-US" dirty="0"/>
          </a:p>
          <a:p>
            <a:pPr lvl="1"/>
            <a:r>
              <a:rPr lang="en-US" dirty="0"/>
              <a:t>Temperature: </a:t>
            </a:r>
            <a:r>
              <a:rPr lang="en-US" dirty="0" smtClean="0"/>
              <a:t>5000 – 6000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  <a:p>
            <a:pPr lvl="1"/>
            <a:r>
              <a:rPr lang="en-US" dirty="0"/>
              <a:t>Thickness: </a:t>
            </a:r>
            <a:r>
              <a:rPr lang="en-US" dirty="0" smtClean="0"/>
              <a:t>radius of about 1200km</a:t>
            </a:r>
            <a:endParaRPr lang="en-US" dirty="0"/>
          </a:p>
          <a:p>
            <a:pPr lvl="1"/>
            <a:r>
              <a:rPr lang="en-US" dirty="0"/>
              <a:t>Composed of: </a:t>
            </a:r>
            <a:r>
              <a:rPr lang="en-US" dirty="0" smtClean="0"/>
              <a:t>mostly iron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x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92" y="1735138"/>
            <a:ext cx="3990489" cy="33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12" y="1735138"/>
            <a:ext cx="7779801" cy="40560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Why Does The Earth Have Layers?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8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12" y="1735138"/>
            <a:ext cx="7779801" cy="4056062"/>
          </a:xfrm>
        </p:spPr>
        <p:txBody>
          <a:bodyPr/>
          <a:lstStyle/>
          <a:p>
            <a:r>
              <a:rPr lang="en-US" dirty="0"/>
              <a:t>Earth’s outer layer is comprised of several large, rigid but mobile chunks called </a:t>
            </a:r>
            <a:r>
              <a:rPr lang="en-US" b="1" dirty="0"/>
              <a:t>tectonic </a:t>
            </a:r>
            <a:r>
              <a:rPr lang="en-US" b="1" dirty="0" smtClean="0"/>
              <a:t>plates.</a:t>
            </a:r>
            <a:endParaRPr lang="en-US" b="1" dirty="0"/>
          </a:p>
          <a:p>
            <a:r>
              <a:rPr lang="en-US" dirty="0" smtClean="0"/>
              <a:t>There are 12 tectonic plates that make up the crust.</a:t>
            </a:r>
          </a:p>
          <a:p>
            <a:r>
              <a:rPr lang="en-US" dirty="0" smtClean="0"/>
              <a:t>Divided into: </a:t>
            </a:r>
          </a:p>
          <a:p>
            <a:pPr lvl="1"/>
            <a:r>
              <a:rPr lang="en-US" dirty="0" smtClean="0"/>
              <a:t>Continental plates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ceanic plates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044" y="3736621"/>
            <a:ext cx="3629382" cy="23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12" y="1735138"/>
            <a:ext cx="5229145" cy="40560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Convection Currents</a:t>
            </a:r>
            <a:endParaRPr lang="en-US" dirty="0" smtClean="0"/>
          </a:p>
          <a:p>
            <a:r>
              <a:rPr lang="en-US" dirty="0" smtClean="0"/>
              <a:t>After watching the video, write down any </a:t>
            </a:r>
            <a:r>
              <a:rPr lang="en-US" b="1" u="sng" dirty="0" smtClean="0"/>
              <a:t>observations</a:t>
            </a:r>
            <a:r>
              <a:rPr lang="en-US" dirty="0" smtClean="0"/>
              <a:t> that you made. </a:t>
            </a:r>
          </a:p>
          <a:p>
            <a:r>
              <a:rPr lang="en-US" dirty="0" smtClean="0"/>
              <a:t>From what you have learned so far about KMT, provide an </a:t>
            </a:r>
            <a:r>
              <a:rPr lang="en-US" b="1" u="sng" dirty="0" smtClean="0"/>
              <a:t>explanation</a:t>
            </a:r>
            <a:r>
              <a:rPr lang="en-US" dirty="0" smtClean="0"/>
              <a:t> of your observations.</a:t>
            </a:r>
          </a:p>
          <a:p>
            <a:endParaRPr lang="en-US" dirty="0"/>
          </a:p>
        </p:txBody>
      </p:sp>
      <p:pic>
        <p:nvPicPr>
          <p:cNvPr id="4" name="Picture 3" descr="Screenshot 2016-04-25 15.45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14" y="1735138"/>
            <a:ext cx="3021353" cy="24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3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147</TotalTime>
  <Words>399</Words>
  <Application>Microsoft Macintosh PowerPoint</Application>
  <PresentationFormat>On-screen Show (4:3)</PresentationFormat>
  <Paragraphs>51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Inkwell</vt:lpstr>
      <vt:lpstr>Layers of the Earth</vt:lpstr>
      <vt:lpstr>Early Earth</vt:lpstr>
      <vt:lpstr>Layers of the Earth</vt:lpstr>
      <vt:lpstr>Layers of the Earth</vt:lpstr>
      <vt:lpstr>Layers of the Earth</vt:lpstr>
      <vt:lpstr>Layers of the Earth</vt:lpstr>
      <vt:lpstr>Layers of the Earth</vt:lpstr>
      <vt:lpstr>Plate Tectonic Theory</vt:lpstr>
      <vt:lpstr>Plate Motion</vt:lpstr>
      <vt:lpstr>Convection Currents</vt:lpstr>
      <vt:lpstr>Summary Questions</vt:lpstr>
      <vt:lpstr>PowerPoint Presentation</vt:lpstr>
    </vt:vector>
  </TitlesOfParts>
  <Company>Delta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SD37</dc:creator>
  <cp:lastModifiedBy>SD37</cp:lastModifiedBy>
  <cp:revision>56</cp:revision>
  <dcterms:created xsi:type="dcterms:W3CDTF">2016-04-19T23:33:40Z</dcterms:created>
  <dcterms:modified xsi:type="dcterms:W3CDTF">2018-04-27T00:24:10Z</dcterms:modified>
</cp:coreProperties>
</file>