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71" r:id="rId4"/>
    <p:sldId id="274" r:id="rId5"/>
    <p:sldId id="272" r:id="rId6"/>
    <p:sldId id="257" r:id="rId7"/>
    <p:sldId id="269" r:id="rId8"/>
    <p:sldId id="260" r:id="rId9"/>
    <p:sldId id="263" r:id="rId10"/>
    <p:sldId id="264" r:id="rId11"/>
    <p:sldId id="266" r:id="rId12"/>
    <p:sldId id="267" r:id="rId13"/>
    <p:sldId id="265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FAA2-8A7B-4D48-AC7A-8D09ABB42A1F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F0D8-4993-F845-A0A6-C63D04A2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364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2F0D8-4993-F845-A0A6-C63D04A28D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13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2F0D8-4993-F845-A0A6-C63D04A28D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913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144E1009-A238-494C-9E48-27A32A4F60FB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C0C56CDE-D8E4-454C-8AEE-C54B7EAA7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 and Boundaries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6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355126" cy="4393606"/>
          </a:xfrm>
        </p:spPr>
        <p:txBody>
          <a:bodyPr>
            <a:normAutofit/>
          </a:bodyPr>
          <a:lstStyle/>
          <a:p>
            <a:r>
              <a:rPr lang="en-US" dirty="0" smtClean="0"/>
              <a:t>Convergent plate boundaries occur where tectonic plates collide.</a:t>
            </a:r>
          </a:p>
          <a:p>
            <a:r>
              <a:rPr lang="en-US" dirty="0" smtClean="0"/>
              <a:t>Three types:</a:t>
            </a:r>
          </a:p>
          <a:p>
            <a:pPr>
              <a:buFont typeface="+mj-lt"/>
              <a:buAutoNum type="arabicPeriod"/>
            </a:pPr>
            <a:r>
              <a:rPr lang="en-US" dirty="0"/>
              <a:t>Continent plate + continent plate</a:t>
            </a:r>
          </a:p>
          <a:p>
            <a:pPr lvl="1"/>
            <a:r>
              <a:rPr lang="en-US" dirty="0"/>
              <a:t>Plates have similar density</a:t>
            </a:r>
          </a:p>
          <a:p>
            <a:pPr lvl="1"/>
            <a:r>
              <a:rPr lang="en-US" dirty="0"/>
              <a:t>As the plates collide, their edges fold and crumple, forming great mountain </a:t>
            </a:r>
            <a:r>
              <a:rPr lang="en-US" dirty="0" smtClean="0"/>
              <a:t>ranges</a:t>
            </a:r>
          </a:p>
          <a:p>
            <a:pPr lvl="1"/>
            <a:r>
              <a:rPr lang="en-US" dirty="0" smtClean="0"/>
              <a:t>Ex. Himalayas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Screen Shot 2016-04-26 at 9.3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36438" y="4758202"/>
            <a:ext cx="2475914" cy="1490653"/>
          </a:xfrm>
          <a:prstGeom prst="rect">
            <a:avLst/>
          </a:prstGeom>
        </p:spPr>
      </p:pic>
      <p:pic>
        <p:nvPicPr>
          <p:cNvPr id="6" name="Picture 5" descr="Screen Shot 2016-04-26 at 9.3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85154" y="1788400"/>
            <a:ext cx="2327198" cy="16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2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355126" cy="306345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dirty="0" smtClean="0"/>
              <a:t>Ocean plate + ocean plate</a:t>
            </a:r>
          </a:p>
          <a:p>
            <a:pPr lvl="1"/>
            <a:r>
              <a:rPr lang="en-US" dirty="0" smtClean="0"/>
              <a:t>Subduction occurs where the more dense plate will slide under the less dense plate and deep into the mantle</a:t>
            </a:r>
          </a:p>
          <a:p>
            <a:pPr lvl="1"/>
            <a:r>
              <a:rPr lang="en-US" dirty="0" smtClean="0"/>
              <a:t>A deep underwater valley called a trench is formed</a:t>
            </a:r>
          </a:p>
          <a:p>
            <a:pPr lvl="1"/>
            <a:r>
              <a:rPr lang="en-US" dirty="0" smtClean="0"/>
              <a:t>Can produce a volcanic island arc</a:t>
            </a:r>
          </a:p>
          <a:p>
            <a:pPr lvl="1"/>
            <a:r>
              <a:rPr lang="en-US" dirty="0" smtClean="0"/>
              <a:t>Ex. Islands of Japan and Indonesia</a:t>
            </a:r>
          </a:p>
        </p:txBody>
      </p:sp>
      <p:pic>
        <p:nvPicPr>
          <p:cNvPr id="4" name="Picture 3" descr="Screen Shot 2016-04-26 at 9.3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2309" y="4296100"/>
            <a:ext cx="3859012" cy="2230991"/>
          </a:xfrm>
          <a:prstGeom prst="rect">
            <a:avLst/>
          </a:prstGeom>
        </p:spPr>
      </p:pic>
      <p:pic>
        <p:nvPicPr>
          <p:cNvPr id="5" name="Picture 4" descr="Screen Shot 2016-04-26 at 9.3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49130" y="4296100"/>
            <a:ext cx="3163222" cy="21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52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355126" cy="293078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Ocean  plate + continental plate</a:t>
            </a:r>
          </a:p>
          <a:p>
            <a:pPr lvl="1"/>
            <a:r>
              <a:rPr lang="en-US" dirty="0" smtClean="0"/>
              <a:t>Oceanic plate is more dense</a:t>
            </a:r>
            <a:r>
              <a:rPr lang="en-US" dirty="0"/>
              <a:t> </a:t>
            </a:r>
            <a:r>
              <a:rPr lang="en-US" dirty="0" smtClean="0"/>
              <a:t>and is forced to slide beneath the continental plate</a:t>
            </a:r>
          </a:p>
          <a:p>
            <a:pPr lvl="1"/>
            <a:r>
              <a:rPr lang="en-US" dirty="0" smtClean="0"/>
              <a:t>Also produces an underwater trench</a:t>
            </a:r>
          </a:p>
          <a:p>
            <a:pPr lvl="1"/>
            <a:r>
              <a:rPr lang="en-US" dirty="0" smtClean="0"/>
              <a:t>Ex. The Coast Mountains of B.C. </a:t>
            </a:r>
          </a:p>
        </p:txBody>
      </p:sp>
      <p:pic>
        <p:nvPicPr>
          <p:cNvPr id="6" name="Picture 5" descr="Screen Shot 2016-04-26 at 9.3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9463" y="4071919"/>
            <a:ext cx="3786508" cy="2412642"/>
          </a:xfrm>
          <a:prstGeom prst="rect">
            <a:avLst/>
          </a:prstGeom>
        </p:spPr>
      </p:pic>
      <p:pic>
        <p:nvPicPr>
          <p:cNvPr id="7" name="Picture 6" descr="Screen Shot 2016-04-26 at 9.3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01181" y="3858000"/>
            <a:ext cx="2861770" cy="2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355126" cy="4972306"/>
          </a:xfrm>
        </p:spPr>
        <p:txBody>
          <a:bodyPr>
            <a:normAutofit/>
          </a:bodyPr>
          <a:lstStyle/>
          <a:p>
            <a:r>
              <a:rPr lang="en-US" dirty="0" smtClean="0"/>
              <a:t>Transform plate boundary occurs when tectonic plates slide past one another.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these boundaries, no mountains or volcanoes form</a:t>
            </a:r>
          </a:p>
          <a:p>
            <a:r>
              <a:rPr lang="en-US" dirty="0" smtClean="0"/>
              <a:t>Ex. San Andreas Fault of California</a:t>
            </a:r>
          </a:p>
        </p:txBody>
      </p:sp>
      <p:pic>
        <p:nvPicPr>
          <p:cNvPr id="4" name="Picture 3" descr="Screen Shot 2016-04-26 at 9.3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91992" y="2202277"/>
            <a:ext cx="4065731" cy="18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8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6 at 9.1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385848"/>
            <a:ext cx="9144000" cy="35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9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355126" cy="5196263"/>
          </a:xfrm>
        </p:spPr>
        <p:txBody>
          <a:bodyPr/>
          <a:lstStyle/>
          <a:p>
            <a:r>
              <a:rPr lang="en-US" dirty="0" smtClean="0"/>
              <a:t>Name the four layers of Earth, in order from the inside out.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Inner core, outer core, mantle, crust</a:t>
            </a:r>
          </a:p>
          <a:p>
            <a:r>
              <a:rPr lang="en-US" dirty="0" smtClean="0"/>
              <a:t>What important process occurs in the mantle?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Convection currents.</a:t>
            </a:r>
            <a:endParaRPr lang="en-US" dirty="0" smtClean="0"/>
          </a:p>
          <a:p>
            <a:r>
              <a:rPr lang="en-US" dirty="0" smtClean="0"/>
              <a:t>How does this contribute to plate movement?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The currents in the mantle move the tectonic plates above it.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Today, we will learn HOW continents move!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9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Mid-Atlantic 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517478" cy="5196263"/>
          </a:xfrm>
        </p:spPr>
        <p:txBody>
          <a:bodyPr>
            <a:normAutofit/>
          </a:bodyPr>
          <a:lstStyle/>
          <a:p>
            <a:r>
              <a:rPr lang="en-US" dirty="0" smtClean="0"/>
              <a:t>In 1872, a British vessel HMS Challenger set out to map the ocean floor</a:t>
            </a:r>
          </a:p>
          <a:p>
            <a:r>
              <a:rPr lang="en-US" dirty="0" smtClean="0"/>
              <a:t>The oceanographers discovered a long mountain range running north to south down the length of the Atlantic Ocean. </a:t>
            </a:r>
          </a:p>
          <a:p>
            <a:r>
              <a:rPr lang="en-US" dirty="0" smtClean="0">
                <a:sym typeface="Wingdings"/>
              </a:rPr>
              <a:t>They called this the Mid-Atlantic Ridge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91" y="4384210"/>
            <a:ext cx="3987800" cy="2044700"/>
          </a:xfrm>
          <a:prstGeom prst="rect">
            <a:avLst/>
          </a:prstGeom>
        </p:spPr>
      </p:pic>
      <p:pic>
        <p:nvPicPr>
          <p:cNvPr id="5" name="Picture 4" descr="Screenshot 2016-05-04 16.30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31178" y="4145007"/>
            <a:ext cx="2209751" cy="22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8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Mid-Atlantic 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517478" cy="5196263"/>
          </a:xfrm>
        </p:spPr>
        <p:txBody>
          <a:bodyPr>
            <a:normAutofit/>
          </a:bodyPr>
          <a:lstStyle/>
          <a:p>
            <a:r>
              <a:rPr lang="en-US" dirty="0" smtClean="0"/>
              <a:t>Oceanographers found that the youngest rocks were found closest to the ridge… Why?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shot 2016-05-04 16.31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33037" y="2376542"/>
            <a:ext cx="5479356" cy="37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68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Sea-floor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517478" cy="5196263"/>
          </a:xfrm>
        </p:spPr>
        <p:txBody>
          <a:bodyPr>
            <a:normAutofit/>
          </a:bodyPr>
          <a:lstStyle/>
          <a:p>
            <a:r>
              <a:rPr lang="en-US" dirty="0" smtClean="0"/>
              <a:t>In 1960, Harry Hess proposed an explanation:</a:t>
            </a:r>
          </a:p>
          <a:p>
            <a:pPr lvl="1"/>
            <a:r>
              <a:rPr lang="en-US" dirty="0" smtClean="0"/>
              <a:t>Magma rises from beneath the Earth’s surface</a:t>
            </a:r>
          </a:p>
          <a:p>
            <a:pPr lvl="1"/>
            <a:r>
              <a:rPr lang="en-US" dirty="0" smtClean="0"/>
              <a:t>When it breaks through the Earth’s surface, it hardens and forms new sea floor</a:t>
            </a:r>
          </a:p>
          <a:p>
            <a:pPr lvl="1"/>
            <a:r>
              <a:rPr lang="en-US" dirty="0" smtClean="0"/>
              <a:t>New magma forces apart the hardened material and continuously pushes older rock aside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shot 2016-05-04 16.3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0869" y="3865626"/>
            <a:ext cx="7554189" cy="27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5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517478" cy="5196263"/>
          </a:xfrm>
        </p:spPr>
        <p:txBody>
          <a:bodyPr>
            <a:normAutofit/>
          </a:bodyPr>
          <a:lstStyle/>
          <a:p>
            <a:r>
              <a:rPr lang="en-US" dirty="0" smtClean="0"/>
              <a:t>A region where two tectonic plates are in contact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way in which tectonic plates interact depends on…</a:t>
            </a:r>
          </a:p>
          <a:p>
            <a:pPr lvl="1"/>
            <a:r>
              <a:rPr lang="en-US" dirty="0" smtClean="0"/>
              <a:t>The type of plate</a:t>
            </a:r>
          </a:p>
          <a:p>
            <a:pPr lvl="1"/>
            <a:r>
              <a:rPr lang="en-US" dirty="0" smtClean="0"/>
              <a:t>The direction the plates are moving relative to one another</a:t>
            </a:r>
          </a:p>
          <a:p>
            <a:endParaRPr lang="en-US" dirty="0"/>
          </a:p>
        </p:txBody>
      </p:sp>
      <p:pic>
        <p:nvPicPr>
          <p:cNvPr id="4" name="Picture 3" descr="Screen Shot 2016-04-26 at 9.1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0225" y="1721309"/>
            <a:ext cx="3842490" cy="24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1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and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626" y="1232647"/>
            <a:ext cx="3713869" cy="46560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Ridge Push</a:t>
            </a:r>
          </a:p>
          <a:p>
            <a:pPr lvl="1"/>
            <a:r>
              <a:rPr lang="en-US" sz="2400" dirty="0" smtClean="0"/>
              <a:t>As magma reach Earth’s surface, a spreading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occurs</a:t>
            </a:r>
          </a:p>
          <a:p>
            <a:pPr lvl="1"/>
            <a:r>
              <a:rPr lang="en-US" sz="2400" dirty="0" smtClean="0"/>
              <a:t>Magma cools as it reaches the surface and becomes “new rock” and pushes older material aside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232647"/>
            <a:ext cx="4162195" cy="46560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Slab Pull</a:t>
            </a:r>
          </a:p>
          <a:p>
            <a:pPr lvl="1"/>
            <a:r>
              <a:rPr lang="en-US" sz="2400" dirty="0" smtClean="0"/>
              <a:t>One plate is pushed below another = subduction</a:t>
            </a:r>
          </a:p>
          <a:p>
            <a:pPr lvl="1"/>
            <a:r>
              <a:rPr lang="en-US" sz="2400" dirty="0" smtClean="0"/>
              <a:t>Areas of large earthquakes and volcanic eruptions</a:t>
            </a:r>
          </a:p>
          <a:p>
            <a:pPr lvl="1"/>
            <a:endParaRPr lang="en-US" sz="2400" dirty="0"/>
          </a:p>
        </p:txBody>
      </p:sp>
      <p:pic>
        <p:nvPicPr>
          <p:cNvPr id="5" name="Picture 4" descr="Screen Shot 2016-04-26 at 9.1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51495" y="4600850"/>
            <a:ext cx="4920412" cy="19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3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Plate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355126" cy="5196263"/>
          </a:xfrm>
        </p:spPr>
        <p:txBody>
          <a:bodyPr/>
          <a:lstStyle/>
          <a:p>
            <a:r>
              <a:rPr lang="en-US" dirty="0" smtClean="0"/>
              <a:t>Divergence (spreading apart)</a:t>
            </a:r>
          </a:p>
          <a:p>
            <a:r>
              <a:rPr lang="en-US" dirty="0" smtClean="0"/>
              <a:t>Convergence (moving together)</a:t>
            </a:r>
          </a:p>
          <a:p>
            <a:r>
              <a:rPr lang="en-US" dirty="0" smtClean="0"/>
              <a:t>Transform (sliding by)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8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647"/>
            <a:ext cx="8355126" cy="2528905"/>
          </a:xfrm>
        </p:spPr>
        <p:txBody>
          <a:bodyPr/>
          <a:lstStyle/>
          <a:p>
            <a:r>
              <a:rPr lang="en-US" dirty="0" smtClean="0"/>
              <a:t>Divergent plate boundaries mark where the areas where tectonic plates are spreading apart</a:t>
            </a:r>
          </a:p>
          <a:p>
            <a:r>
              <a:rPr lang="en-US" dirty="0"/>
              <a:t>In the ocean, sea floor spreading causes plates to separate</a:t>
            </a:r>
          </a:p>
          <a:p>
            <a:r>
              <a:rPr lang="en-US" dirty="0" smtClean="0"/>
              <a:t>Ex. Mid-Atlantic Ridge</a:t>
            </a:r>
          </a:p>
        </p:txBody>
      </p:sp>
      <p:pic>
        <p:nvPicPr>
          <p:cNvPr id="4" name="Picture 3" descr="Screen Shot 2016-04-26 at 9.1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0766" y="3895700"/>
            <a:ext cx="4127417" cy="25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1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144</TotalTime>
  <Words>471</Words>
  <Application>Microsoft Macintosh PowerPoint</Application>
  <PresentationFormat>On-screen Show (4:3)</PresentationFormat>
  <Paragraphs>72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Plate Tectonics and Boundaries</vt:lpstr>
      <vt:lpstr>The story so far…</vt:lpstr>
      <vt:lpstr>Mid-Atlantic Ridge</vt:lpstr>
      <vt:lpstr>Mid-Atlantic Ridge</vt:lpstr>
      <vt:lpstr>Sea-floor spreading</vt:lpstr>
      <vt:lpstr>Plate Boundaries</vt:lpstr>
      <vt:lpstr>Push and Pull</vt:lpstr>
      <vt:lpstr>Types of Plate Interaction</vt:lpstr>
      <vt:lpstr>Divergence </vt:lpstr>
      <vt:lpstr>Convergence</vt:lpstr>
      <vt:lpstr>Convergence</vt:lpstr>
      <vt:lpstr>Convergence</vt:lpstr>
      <vt:lpstr>Transform</vt:lpstr>
      <vt:lpstr>Slide 14</vt:lpstr>
    </vt:vector>
  </TitlesOfParts>
  <Company>Delta Secondary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Sachie Motohashi</dc:creator>
  <cp:lastModifiedBy>Nimret Sandhu</cp:lastModifiedBy>
  <cp:revision>47</cp:revision>
  <dcterms:created xsi:type="dcterms:W3CDTF">2018-04-30T21:58:18Z</dcterms:created>
  <dcterms:modified xsi:type="dcterms:W3CDTF">2018-04-30T22:00:07Z</dcterms:modified>
</cp:coreProperties>
</file>