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A608-D452-438A-AC5A-8337AB5EB1E0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2109D-93AA-40BF-949C-0B75F7B9E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2109D-93AA-40BF-949C-0B75F7B9E46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2B9EB1-C907-4272-A121-5B3E3483F379}" type="datetimeFigureOut">
              <a:rPr lang="en-US" smtClean="0"/>
              <a:pPr/>
              <a:t>16-03-29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1F91D8-CA02-4FCF-A276-AACA9638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4x3d.com/feat/themes/glass2.jpg" TargetMode="External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nprior" pitchFamily="2" charset="0"/>
              </a:rPr>
              <a:t>The Ray Model of light</a:t>
            </a:r>
            <a:endParaRPr lang="en-US" sz="4800" dirty="0">
              <a:latin typeface="Arnprior" pitchFamily="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747059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5715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Incident Ray</a:t>
            </a:r>
          </a:p>
          <a:p>
            <a:pPr lvl="1"/>
            <a:r>
              <a:rPr lang="en-US" sz="3200" dirty="0" smtClean="0"/>
              <a:t>The light ray that strikes the reflecting material</a:t>
            </a:r>
          </a:p>
          <a:p>
            <a:r>
              <a:rPr lang="en-US" sz="3200" b="1" u="sng" dirty="0" smtClean="0"/>
              <a:t>Reflected ray</a:t>
            </a:r>
          </a:p>
          <a:p>
            <a:pPr lvl="1"/>
            <a:r>
              <a:rPr lang="en-US" sz="3200" dirty="0" smtClean="0"/>
              <a:t>The light ray that is bounced back (reflected) from a reflecting surface</a:t>
            </a:r>
          </a:p>
          <a:p>
            <a:r>
              <a:rPr lang="en-US" sz="3200" b="1" u="sng" dirty="0" smtClean="0"/>
              <a:t>Normal</a:t>
            </a:r>
          </a:p>
          <a:p>
            <a:pPr lvl="1"/>
            <a:r>
              <a:rPr lang="en-US" sz="3000" b="1" dirty="0" smtClean="0"/>
              <a:t>An imaginary line drawn perpendicular to a reflecting surface at the point where an incident ray strikes the surface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638800"/>
          </a:xfrm>
        </p:spPr>
        <p:txBody>
          <a:bodyPr/>
          <a:lstStyle/>
          <a:p>
            <a:r>
              <a:rPr lang="en-US" sz="3200" b="1" u="sng" dirty="0" smtClean="0"/>
              <a:t>Angle of Incidence</a:t>
            </a:r>
          </a:p>
          <a:p>
            <a:pPr lvl="1"/>
            <a:r>
              <a:rPr lang="en-US" sz="3200" dirty="0" err="1" smtClean="0"/>
              <a:t>Labelled</a:t>
            </a:r>
            <a:r>
              <a:rPr lang="en-US" sz="3200" dirty="0" smtClean="0"/>
              <a:t> </a:t>
            </a:r>
            <a:r>
              <a:rPr lang="en-US" sz="4000" i="1" dirty="0" err="1" smtClean="0"/>
              <a:t>i</a:t>
            </a:r>
            <a:endParaRPr lang="en-US" sz="3200" i="1" dirty="0" smtClean="0"/>
          </a:p>
          <a:p>
            <a:pPr lvl="1"/>
            <a:r>
              <a:rPr lang="en-US" sz="3200" dirty="0" smtClean="0"/>
              <a:t>The angle formed by the incident ray and the normal</a:t>
            </a:r>
          </a:p>
          <a:p>
            <a:r>
              <a:rPr lang="en-US" sz="3200" b="1" u="sng" dirty="0" smtClean="0"/>
              <a:t>Angle of Reflection</a:t>
            </a:r>
          </a:p>
          <a:p>
            <a:pPr lvl="1"/>
            <a:r>
              <a:rPr lang="en-US" sz="3200" dirty="0" err="1" smtClean="0"/>
              <a:t>Labelled</a:t>
            </a:r>
            <a:r>
              <a:rPr lang="en-US" sz="3200" dirty="0" smtClean="0"/>
              <a:t> </a:t>
            </a:r>
            <a:r>
              <a:rPr lang="en-US" sz="4000" i="1" dirty="0" smtClean="0"/>
              <a:t>r</a:t>
            </a:r>
            <a:endParaRPr lang="en-US" sz="3200" i="1" dirty="0" smtClean="0"/>
          </a:p>
          <a:p>
            <a:pPr lvl="1"/>
            <a:r>
              <a:rPr lang="en-US" sz="3200" dirty="0" smtClean="0"/>
              <a:t>The angle formed by the reflected ray and the normal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arm4.static.flickr.com/3371/3589084499_2aca3c5cd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2496769" cy="3276600"/>
          </a:xfrm>
          <a:prstGeom prst="rect">
            <a:avLst/>
          </a:prstGeom>
          <a:noFill/>
        </p:spPr>
      </p:pic>
      <p:pic>
        <p:nvPicPr>
          <p:cNvPr id="2052" name="Picture 4" descr="http://farm4.static.flickr.com/3605/3589084835_33ca53b0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838200"/>
            <a:ext cx="3775676" cy="2514600"/>
          </a:xfrm>
          <a:prstGeom prst="rect">
            <a:avLst/>
          </a:prstGeom>
          <a:noFill/>
        </p:spPr>
      </p:pic>
      <p:pic>
        <p:nvPicPr>
          <p:cNvPr id="2054" name="Picture 6" descr="http://www.secforce.co.uk/blog/wp-content/uploads/2009/01/car_mirr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895600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Ray Model of Light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Light is represented as a straight line, or ray, that shows the direction the light wave is travelling.</a:t>
            </a:r>
          </a:p>
          <a:p>
            <a:r>
              <a:rPr lang="en-US" sz="3200" b="1" dirty="0" smtClean="0"/>
              <a:t>You can use this model to </a:t>
            </a:r>
            <a:r>
              <a:rPr lang="en-US" sz="3200" b="1" u="sng" dirty="0" smtClean="0"/>
              <a:t>show what happens when light strikes different materials.</a:t>
            </a:r>
            <a:endParaRPr lang="en-US" sz="3200" b="1" u="sng" dirty="0"/>
          </a:p>
        </p:txBody>
      </p:sp>
      <p:pic>
        <p:nvPicPr>
          <p:cNvPr id="1026" name="Picture 2" descr="http://www.lightandmatter.com/html_books/7cp/ch07/figs/crepuscular-ra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114800"/>
            <a:ext cx="3686175" cy="2282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73162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Three</a:t>
            </a:r>
            <a:r>
              <a:rPr lang="en-US" dirty="0" smtClean="0"/>
              <a:t> things happen when light strikes a material…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648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b="1" dirty="0" smtClean="0"/>
              <a:t>The light may be transmitted (pass straight through it)</a:t>
            </a:r>
          </a:p>
          <a:p>
            <a:pPr marL="788670" lvl="1" indent="-514350"/>
            <a:r>
              <a:rPr lang="en-US" sz="3000" dirty="0" smtClean="0"/>
              <a:t>The material is </a:t>
            </a:r>
            <a:r>
              <a:rPr lang="en-US" sz="3000" b="1" dirty="0" smtClean="0">
                <a:solidFill>
                  <a:srgbClr val="FF0000"/>
                </a:solidFill>
              </a:rPr>
              <a:t>TRANSPARENT</a:t>
            </a:r>
          </a:p>
          <a:p>
            <a:pPr marL="788670" lvl="1" indent="-514350"/>
            <a:endParaRPr lang="en-US" sz="3000" dirty="0" smtClean="0"/>
          </a:p>
          <a:p>
            <a:pPr marL="788670" lvl="1" indent="-514350"/>
            <a:r>
              <a:rPr lang="en-US" sz="3000" dirty="0" smtClean="0"/>
              <a:t>What are some other materials that are transparent?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191000"/>
            <a:ext cx="205813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191000"/>
            <a:ext cx="1333500" cy="177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200" b="1" dirty="0" smtClean="0"/>
              <a:t>The light may be reflected (bounce off it).</a:t>
            </a:r>
          </a:p>
          <a:p>
            <a:pPr marL="514350" indent="-514350"/>
            <a:r>
              <a:rPr lang="en-US" sz="3200" dirty="0" smtClean="0"/>
              <a:t>The material is </a:t>
            </a:r>
            <a:r>
              <a:rPr lang="en-US" sz="3200" b="1" dirty="0" smtClean="0">
                <a:solidFill>
                  <a:srgbClr val="FF0000"/>
                </a:solidFill>
              </a:rPr>
              <a:t>TRANSLUCENT</a:t>
            </a:r>
          </a:p>
          <a:p>
            <a:pPr marL="514350" indent="-514350"/>
            <a:endParaRPr lang="en-US" sz="3200" dirty="0" smtClean="0"/>
          </a:p>
          <a:p>
            <a:pPr marL="514350" indent="-514350"/>
            <a:r>
              <a:rPr lang="en-US" sz="3200" dirty="0" smtClean="0"/>
              <a:t>What are some other materials that are translucent?</a:t>
            </a:r>
          </a:p>
          <a:p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194754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starcraftcustombuilders.com/images/Kitchen/KitchenDoorSli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886200"/>
            <a:ext cx="2686050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/>
              <a:t>The light may be absorbed (become “trapped” in it).</a:t>
            </a:r>
          </a:p>
          <a:p>
            <a:r>
              <a:rPr lang="en-US" sz="3200" dirty="0" smtClean="0"/>
              <a:t>The material is </a:t>
            </a:r>
            <a:r>
              <a:rPr lang="en-US" sz="3200" b="1" dirty="0" smtClean="0">
                <a:solidFill>
                  <a:srgbClr val="FF0000"/>
                </a:solidFill>
              </a:rPr>
              <a:t>OPAQUE.</a:t>
            </a:r>
          </a:p>
          <a:p>
            <a:endParaRPr lang="en-US" sz="3200" dirty="0" smtClean="0"/>
          </a:p>
          <a:p>
            <a:r>
              <a:rPr lang="en-US" sz="3200" dirty="0" smtClean="0"/>
              <a:t>What are some other materials that are opaque?</a:t>
            </a:r>
          </a:p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267200"/>
            <a:ext cx="195711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Shadows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We can use the ray model to predict: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Where shadows will form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How large they will be.</a:t>
            </a:r>
          </a:p>
          <a:p>
            <a:endParaRPr lang="en-US" sz="3200" dirty="0"/>
          </a:p>
        </p:txBody>
      </p:sp>
      <p:pic>
        <p:nvPicPr>
          <p:cNvPr id="20482" name="Picture 2" descr="http://www.clipartguide.com/_named_clipart_images/0511-0810-2115-2907_Cartoon_of_a_Man_Making_Shadow_Animals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8600"/>
            <a:ext cx="1441622" cy="1219200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429000"/>
            <a:ext cx="4478488" cy="251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048000"/>
            <a:ext cx="8153400" cy="2971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ray diagram can be used to show how the size of shadows is related to the distance of the object from the light source.</a:t>
            </a:r>
          </a:p>
          <a:p>
            <a:r>
              <a:rPr lang="en-US" sz="3200" dirty="0" smtClean="0"/>
              <a:t>The </a:t>
            </a:r>
            <a:r>
              <a:rPr lang="en-US" sz="3200" b="1" u="sng" dirty="0" smtClean="0"/>
              <a:t>closer</a:t>
            </a:r>
            <a:r>
              <a:rPr lang="en-US" sz="3200" b="1" dirty="0" smtClean="0"/>
              <a:t> </a:t>
            </a:r>
            <a:r>
              <a:rPr lang="en-US" sz="3200" dirty="0" smtClean="0"/>
              <a:t>the object is to the light source, the </a:t>
            </a:r>
            <a:r>
              <a:rPr lang="en-US" sz="3200" b="1" u="sng" dirty="0" smtClean="0"/>
              <a:t>larger</a:t>
            </a:r>
            <a:r>
              <a:rPr lang="en-US" sz="3200" dirty="0" smtClean="0"/>
              <a:t> the shadow.</a:t>
            </a:r>
            <a:endParaRPr lang="en-US" sz="32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"/>
            <a:ext cx="3846513" cy="289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Law of Reflection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angle of reflection equals the angle of incidence</a:t>
            </a:r>
            <a:endParaRPr lang="en-US" sz="3200" dirty="0"/>
          </a:p>
        </p:txBody>
      </p:sp>
      <p:pic>
        <p:nvPicPr>
          <p:cNvPr id="22530" name="Picture 2" descr="http://www.petmewsings.com/images/NY_cartoon_mirr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438400"/>
            <a:ext cx="3413125" cy="341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366</TotalTime>
  <Words>282</Words>
  <Application>Microsoft Macintosh PowerPoint</Application>
  <PresentationFormat>On-screen Show (4:3)</PresentationFormat>
  <Paragraphs>38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The Ray Model of light</vt:lpstr>
      <vt:lpstr>PowerPoint Presentation</vt:lpstr>
      <vt:lpstr>The Ray Model of Light </vt:lpstr>
      <vt:lpstr>Three things happen when light strikes a material…</vt:lpstr>
      <vt:lpstr>PowerPoint Presentation</vt:lpstr>
      <vt:lpstr>PowerPoint Presentation</vt:lpstr>
      <vt:lpstr>Shadows</vt:lpstr>
      <vt:lpstr>PowerPoint Presentation</vt:lpstr>
      <vt:lpstr>The Law of Reflection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Sachie</dc:creator>
  <cp:lastModifiedBy>SD37</cp:lastModifiedBy>
  <cp:revision>48</cp:revision>
  <dcterms:created xsi:type="dcterms:W3CDTF">2010-03-29T07:57:43Z</dcterms:created>
  <dcterms:modified xsi:type="dcterms:W3CDTF">2016-03-29T19:18:28Z</dcterms:modified>
</cp:coreProperties>
</file>