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-85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0410B-6FC5-D549-B4D1-28F980180FC0}" type="datetimeFigureOut">
              <a:rPr lang="en-US" smtClean="0"/>
              <a:t>3/26/17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FDEC4-BECC-C24C-8520-A63397E746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0410B-6FC5-D549-B4D1-28F980180FC0}" type="datetimeFigureOut">
              <a:rPr lang="en-US" smtClean="0"/>
              <a:t>3/26/17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FDEC4-BECC-C24C-8520-A63397E746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0410B-6FC5-D549-B4D1-28F980180FC0}" type="datetimeFigureOut">
              <a:rPr lang="en-US" smtClean="0"/>
              <a:t>3/26/17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FDEC4-BECC-C24C-8520-A63397E746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0410B-6FC5-D549-B4D1-28F980180FC0}" type="datetimeFigureOut">
              <a:rPr lang="en-US" smtClean="0"/>
              <a:t>3/26/17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FDEC4-BECC-C24C-8520-A63397E746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0410B-6FC5-D549-B4D1-28F980180FC0}" type="datetimeFigureOut">
              <a:rPr lang="en-US" smtClean="0"/>
              <a:t>3/26/17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FDEC4-BECC-C24C-8520-A63397E746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0410B-6FC5-D549-B4D1-28F980180FC0}" type="datetimeFigureOut">
              <a:rPr lang="en-US" smtClean="0"/>
              <a:t>3/26/17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FDEC4-BECC-C24C-8520-A63397E746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0410B-6FC5-D549-B4D1-28F980180FC0}" type="datetimeFigureOut">
              <a:rPr lang="en-US" smtClean="0"/>
              <a:t>3/26/17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FDEC4-BECC-C24C-8520-A63397E746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0410B-6FC5-D549-B4D1-28F980180FC0}" type="datetimeFigureOut">
              <a:rPr lang="en-US" smtClean="0"/>
              <a:t>3/26/17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FDEC4-BECC-C24C-8520-A63397E746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0410B-6FC5-D549-B4D1-28F980180FC0}" type="datetimeFigureOut">
              <a:rPr lang="en-US" smtClean="0"/>
              <a:t>3/26/17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FDEC4-BECC-C24C-8520-A63397E746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0410B-6FC5-D549-B4D1-28F980180FC0}" type="datetimeFigureOut">
              <a:rPr lang="en-US" smtClean="0"/>
              <a:t>3/26/17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FDEC4-BECC-C24C-8520-A63397E746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0410B-6FC5-D549-B4D1-28F980180FC0}" type="datetimeFigureOut">
              <a:rPr lang="en-US" smtClean="0"/>
              <a:t>3/26/17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FDEC4-BECC-C24C-8520-A63397E746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50410B-6FC5-D549-B4D1-28F980180FC0}" type="datetimeFigureOut">
              <a:rPr lang="en-US" smtClean="0"/>
              <a:t>3/26/17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1FDEC4-BECC-C24C-8520-A63397E746D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://www.youtube.com/watch?v=GTXinF8ZVCo&amp;feature=related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video.nationalgeographic.com/video/animals/invertebrates-animals/other-invertebrates/coralreef_spawning/" TargetMode="External"/><Relationship Id="rId3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jpe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4" Type="http://schemas.openxmlformats.org/officeDocument/2006/relationships/image" Target="../media/image27.jpeg"/><Relationship Id="rId5" Type="http://schemas.openxmlformats.org/officeDocument/2006/relationships/image" Target="../media/image28.jpeg"/><Relationship Id="rId6" Type="http://schemas.openxmlformats.org/officeDocument/2006/relationships/image" Target="../media/image29.jpeg"/><Relationship Id="rId1" Type="http://schemas.openxmlformats.org/officeDocument/2006/relationships/slideLayout" Target="../slideLayouts/slideLayout4.xml"/><Relationship Id="rId2" Type="http://schemas.openxmlformats.org/officeDocument/2006/relationships/hyperlink" Target="http://video.nationalgeographic.com/video/environment/habitats-environment/habitats-oceans-env/coral-reefs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ed.ted.com/lessons/conserving-our-spectacular-vulnerable-coral-reefs-joshua-drew" TargetMode="External"/><Relationship Id="rId3" Type="http://schemas.openxmlformats.org/officeDocument/2006/relationships/hyperlink" Target="http://ed.ted.com/lessons/the-secret-lives-of-baby-fish-amy-mcdermott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video.nationalgeographic.com/video/news/culture-places-news/mexico-human-reef-vin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bcs.whfreeman.com/thelifewire9e/default.asp%23542578__591886__" TargetMode="External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6zJiBc_N1Zk" TargetMode="External"/><Relationship Id="rId4" Type="http://schemas.openxmlformats.org/officeDocument/2006/relationships/hyperlink" Target="http://www.youtube.com/watch?v=-Tp38DUjUnM&amp;NR=1" TargetMode="External"/><Relationship Id="rId5" Type="http://schemas.openxmlformats.org/officeDocument/2006/relationships/image" Target="../media/image11.jpeg"/><Relationship Id="rId6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2" Type="http://schemas.openxmlformats.org/officeDocument/2006/relationships/hyperlink" Target="http://ed.ted.com/lessons/how-does-a-jellyfish-sting-neosha-s-kashef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png"/><Relationship Id="rId3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jpeg"/><Relationship Id="rId3" Type="http://schemas.openxmlformats.org/officeDocument/2006/relationships/hyperlink" Target="http://www.youtube.com/watch?v=WGDO9j8-x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b="1">
                <a:ea typeface="ＭＳ Ｐゴシック" pitchFamily="-103" charset="-128"/>
                <a:cs typeface="ＭＳ Ｐゴシック" pitchFamily="-103" charset="-128"/>
              </a:rPr>
              <a:t>26-3  Cnidarians</a:t>
            </a:r>
            <a:r>
              <a:rPr lang="en-CA">
                <a:ea typeface="ＭＳ Ｐゴシック" pitchFamily="-103" charset="-128"/>
                <a:cs typeface="ＭＳ Ｐゴシック" pitchFamily="-103" charset="-128"/>
              </a:rPr>
              <a:t/>
            </a:r>
            <a:br>
              <a:rPr lang="en-CA">
                <a:ea typeface="ＭＳ Ｐゴシック" pitchFamily="-103" charset="-128"/>
                <a:cs typeface="ＭＳ Ｐゴシック" pitchFamily="-103" charset="-128"/>
              </a:rPr>
            </a:br>
            <a:endParaRPr lang="en-CA">
              <a:ea typeface="ＭＳ Ｐゴシック" pitchFamily="-103" charset="-128"/>
              <a:cs typeface="ＭＳ Ｐゴシック" pitchFamily="-103" charset="-128"/>
            </a:endParaRPr>
          </a:p>
        </p:txBody>
      </p:sp>
      <p:pic>
        <p:nvPicPr>
          <p:cNvPr id="5325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836613"/>
            <a:ext cx="3886200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3" name="Picture 4" descr="http://t1.gstatic.com/images?q=tbn:ANd9GcRzjUa1DWNMHZTERRMZko73ZPHNo9KSZjyeq2EPn2cqcSjsNDHm&amp;t=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8263" y="404813"/>
            <a:ext cx="3317875" cy="267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4" name="Picture 8" descr="http://0.tqn.com/d/animals/1/0/J/U/cnidarian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46538" y="3084513"/>
            <a:ext cx="3810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5" name="Picture 10" descr="http://www.valdosta.edu/~jlgoble/Sea%20Anemone%20Diadumene%20Dia%2030cm%20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8838" y="3716338"/>
            <a:ext cx="2959100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Content Placeholder 2"/>
          <p:cNvSpPr>
            <a:spLocks noGrp="1"/>
          </p:cNvSpPr>
          <p:nvPr>
            <p:ph idx="1"/>
          </p:nvPr>
        </p:nvSpPr>
        <p:spPr>
          <a:xfrm>
            <a:off x="468313" y="692150"/>
            <a:ext cx="8229600" cy="4525963"/>
          </a:xfrm>
        </p:spPr>
        <p:txBody>
          <a:bodyPr/>
          <a:lstStyle/>
          <a:p>
            <a:pPr marL="0" indent="0">
              <a:buFont typeface="Arial" pitchFamily="-103" charset="0"/>
              <a:buNone/>
            </a:pPr>
            <a:r>
              <a:rPr lang="en-US">
                <a:ea typeface="ＭＳ Ｐゴシック" pitchFamily="-103" charset="-128"/>
                <a:cs typeface="ＭＳ Ｐゴシック" pitchFamily="-103" charset="-128"/>
              </a:rPr>
              <a:t>e)  The nutrients are then </a:t>
            </a:r>
            <a:r>
              <a:rPr lang="en-US" i="1" u="sng">
                <a:ea typeface="ＭＳ Ｐゴシック" pitchFamily="-103" charset="-128"/>
                <a:cs typeface="ＭＳ Ｐゴシック" pitchFamily="-103" charset="-128"/>
              </a:rPr>
              <a:t>transported</a:t>
            </a:r>
            <a:r>
              <a:rPr lang="en-US">
                <a:ea typeface="ＭＳ Ｐゴシック" pitchFamily="-103" charset="-128"/>
                <a:cs typeface="ＭＳ Ｐゴシック" pitchFamily="-103" charset="-128"/>
              </a:rPr>
              <a:t> throughout the body by </a:t>
            </a:r>
            <a:r>
              <a:rPr lang="en-US" i="1" u="sng">
                <a:ea typeface="ＭＳ Ｐゴシック" pitchFamily="-103" charset="-128"/>
                <a:cs typeface="ＭＳ Ｐゴシック" pitchFamily="-103" charset="-128"/>
              </a:rPr>
              <a:t>diffusion</a:t>
            </a:r>
            <a:endParaRPr lang="en-CA">
              <a:ea typeface="ＭＳ Ｐゴシック" pitchFamily="-103" charset="-128"/>
              <a:cs typeface="ＭＳ Ｐゴシック" pitchFamily="-103" charset="-128"/>
            </a:endParaRPr>
          </a:p>
          <a:p>
            <a:pPr marL="0" indent="0">
              <a:buFont typeface="Arial" pitchFamily="-103" charset="0"/>
              <a:buNone/>
            </a:pPr>
            <a:r>
              <a:rPr lang="en-US">
                <a:ea typeface="ＭＳ Ｐゴシック" pitchFamily="-103" charset="-128"/>
                <a:cs typeface="ＭＳ Ｐゴシック" pitchFamily="-103" charset="-128"/>
              </a:rPr>
              <a:t>f)  </a:t>
            </a:r>
            <a:r>
              <a:rPr lang="en-US" i="1" u="sng">
                <a:ea typeface="ＭＳ Ｐゴシック" pitchFamily="-103" charset="-128"/>
                <a:cs typeface="ＭＳ Ｐゴシック" pitchFamily="-103" charset="-128"/>
              </a:rPr>
              <a:t>Undigested</a:t>
            </a:r>
            <a:r>
              <a:rPr lang="en-US">
                <a:ea typeface="ＭＳ Ｐゴシック" pitchFamily="-103" charset="-128"/>
                <a:cs typeface="ＭＳ Ｐゴシック" pitchFamily="-103" charset="-128"/>
              </a:rPr>
              <a:t> material passes out through the </a:t>
            </a:r>
            <a:endParaRPr lang="en-CA">
              <a:ea typeface="ＭＳ Ｐゴシック" pitchFamily="-103" charset="-128"/>
              <a:cs typeface="ＭＳ Ｐゴシック" pitchFamily="-103" charset="-128"/>
            </a:endParaRPr>
          </a:p>
          <a:p>
            <a:pPr marL="0" indent="0">
              <a:buFont typeface="Arial" pitchFamily="-103" charset="0"/>
              <a:buNone/>
            </a:pPr>
            <a:r>
              <a:rPr lang="en-US" i="1" u="sng">
                <a:ea typeface="ＭＳ Ｐゴシック" pitchFamily="-103" charset="-128"/>
                <a:cs typeface="ＭＳ Ｐゴシック" pitchFamily="-103" charset="-128"/>
              </a:rPr>
              <a:t>gastrovascular cavity</a:t>
            </a:r>
            <a:r>
              <a:rPr lang="en-US">
                <a:ea typeface="ＭＳ Ｐゴシック" pitchFamily="-103" charset="-128"/>
                <a:cs typeface="ＭＳ Ｐゴシック" pitchFamily="-103" charset="-128"/>
              </a:rPr>
              <a:t>.</a:t>
            </a:r>
          </a:p>
          <a:p>
            <a:pPr marL="0" indent="0">
              <a:buFont typeface="Arial" pitchFamily="-103" charset="0"/>
              <a:buNone/>
            </a:pPr>
            <a:endParaRPr lang="en-CA">
              <a:ea typeface="ＭＳ Ｐゴシック" pitchFamily="-103" charset="-128"/>
              <a:cs typeface="ＭＳ Ｐゴシック" pitchFamily="-103" charset="-128"/>
            </a:endParaRPr>
          </a:p>
          <a:p>
            <a:pPr marL="0" indent="0">
              <a:buFont typeface="Arial" pitchFamily="-103" charset="0"/>
              <a:buNone/>
            </a:pPr>
            <a:endParaRPr lang="en-CA">
              <a:ea typeface="ＭＳ Ｐゴシック" pitchFamily="-103" charset="-128"/>
              <a:cs typeface="ＭＳ Ｐゴシック" pitchFamily="-103" charset="-128"/>
            </a:endParaRPr>
          </a:p>
        </p:txBody>
      </p:sp>
      <p:pic>
        <p:nvPicPr>
          <p:cNvPr id="62467" name="Picture 5" descr="http://universe-review.ca/I10-54-cnidari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2636838"/>
            <a:ext cx="3871912" cy="374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>
          <a:xfrm>
            <a:off x="179388" y="274638"/>
            <a:ext cx="8964612" cy="1143000"/>
          </a:xfrm>
        </p:spPr>
        <p:txBody>
          <a:bodyPr/>
          <a:lstStyle/>
          <a:p>
            <a:r>
              <a:rPr lang="en-CA" sz="3600">
                <a:ea typeface="ＭＳ Ｐゴシック" pitchFamily="-103" charset="-128"/>
                <a:cs typeface="ＭＳ Ｐゴシック" pitchFamily="-103" charset="-128"/>
              </a:rPr>
              <a:t>Form and Function in Cnidarians Cont’d..</a:t>
            </a:r>
          </a:p>
        </p:txBody>
      </p:sp>
      <p:sp>
        <p:nvSpPr>
          <p:cNvPr id="634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Font typeface="Arial" pitchFamily="-103" charset="0"/>
              <a:buNone/>
            </a:pPr>
            <a:r>
              <a:rPr lang="en-US" b="1">
                <a:ea typeface="ＭＳ Ｐゴシック" pitchFamily="-103" charset="-128"/>
                <a:cs typeface="ＭＳ Ｐゴシック" pitchFamily="-103" charset="-128"/>
              </a:rPr>
              <a:t>B.  	Respiration by </a:t>
            </a:r>
            <a:r>
              <a:rPr lang="en-US" b="1" i="1" u="sng">
                <a:ea typeface="ＭＳ Ｐゴシック" pitchFamily="-103" charset="-128"/>
                <a:cs typeface="ＭＳ Ｐゴシック" pitchFamily="-103" charset="-128"/>
              </a:rPr>
              <a:t>diffusion</a:t>
            </a:r>
            <a:endParaRPr lang="en-CA">
              <a:ea typeface="ＭＳ Ｐゴシック" pitchFamily="-103" charset="-128"/>
              <a:cs typeface="ＭＳ Ｐゴシック" pitchFamily="-103" charset="-128"/>
            </a:endParaRPr>
          </a:p>
          <a:p>
            <a:pPr marL="0" indent="0">
              <a:buFont typeface="Arial" pitchFamily="-103" charset="0"/>
              <a:buNone/>
            </a:pPr>
            <a:r>
              <a:rPr lang="en-US" b="1">
                <a:ea typeface="ＭＳ Ｐゴシック" pitchFamily="-103" charset="-128"/>
                <a:cs typeface="ＭＳ Ｐゴシック" pitchFamily="-103" charset="-128"/>
              </a:rPr>
              <a:t>C.  	Excretion by </a:t>
            </a:r>
            <a:r>
              <a:rPr lang="en-US" b="1" i="1" u="sng">
                <a:ea typeface="ＭＳ Ｐゴシック" pitchFamily="-103" charset="-128"/>
                <a:cs typeface="ＭＳ Ｐゴシック" pitchFamily="-103" charset="-128"/>
              </a:rPr>
              <a:t>diffusion</a:t>
            </a:r>
            <a:endParaRPr lang="en-CA">
              <a:ea typeface="ＭＳ Ｐゴシック" pitchFamily="-103" charset="-128"/>
              <a:cs typeface="ＭＳ Ｐゴシック" pitchFamily="-103" charset="-128"/>
            </a:endParaRPr>
          </a:p>
          <a:p>
            <a:pPr marL="0" indent="0">
              <a:buFont typeface="Arial" pitchFamily="-103" charset="0"/>
              <a:buNone/>
            </a:pPr>
            <a:r>
              <a:rPr lang="en-US" b="1">
                <a:ea typeface="ＭＳ Ｐゴシック" pitchFamily="-103" charset="-128"/>
                <a:cs typeface="ＭＳ Ｐゴシック" pitchFamily="-103" charset="-128"/>
              </a:rPr>
              <a:t>D.  	Nervous System</a:t>
            </a:r>
            <a:endParaRPr lang="en-CA">
              <a:ea typeface="ＭＳ Ｐゴシック" pitchFamily="-103" charset="-128"/>
              <a:cs typeface="ＭＳ Ｐゴシック" pitchFamily="-103" charset="-128"/>
            </a:endParaRPr>
          </a:p>
          <a:p>
            <a:pPr marL="0" indent="0">
              <a:buFont typeface="Arial" pitchFamily="-103" charset="0"/>
              <a:buNone/>
            </a:pPr>
            <a:r>
              <a:rPr lang="en-US" b="1">
                <a:ea typeface="ＭＳ Ｐゴシック" pitchFamily="-103" charset="-128"/>
                <a:cs typeface="ＭＳ Ｐゴシック" pitchFamily="-103" charset="-128"/>
              </a:rPr>
              <a:t>	1.  </a:t>
            </a:r>
            <a:r>
              <a:rPr lang="en-US">
                <a:ea typeface="ＭＳ Ｐゴシック" pitchFamily="-103" charset="-128"/>
                <a:cs typeface="ＭＳ Ｐゴシック" pitchFamily="-103" charset="-128"/>
              </a:rPr>
              <a:t>Composed of </a:t>
            </a:r>
            <a:r>
              <a:rPr lang="en-US" i="1" u="sng">
                <a:ea typeface="ＭＳ Ｐゴシック" pitchFamily="-103" charset="-128"/>
                <a:cs typeface="ＭＳ Ｐゴシック" pitchFamily="-103" charset="-128"/>
              </a:rPr>
              <a:t>nerve</a:t>
            </a:r>
            <a:r>
              <a:rPr lang="en-US">
                <a:ea typeface="ＭＳ Ｐゴシック" pitchFamily="-103" charset="-128"/>
                <a:cs typeface="ＭＳ Ｐゴシック" pitchFamily="-103" charset="-128"/>
              </a:rPr>
              <a:t> nets concentrated 	around the </a:t>
            </a:r>
            <a:r>
              <a:rPr lang="en-US" i="1" u="sng">
                <a:ea typeface="ＭＳ Ｐゴシック" pitchFamily="-103" charset="-128"/>
                <a:cs typeface="ＭＳ Ｐゴシック" pitchFamily="-103" charset="-128"/>
              </a:rPr>
              <a:t>mouth</a:t>
            </a:r>
            <a:endParaRPr lang="en-CA">
              <a:ea typeface="ＭＳ Ｐゴシック" pitchFamily="-103" charset="-128"/>
              <a:cs typeface="ＭＳ Ｐゴシック" pitchFamily="-103" charset="-128"/>
            </a:endParaRPr>
          </a:p>
          <a:p>
            <a:pPr marL="0" indent="0">
              <a:buFont typeface="Arial" pitchFamily="-103" charset="0"/>
              <a:buNone/>
            </a:pPr>
            <a:r>
              <a:rPr lang="en-US" b="1">
                <a:ea typeface="ＭＳ Ｐゴシック" pitchFamily="-103" charset="-128"/>
                <a:cs typeface="ＭＳ Ｐゴシック" pitchFamily="-103" charset="-128"/>
              </a:rPr>
              <a:t>	2.  </a:t>
            </a:r>
            <a:r>
              <a:rPr lang="en-US">
                <a:ea typeface="ＭＳ Ｐゴシック" pitchFamily="-103" charset="-128"/>
                <a:cs typeface="ＭＳ Ｐゴシック" pitchFamily="-103" charset="-128"/>
              </a:rPr>
              <a:t>Sensory cells are in the </a:t>
            </a:r>
            <a:r>
              <a:rPr lang="en-US" i="1" u="sng">
                <a:ea typeface="ＭＳ Ｐゴシック" pitchFamily="-103" charset="-128"/>
                <a:cs typeface="ＭＳ Ｐゴシック" pitchFamily="-103" charset="-128"/>
              </a:rPr>
              <a:t>epidermis</a:t>
            </a:r>
            <a:endParaRPr lang="en-CA">
              <a:ea typeface="ＭＳ Ｐゴシック" pitchFamily="-103" charset="-128"/>
              <a:cs typeface="ＭＳ Ｐゴシック" pitchFamily="-103" charset="-128"/>
            </a:endParaRPr>
          </a:p>
          <a:p>
            <a:pPr marL="1257300" lvl="3" indent="0">
              <a:buFont typeface="Arial" pitchFamily="-103" charset="0"/>
              <a:buNone/>
            </a:pPr>
            <a:r>
              <a:rPr lang="en-US" sz="3200">
                <a:ea typeface="ＭＳ Ｐゴシック" pitchFamily="-103" charset="-128"/>
              </a:rPr>
              <a:t>a)  Detect chemicals from </a:t>
            </a:r>
            <a:r>
              <a:rPr lang="en-US" sz="3200" i="1" u="sng">
                <a:ea typeface="ＭＳ Ｐゴシック" pitchFamily="-103" charset="-128"/>
              </a:rPr>
              <a:t>food</a:t>
            </a:r>
            <a:endParaRPr lang="en-CA" sz="3200">
              <a:ea typeface="ＭＳ Ｐゴシック" pitchFamily="-103" charset="-128"/>
            </a:endParaRPr>
          </a:p>
          <a:p>
            <a:pPr marL="1257300" lvl="3" indent="0">
              <a:buFont typeface="Arial" pitchFamily="-103" charset="0"/>
              <a:buNone/>
            </a:pPr>
            <a:r>
              <a:rPr lang="en-US" sz="3200">
                <a:ea typeface="ＭＳ Ｐゴシック" pitchFamily="-103" charset="-128"/>
              </a:rPr>
              <a:t>b)  Detect touch of </a:t>
            </a:r>
            <a:r>
              <a:rPr lang="en-US" sz="3200" i="1" u="sng">
                <a:ea typeface="ＭＳ Ｐゴシック" pitchFamily="-103" charset="-128"/>
              </a:rPr>
              <a:t>foreign</a:t>
            </a:r>
            <a:r>
              <a:rPr lang="en-US" sz="3200">
                <a:ea typeface="ＭＳ Ｐゴシック" pitchFamily="-103" charset="-128"/>
              </a:rPr>
              <a:t> objects</a:t>
            </a:r>
            <a:endParaRPr lang="en-CA" sz="3200">
              <a:ea typeface="ＭＳ Ｐゴシック" pitchFamily="-103" charset="-128"/>
            </a:endParaRPr>
          </a:p>
          <a:p>
            <a:pPr marL="0" indent="0">
              <a:buFont typeface="Arial" pitchFamily="-103" charset="0"/>
              <a:buNone/>
            </a:pPr>
            <a:endParaRPr lang="en-CA">
              <a:ea typeface="ＭＳ Ｐゴシック" pitchFamily="-103" charset="-128"/>
              <a:cs typeface="ＭＳ Ｐゴシック" pitchFamily="-103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Content Placeholder 2"/>
          <p:cNvSpPr>
            <a:spLocks noGrp="1"/>
          </p:cNvSpPr>
          <p:nvPr>
            <p:ph idx="1"/>
          </p:nvPr>
        </p:nvSpPr>
        <p:spPr>
          <a:xfrm>
            <a:off x="468313" y="549275"/>
            <a:ext cx="8229600" cy="4525963"/>
          </a:xfrm>
        </p:spPr>
        <p:txBody>
          <a:bodyPr/>
          <a:lstStyle/>
          <a:p>
            <a:pPr marL="0" indent="0">
              <a:buFont typeface="Arial" pitchFamily="-103" charset="0"/>
              <a:buNone/>
            </a:pPr>
            <a:r>
              <a:rPr lang="en-US" b="1">
                <a:ea typeface="ＭＳ Ｐゴシック" pitchFamily="-103" charset="-128"/>
                <a:cs typeface="ＭＳ Ｐゴシック" pitchFamily="-103" charset="-128"/>
              </a:rPr>
              <a:t>3.  Medusae </a:t>
            </a:r>
            <a:r>
              <a:rPr lang="en-US">
                <a:ea typeface="ＭＳ Ｐゴシック" pitchFamily="-103" charset="-128"/>
                <a:cs typeface="ＭＳ Ｐゴシック" pitchFamily="-103" charset="-128"/>
              </a:rPr>
              <a:t>may have simple sense organs:</a:t>
            </a:r>
            <a:endParaRPr lang="en-CA">
              <a:ea typeface="ＭＳ Ｐゴシック" pitchFamily="-103" charset="-128"/>
              <a:cs typeface="ＭＳ Ｐゴシック" pitchFamily="-103" charset="-128"/>
            </a:endParaRPr>
          </a:p>
          <a:p>
            <a:pPr marL="0" indent="0">
              <a:buFont typeface="Arial" pitchFamily="-103" charset="0"/>
              <a:buNone/>
            </a:pPr>
            <a:r>
              <a:rPr lang="en-US">
                <a:ea typeface="ＭＳ Ｐゴシック" pitchFamily="-103" charset="-128"/>
                <a:cs typeface="ＭＳ Ｐゴシック" pitchFamily="-103" charset="-128"/>
              </a:rPr>
              <a:t>	a)  </a:t>
            </a:r>
            <a:r>
              <a:rPr lang="en-US" i="1" u="sng">
                <a:ea typeface="ＭＳ Ｐゴシック" pitchFamily="-103" charset="-128"/>
                <a:cs typeface="ＭＳ Ｐゴシック" pitchFamily="-103" charset="-128"/>
              </a:rPr>
              <a:t>Statocysts</a:t>
            </a:r>
            <a:r>
              <a:rPr lang="en-US">
                <a:ea typeface="ＭＳ Ｐゴシック" pitchFamily="-103" charset="-128"/>
                <a:cs typeface="ＭＳ Ｐゴシック" pitchFamily="-103" charset="-128"/>
              </a:rPr>
              <a:t> involved with </a:t>
            </a:r>
            <a:r>
              <a:rPr lang="en-US" i="1" u="sng">
                <a:ea typeface="ＭＳ Ｐゴシック" pitchFamily="-103" charset="-128"/>
                <a:cs typeface="ＭＳ Ｐゴシック" pitchFamily="-103" charset="-128"/>
              </a:rPr>
              <a:t>balance</a:t>
            </a:r>
            <a:endParaRPr lang="en-CA">
              <a:ea typeface="ＭＳ Ｐゴシック" pitchFamily="-103" charset="-128"/>
              <a:cs typeface="ＭＳ Ｐゴシック" pitchFamily="-103" charset="-128"/>
            </a:endParaRPr>
          </a:p>
          <a:p>
            <a:pPr marL="0" indent="0">
              <a:buFont typeface="Arial" pitchFamily="-103" charset="0"/>
              <a:buNone/>
            </a:pPr>
            <a:r>
              <a:rPr lang="en-US">
                <a:ea typeface="ＭＳ Ｐゴシック" pitchFamily="-103" charset="-128"/>
                <a:cs typeface="ＭＳ Ｐゴシック" pitchFamily="-103" charset="-128"/>
              </a:rPr>
              <a:t>	b) </a:t>
            </a:r>
            <a:r>
              <a:rPr lang="en-US" i="1" u="sng">
                <a:ea typeface="ＭＳ Ｐゴシック" pitchFamily="-103" charset="-128"/>
                <a:cs typeface="ＭＳ Ｐゴシック" pitchFamily="-103" charset="-128"/>
              </a:rPr>
              <a:t>Ocelli</a:t>
            </a:r>
            <a:r>
              <a:rPr lang="en-US">
                <a:ea typeface="ＭＳ Ｐゴシック" pitchFamily="-103" charset="-128"/>
                <a:cs typeface="ＭＳ Ｐゴシック" pitchFamily="-103" charset="-128"/>
              </a:rPr>
              <a:t>, or </a:t>
            </a:r>
            <a:r>
              <a:rPr lang="en-US" i="1" u="sng">
                <a:ea typeface="ＭＳ Ｐゴシック" pitchFamily="-103" charset="-128"/>
                <a:cs typeface="ＭＳ Ｐゴシック" pitchFamily="-103" charset="-128"/>
              </a:rPr>
              <a:t>Eyespots,</a:t>
            </a:r>
            <a:r>
              <a:rPr lang="en-US">
                <a:ea typeface="ＭＳ Ｐゴシック" pitchFamily="-103" charset="-128"/>
                <a:cs typeface="ＭＳ Ｐゴシック" pitchFamily="-103" charset="-128"/>
              </a:rPr>
              <a:t> detect </a:t>
            </a:r>
            <a:r>
              <a:rPr lang="en-US" i="1" u="sng">
                <a:ea typeface="ＭＳ Ｐゴシック" pitchFamily="-103" charset="-128"/>
                <a:cs typeface="ＭＳ Ｐゴシック" pitchFamily="-103" charset="-128"/>
              </a:rPr>
              <a:t>light</a:t>
            </a:r>
            <a:endParaRPr lang="en-CA">
              <a:ea typeface="ＭＳ Ｐゴシック" pitchFamily="-103" charset="-128"/>
              <a:cs typeface="ＭＳ Ｐゴシック" pitchFamily="-103" charset="-128"/>
            </a:endParaRPr>
          </a:p>
          <a:p>
            <a:pPr marL="0" indent="0">
              <a:buFont typeface="Arial" pitchFamily="-103" charset="0"/>
              <a:buNone/>
            </a:pPr>
            <a:endParaRPr lang="en-CA">
              <a:ea typeface="ＭＳ Ｐゴシック" pitchFamily="-103" charset="-128"/>
              <a:cs typeface="ＭＳ Ｐゴシック" pitchFamily="-103" charset="-128"/>
            </a:endParaRPr>
          </a:p>
        </p:txBody>
      </p:sp>
      <p:pic>
        <p:nvPicPr>
          <p:cNvPr id="64515" name="Picture 2" descr="http://www.palaeos.com/Invertebrates/Cnidaria/Images/pencillatu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9475" y="2852738"/>
            <a:ext cx="4491038" cy="309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b="1">
                <a:ea typeface="ＭＳ Ｐゴシック" pitchFamily="-103" charset="-128"/>
                <a:cs typeface="ＭＳ Ｐゴシック" pitchFamily="-103" charset="-128"/>
              </a:rPr>
              <a:t>E.  	Movement</a:t>
            </a:r>
            <a:r>
              <a:rPr lang="en-CA">
                <a:ea typeface="ＭＳ Ｐゴシック" pitchFamily="-103" charset="-128"/>
                <a:cs typeface="ＭＳ Ｐゴシック" pitchFamily="-103" charset="-128"/>
              </a:rPr>
              <a:t/>
            </a:r>
            <a:br>
              <a:rPr lang="en-CA">
                <a:ea typeface="ＭＳ Ｐゴシック" pitchFamily="-103" charset="-128"/>
                <a:cs typeface="ＭＳ Ｐゴシック" pitchFamily="-103" charset="-128"/>
              </a:rPr>
            </a:br>
            <a:endParaRPr lang="en-CA">
              <a:ea typeface="ＭＳ Ｐゴシック" pitchFamily="-103" charset="-128"/>
              <a:cs typeface="ＭＳ Ｐゴシック" pitchFamily="-103" charset="-128"/>
            </a:endParaRPr>
          </a:p>
        </p:txBody>
      </p:sp>
      <p:sp>
        <p:nvSpPr>
          <p:cNvPr id="65539" name="Content Placeholder 4"/>
          <p:cNvSpPr>
            <a:spLocks noGrp="1"/>
          </p:cNvSpPr>
          <p:nvPr>
            <p:ph sz="half" idx="1"/>
          </p:nvPr>
        </p:nvSpPr>
        <p:spPr>
          <a:xfrm>
            <a:off x="323850" y="1052513"/>
            <a:ext cx="5111750" cy="5073650"/>
          </a:xfrm>
        </p:spPr>
        <p:txBody>
          <a:bodyPr>
            <a:normAutofit lnSpcReduction="10000"/>
          </a:bodyPr>
          <a:lstStyle/>
          <a:p>
            <a:pPr marL="0" indent="0">
              <a:buFont typeface="Arial" pitchFamily="-103" charset="0"/>
              <a:buNone/>
            </a:pPr>
            <a:r>
              <a:rPr lang="en-US">
                <a:ea typeface="ＭＳ Ｐゴシック" pitchFamily="-103" charset="-128"/>
                <a:cs typeface="ＭＳ Ｐゴシック" pitchFamily="-103" charset="-128"/>
              </a:rPr>
              <a:t>1.  Cnidarians lack </a:t>
            </a:r>
            <a:r>
              <a:rPr lang="en-US" i="1" u="sng">
                <a:ea typeface="ＭＳ Ｐゴシック" pitchFamily="-103" charset="-128"/>
                <a:cs typeface="ＭＳ Ｐゴシック" pitchFamily="-103" charset="-128"/>
              </a:rPr>
              <a:t>muscle</a:t>
            </a:r>
            <a:r>
              <a:rPr lang="en-US">
                <a:ea typeface="ＭＳ Ｐゴシック" pitchFamily="-103" charset="-128"/>
                <a:cs typeface="ＭＳ Ｐゴシック" pitchFamily="-103" charset="-128"/>
              </a:rPr>
              <a:t> cells.</a:t>
            </a:r>
            <a:endParaRPr lang="en-CA">
              <a:ea typeface="ＭＳ Ｐゴシック" pitchFamily="-103" charset="-128"/>
              <a:cs typeface="ＭＳ Ｐゴシック" pitchFamily="-103" charset="-128"/>
            </a:endParaRPr>
          </a:p>
          <a:p>
            <a:pPr marL="0" indent="0">
              <a:buFont typeface="Arial" pitchFamily="-103" charset="0"/>
              <a:buNone/>
            </a:pPr>
            <a:r>
              <a:rPr lang="en-US">
                <a:ea typeface="ＭＳ Ｐゴシック" pitchFamily="-103" charset="-128"/>
                <a:cs typeface="ＭＳ Ｐゴシック" pitchFamily="-103" charset="-128"/>
              </a:rPr>
              <a:t>2.  </a:t>
            </a:r>
            <a:r>
              <a:rPr lang="en-US" i="1" u="sng">
                <a:ea typeface="ＭＳ Ｐゴシック" pitchFamily="-103" charset="-128"/>
                <a:cs typeface="ＭＳ Ｐゴシック" pitchFamily="-103" charset="-128"/>
              </a:rPr>
              <a:t>Epidermal</a:t>
            </a:r>
            <a:r>
              <a:rPr lang="en-US">
                <a:ea typeface="ＭＳ Ｐゴシック" pitchFamily="-103" charset="-128"/>
                <a:cs typeface="ＭＳ Ｐゴシック" pitchFamily="-103" charset="-128"/>
              </a:rPr>
              <a:t> cells can change </a:t>
            </a:r>
            <a:r>
              <a:rPr lang="en-US" i="1" u="sng">
                <a:ea typeface="ＭＳ Ｐゴシック" pitchFamily="-103" charset="-128"/>
                <a:cs typeface="ＭＳ Ｐゴシック" pitchFamily="-103" charset="-128"/>
              </a:rPr>
              <a:t>shape</a:t>
            </a:r>
            <a:r>
              <a:rPr lang="en-US">
                <a:ea typeface="ＭＳ Ｐゴシック" pitchFamily="-103" charset="-128"/>
                <a:cs typeface="ＭＳ Ｐゴシック" pitchFamily="-103" charset="-128"/>
              </a:rPr>
              <a:t> when </a:t>
            </a:r>
            <a:r>
              <a:rPr lang="en-US" i="1" u="sng">
                <a:ea typeface="ＭＳ Ｐゴシック" pitchFamily="-103" charset="-128"/>
                <a:cs typeface="ＭＳ Ｐゴシック" pitchFamily="-103" charset="-128"/>
              </a:rPr>
              <a:t>stimulated</a:t>
            </a:r>
            <a:r>
              <a:rPr lang="en-US">
                <a:ea typeface="ＭＳ Ｐゴシック" pitchFamily="-103" charset="-128"/>
                <a:cs typeface="ＭＳ Ｐゴシック" pitchFamily="-103" charset="-128"/>
              </a:rPr>
              <a:t> by nerve net</a:t>
            </a:r>
            <a:endParaRPr lang="en-CA">
              <a:ea typeface="ＭＳ Ｐゴシック" pitchFamily="-103" charset="-128"/>
              <a:cs typeface="ＭＳ Ｐゴシック" pitchFamily="-103" charset="-128"/>
            </a:endParaRPr>
          </a:p>
          <a:p>
            <a:pPr marL="0" indent="0">
              <a:buFont typeface="Arial" pitchFamily="-103" charset="0"/>
              <a:buNone/>
            </a:pPr>
            <a:r>
              <a:rPr lang="en-US">
                <a:ea typeface="ＭＳ Ｐゴシック" pitchFamily="-103" charset="-128"/>
                <a:cs typeface="ＭＳ Ｐゴシック" pitchFamily="-103" charset="-128"/>
              </a:rPr>
              <a:t>3.  Polyps can </a:t>
            </a:r>
            <a:r>
              <a:rPr lang="en-US" i="1" u="sng">
                <a:ea typeface="ＭＳ Ｐゴシック" pitchFamily="-103" charset="-128"/>
                <a:cs typeface="ＭＳ Ｐゴシック" pitchFamily="-103" charset="-128"/>
              </a:rPr>
              <a:t>expand</a:t>
            </a:r>
            <a:r>
              <a:rPr lang="en-US">
                <a:ea typeface="ＭＳ Ｐゴシック" pitchFamily="-103" charset="-128"/>
                <a:cs typeface="ＭＳ Ｐゴシック" pitchFamily="-103" charset="-128"/>
              </a:rPr>
              <a:t>, </a:t>
            </a:r>
            <a:r>
              <a:rPr lang="en-US" i="1" u="sng">
                <a:ea typeface="ＭＳ Ｐゴシック" pitchFamily="-103" charset="-128"/>
                <a:cs typeface="ＭＳ Ｐゴシック" pitchFamily="-103" charset="-128"/>
              </a:rPr>
              <a:t>shrink</a:t>
            </a:r>
            <a:r>
              <a:rPr lang="en-US">
                <a:ea typeface="ＭＳ Ｐゴシック" pitchFamily="-103" charset="-128"/>
                <a:cs typeface="ＭＳ Ｐゴシック" pitchFamily="-103" charset="-128"/>
              </a:rPr>
              <a:t> and </a:t>
            </a:r>
            <a:r>
              <a:rPr lang="en-US" i="1" u="sng">
                <a:ea typeface="ＭＳ Ｐゴシック" pitchFamily="-103" charset="-128"/>
                <a:cs typeface="ＭＳ Ｐゴシック" pitchFamily="-103" charset="-128"/>
              </a:rPr>
              <a:t>move</a:t>
            </a:r>
            <a:r>
              <a:rPr lang="en-US">
                <a:ea typeface="ＭＳ Ｐゴシック" pitchFamily="-103" charset="-128"/>
                <a:cs typeface="ＭＳ Ｐゴシック" pitchFamily="-103" charset="-128"/>
              </a:rPr>
              <a:t> their tentacles by </a:t>
            </a:r>
            <a:r>
              <a:rPr lang="en-US" i="1" u="sng">
                <a:ea typeface="ＭＳ Ｐゴシック" pitchFamily="-103" charset="-128"/>
                <a:cs typeface="ＭＳ Ｐゴシック" pitchFamily="-103" charset="-128"/>
              </a:rPr>
              <a:t>relaxing</a:t>
            </a:r>
            <a:r>
              <a:rPr lang="en-US">
                <a:ea typeface="ＭＳ Ｐゴシック" pitchFamily="-103" charset="-128"/>
                <a:cs typeface="ＭＳ Ｐゴシック" pitchFamily="-103" charset="-128"/>
              </a:rPr>
              <a:t> or </a:t>
            </a:r>
            <a:r>
              <a:rPr lang="en-US" i="1" u="sng">
                <a:ea typeface="ＭＳ Ｐゴシック" pitchFamily="-103" charset="-128"/>
                <a:cs typeface="ＭＳ Ｐゴシック" pitchFamily="-103" charset="-128"/>
              </a:rPr>
              <a:t>contracting</a:t>
            </a:r>
            <a:r>
              <a:rPr lang="en-US">
                <a:ea typeface="ＭＳ Ｐゴシック" pitchFamily="-103" charset="-128"/>
                <a:cs typeface="ＭＳ Ｐゴシック" pitchFamily="-103" charset="-128"/>
              </a:rPr>
              <a:t> these cells</a:t>
            </a:r>
            <a:endParaRPr lang="en-CA">
              <a:ea typeface="ＭＳ Ｐゴシック" pitchFamily="-103" charset="-128"/>
              <a:cs typeface="ＭＳ Ｐゴシック" pitchFamily="-103" charset="-128"/>
            </a:endParaRPr>
          </a:p>
          <a:p>
            <a:pPr marL="0" indent="0">
              <a:buFont typeface="Arial" pitchFamily="-103" charset="0"/>
              <a:buNone/>
            </a:pPr>
            <a:r>
              <a:rPr lang="en-US">
                <a:ea typeface="ＭＳ Ｐゴシック" pitchFamily="-103" charset="-128"/>
                <a:cs typeface="ＭＳ Ｐゴシック" pitchFamily="-103" charset="-128"/>
              </a:rPr>
              <a:t>4.   Medusae can move by jet propulsion by causing their bodies to "close" like a folding umbrella.  This contraction of the body pushes </a:t>
            </a:r>
            <a:r>
              <a:rPr lang="en-US" i="1" u="sng">
                <a:ea typeface="ＭＳ Ｐゴシック" pitchFamily="-103" charset="-128"/>
                <a:cs typeface="ＭＳ Ｐゴシック" pitchFamily="-103" charset="-128"/>
              </a:rPr>
              <a:t>water</a:t>
            </a:r>
            <a:r>
              <a:rPr lang="en-US">
                <a:ea typeface="ＭＳ Ｐゴシック" pitchFamily="-103" charset="-128"/>
                <a:cs typeface="ＭＳ Ｐゴシック" pitchFamily="-103" charset="-128"/>
              </a:rPr>
              <a:t> out of the bell</a:t>
            </a:r>
            <a:endParaRPr lang="en-CA">
              <a:ea typeface="ＭＳ Ｐゴシック" pitchFamily="-103" charset="-128"/>
              <a:cs typeface="ＭＳ Ｐゴシック" pitchFamily="-103" charset="-128"/>
            </a:endParaRPr>
          </a:p>
          <a:p>
            <a:pPr marL="0" indent="0"/>
            <a:endParaRPr lang="en-CA">
              <a:ea typeface="ＭＳ Ｐゴシック" pitchFamily="-103" charset="-128"/>
              <a:cs typeface="ＭＳ Ｐゴシック" pitchFamily="-103" charset="-128"/>
            </a:endParaRPr>
          </a:p>
        </p:txBody>
      </p:sp>
      <p:sp>
        <p:nvSpPr>
          <p:cNvPr id="65540" name="Content Placeholder 5"/>
          <p:cNvSpPr>
            <a:spLocks noGrp="1"/>
          </p:cNvSpPr>
          <p:nvPr>
            <p:ph sz="half" idx="2"/>
          </p:nvPr>
        </p:nvSpPr>
        <p:spPr>
          <a:xfrm>
            <a:off x="5076825" y="1600200"/>
            <a:ext cx="3609975" cy="1397000"/>
          </a:xfrm>
        </p:spPr>
        <p:txBody>
          <a:bodyPr>
            <a:normAutofit lnSpcReduction="10000"/>
          </a:bodyPr>
          <a:lstStyle/>
          <a:p>
            <a:pPr marL="0" indent="0">
              <a:buFont typeface="Arial" pitchFamily="-103" charset="0"/>
              <a:buNone/>
            </a:pPr>
            <a:endParaRPr lang="en-CA">
              <a:ea typeface="ＭＳ Ｐゴシック" pitchFamily="-103" charset="-128"/>
              <a:cs typeface="ＭＳ Ｐゴシック" pitchFamily="-103" charset="-128"/>
            </a:endParaRPr>
          </a:p>
          <a:p>
            <a:pPr marL="0" indent="0"/>
            <a:r>
              <a:rPr lang="en-CA">
                <a:ea typeface="ＭＳ Ｐゴシック" pitchFamily="-103" charset="-128"/>
                <a:cs typeface="ＭＳ Ｐゴシック" pitchFamily="-103" charset="-128"/>
                <a:hlinkClick r:id="rId2"/>
              </a:rPr>
              <a:t>Jellyfish Swimming</a:t>
            </a:r>
            <a:endParaRPr lang="en-CA">
              <a:ea typeface="ＭＳ Ｐゴシック" pitchFamily="-103" charset="-128"/>
              <a:cs typeface="ＭＳ Ｐゴシック" pitchFamily="-103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>
                <a:ea typeface="ＭＳ Ｐゴシック" pitchFamily="-103" charset="-128"/>
                <a:cs typeface="ＭＳ Ｐゴシック" pitchFamily="-103" charset="-128"/>
              </a:rPr>
              <a:t>F.  	Reproduction</a:t>
            </a:r>
            <a:endParaRPr lang="en-CA">
              <a:ea typeface="ＭＳ Ｐゴシック" pitchFamily="-103" charset="-128"/>
              <a:cs typeface="ＭＳ Ｐゴシック" pitchFamily="-103" charset="-128"/>
            </a:endParaRPr>
          </a:p>
        </p:txBody>
      </p:sp>
      <p:sp>
        <p:nvSpPr>
          <p:cNvPr id="66563" name="Content Placeholder 2"/>
          <p:cNvSpPr>
            <a:spLocks noGrp="1"/>
          </p:cNvSpPr>
          <p:nvPr>
            <p:ph sz="half" idx="1"/>
          </p:nvPr>
        </p:nvSpPr>
        <p:spPr>
          <a:xfrm>
            <a:off x="852488" y="4724400"/>
            <a:ext cx="8291512" cy="1724025"/>
          </a:xfrm>
        </p:spPr>
        <p:txBody>
          <a:bodyPr/>
          <a:lstStyle/>
          <a:p>
            <a:pPr marL="0" indent="0">
              <a:buFont typeface="Arial" pitchFamily="-103" charset="0"/>
              <a:buNone/>
            </a:pPr>
            <a:r>
              <a:rPr lang="en-US" b="1">
                <a:ea typeface="ＭＳ Ｐゴシック" pitchFamily="-103" charset="-128"/>
                <a:cs typeface="ＭＳ Ｐゴシック" pitchFamily="-103" charset="-128"/>
              </a:rPr>
              <a:t>1.  	Describe asexual reproduction:</a:t>
            </a:r>
            <a:endParaRPr lang="en-CA">
              <a:ea typeface="ＭＳ Ｐゴシック" pitchFamily="-103" charset="-128"/>
              <a:cs typeface="ＭＳ Ｐゴシック" pitchFamily="-103" charset="-128"/>
            </a:endParaRPr>
          </a:p>
          <a:p>
            <a:pPr marL="0" indent="0">
              <a:buFont typeface="Arial" pitchFamily="-103" charset="0"/>
              <a:buNone/>
            </a:pPr>
            <a:r>
              <a:rPr lang="en-US" i="1">
                <a:ea typeface="ＭＳ Ｐゴシック" pitchFamily="-103" charset="-128"/>
                <a:cs typeface="ＭＳ Ｐゴシック" pitchFamily="-103" charset="-128"/>
              </a:rPr>
              <a:t>Budding - begins with a swelling on the side of an </a:t>
            </a:r>
            <a:endParaRPr lang="en-CA">
              <a:ea typeface="ＭＳ Ｐゴシック" pitchFamily="-103" charset="-128"/>
              <a:cs typeface="ＭＳ Ｐゴシック" pitchFamily="-103" charset="-128"/>
            </a:endParaRPr>
          </a:p>
          <a:p>
            <a:pPr marL="0" indent="0">
              <a:buFont typeface="Arial" pitchFamily="-103" charset="0"/>
              <a:buNone/>
            </a:pPr>
            <a:r>
              <a:rPr lang="en-US" i="1">
                <a:ea typeface="ＭＳ Ｐゴシック" pitchFamily="-103" charset="-128"/>
                <a:cs typeface="ＭＳ Ｐゴシック" pitchFamily="-103" charset="-128"/>
              </a:rPr>
              <a:t>existing individual</a:t>
            </a:r>
            <a:endParaRPr lang="en-CA">
              <a:ea typeface="ＭＳ Ｐゴシック" pitchFamily="-103" charset="-128"/>
              <a:cs typeface="ＭＳ Ｐゴシック" pitchFamily="-103" charset="-128"/>
            </a:endParaRPr>
          </a:p>
          <a:p>
            <a:pPr marL="0" indent="0"/>
            <a:endParaRPr lang="en-CA">
              <a:ea typeface="ＭＳ Ｐゴシック" pitchFamily="-103" charset="-128"/>
              <a:cs typeface="ＭＳ Ｐゴシック" pitchFamily="-103" charset="-128"/>
            </a:endParaRPr>
          </a:p>
        </p:txBody>
      </p:sp>
      <p:sp>
        <p:nvSpPr>
          <p:cNvPr id="6656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Font typeface="Arial" pitchFamily="-103" charset="0"/>
              <a:buNone/>
            </a:pPr>
            <a:endParaRPr lang="en-CA">
              <a:ea typeface="ＭＳ Ｐゴシック" pitchFamily="-103" charset="-128"/>
              <a:cs typeface="ＭＳ Ｐゴシック" pitchFamily="-103" charset="-128"/>
            </a:endParaRPr>
          </a:p>
        </p:txBody>
      </p:sp>
      <p:pic>
        <p:nvPicPr>
          <p:cNvPr id="6656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86088" y="1196975"/>
            <a:ext cx="619125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 Placeholder 5"/>
          <p:cNvSpPr>
            <a:spLocks noGrp="1"/>
          </p:cNvSpPr>
          <p:nvPr>
            <p:ph type="body" idx="1"/>
          </p:nvPr>
        </p:nvSpPr>
        <p:spPr>
          <a:xfrm>
            <a:off x="600075" y="187325"/>
            <a:ext cx="6923088" cy="504825"/>
          </a:xfrm>
        </p:spPr>
        <p:txBody>
          <a:bodyPr>
            <a:normAutofit fontScale="32500" lnSpcReduction="20000"/>
          </a:bodyPr>
          <a:lstStyle/>
          <a:p>
            <a:r>
              <a:rPr lang="en-US" i="1" dirty="0">
                <a:ea typeface="ＭＳ Ｐゴシック" pitchFamily="-103" charset="-128"/>
                <a:cs typeface="ＭＳ Ｐゴシック" pitchFamily="-103" charset="-128"/>
              </a:rPr>
              <a:t>. </a:t>
            </a:r>
            <a:endParaRPr lang="en-CA" dirty="0">
              <a:ea typeface="ＭＳ Ｐゴシック" pitchFamily="-103" charset="-128"/>
              <a:cs typeface="ＭＳ Ｐゴシック" pitchFamily="-103" charset="-128"/>
            </a:endParaRPr>
          </a:p>
          <a:p>
            <a:r>
              <a:rPr lang="en-US" i="1" dirty="0">
                <a:ea typeface="ＭＳ Ｐゴシック" pitchFamily="-103" charset="-128"/>
                <a:cs typeface="ＭＳ Ｐゴシック" pitchFamily="-103" charset="-128"/>
              </a:rPr>
              <a:t> </a:t>
            </a:r>
            <a:endParaRPr lang="en-CA" dirty="0">
              <a:ea typeface="ＭＳ Ｐゴシック" pitchFamily="-103" charset="-128"/>
              <a:cs typeface="ＭＳ Ｐゴシック" pitchFamily="-103" charset="-128"/>
            </a:endParaRPr>
          </a:p>
          <a:p>
            <a:r>
              <a:rPr lang="en-US" dirty="0">
                <a:ea typeface="ＭＳ Ｐゴシック" pitchFamily="-103" charset="-128"/>
                <a:cs typeface="ＭＳ Ｐゴシック" pitchFamily="-103" charset="-128"/>
              </a:rPr>
              <a:t>2.  	Describe sexual reproduction: </a:t>
            </a:r>
            <a:r>
              <a:rPr lang="en-US" dirty="0">
                <a:ea typeface="ＭＳ Ｐゴシック" pitchFamily="-103" charset="-128"/>
                <a:cs typeface="ＭＳ Ｐゴシック" pitchFamily="-103" charset="-128"/>
                <a:hlinkClick r:id="rId2"/>
              </a:rPr>
              <a:t>Video</a:t>
            </a:r>
            <a:endParaRPr lang="en-CA" dirty="0">
              <a:ea typeface="ＭＳ Ｐゴシック" pitchFamily="-103" charset="-128"/>
              <a:cs typeface="ＭＳ Ｐゴシック" pitchFamily="-103" charset="-128"/>
            </a:endParaRPr>
          </a:p>
          <a:p>
            <a:endParaRPr lang="en-CA" dirty="0">
              <a:ea typeface="ＭＳ Ｐゴシック" pitchFamily="-103" charset="-128"/>
              <a:cs typeface="ＭＳ Ｐゴシック" pitchFamily="-103" charset="-128"/>
            </a:endParaRPr>
          </a:p>
        </p:txBody>
      </p:sp>
      <p:sp>
        <p:nvSpPr>
          <p:cNvPr id="67587" name="Content Placeholder 6"/>
          <p:cNvSpPr>
            <a:spLocks noGrp="1"/>
          </p:cNvSpPr>
          <p:nvPr>
            <p:ph sz="half" idx="2"/>
          </p:nvPr>
        </p:nvSpPr>
        <p:spPr>
          <a:xfrm>
            <a:off x="468313" y="4221163"/>
            <a:ext cx="8218487" cy="1544637"/>
          </a:xfrm>
        </p:spPr>
        <p:txBody>
          <a:bodyPr>
            <a:normAutofit fontScale="92500" lnSpcReduction="20000"/>
          </a:bodyPr>
          <a:lstStyle/>
          <a:p>
            <a:pPr marL="0" indent="0">
              <a:buFont typeface="Arial" pitchFamily="-103" charset="0"/>
              <a:buNone/>
            </a:pPr>
            <a:r>
              <a:rPr lang="en-US" i="1">
                <a:ea typeface="ＭＳ Ｐゴシック" pitchFamily="-103" charset="-128"/>
                <a:cs typeface="ＭＳ Ｐゴシック" pitchFamily="-103" charset="-128"/>
              </a:rPr>
              <a:t>When the medusae mature, they reproduce sexually by releasing gametes into the water. </a:t>
            </a:r>
            <a:endParaRPr lang="en-CA">
              <a:ea typeface="ＭＳ Ｐゴシック" pitchFamily="-103" charset="-128"/>
              <a:cs typeface="ＭＳ Ｐゴシック" pitchFamily="-103" charset="-128"/>
            </a:endParaRPr>
          </a:p>
          <a:p>
            <a:pPr marL="0" indent="0">
              <a:buFont typeface="Arial" pitchFamily="-103" charset="0"/>
              <a:buNone/>
            </a:pPr>
            <a:r>
              <a:rPr lang="en-US" i="1">
                <a:ea typeface="ＭＳ Ｐゴシック" pitchFamily="-103" charset="-128"/>
                <a:cs typeface="ＭＳ Ｐゴシック" pitchFamily="-103" charset="-128"/>
              </a:rPr>
              <a:t>Fertilization occurs either in open water or inside</a:t>
            </a:r>
            <a:r>
              <a:rPr lang="en-CA">
                <a:ea typeface="ＭＳ Ｐゴシック" pitchFamily="-103" charset="-128"/>
                <a:cs typeface="ＭＳ Ｐゴシック" pitchFamily="-103" charset="-128"/>
              </a:rPr>
              <a:t> </a:t>
            </a:r>
            <a:r>
              <a:rPr lang="en-US" i="1">
                <a:ea typeface="ＭＳ Ｐゴシック" pitchFamily="-103" charset="-128"/>
                <a:cs typeface="ＭＳ Ｐゴシック" pitchFamily="-103" charset="-128"/>
              </a:rPr>
              <a:t>an egg-carrying medusa.  They zygote grows into a ciliated larva that swims around and settles down, attaches to a surface, and changes into a polyp</a:t>
            </a:r>
            <a:endParaRPr lang="en-CA">
              <a:ea typeface="ＭＳ Ｐゴシック" pitchFamily="-103" charset="-128"/>
              <a:cs typeface="ＭＳ Ｐゴシック" pitchFamily="-103" charset="-128"/>
            </a:endParaRPr>
          </a:p>
        </p:txBody>
      </p:sp>
      <p:sp>
        <p:nvSpPr>
          <p:cNvPr id="6758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CA">
              <a:ea typeface="ＭＳ Ｐゴシック" pitchFamily="-103" charset="-128"/>
              <a:cs typeface="ＭＳ Ｐゴシック" pitchFamily="-103" charset="-128"/>
            </a:endParaRPr>
          </a:p>
        </p:txBody>
      </p:sp>
      <p:sp>
        <p:nvSpPr>
          <p:cNvPr id="67589" name="Content Placeholder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CA">
              <a:ea typeface="ＭＳ Ｐゴシック" pitchFamily="-103" charset="-128"/>
              <a:cs typeface="ＭＳ Ｐゴシック" pitchFamily="-103" charset="-128"/>
            </a:endParaRPr>
          </a:p>
        </p:txBody>
      </p:sp>
      <p:pic>
        <p:nvPicPr>
          <p:cNvPr id="675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1913" y="692150"/>
            <a:ext cx="619125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>
                <a:ea typeface="ＭＳ Ｐゴシック" pitchFamily="-103" charset="-128"/>
                <a:cs typeface="ＭＳ Ｐゴシック" pitchFamily="-103" charset="-128"/>
              </a:rPr>
              <a:t>III.</a:t>
            </a:r>
            <a:r>
              <a:rPr lang="en-US" b="1" u="sng">
                <a:ea typeface="ＭＳ Ｐゴシック" pitchFamily="-103" charset="-128"/>
                <a:cs typeface="ＭＳ Ｐゴシック" pitchFamily="-103" charset="-128"/>
              </a:rPr>
              <a:t>Hydras and Their Relatives</a:t>
            </a:r>
            <a:endParaRPr lang="en-CA">
              <a:ea typeface="ＭＳ Ｐゴシック" pitchFamily="-103" charset="-128"/>
              <a:cs typeface="ＭＳ Ｐゴシック" pitchFamily="-103" charset="-128"/>
            </a:endParaRPr>
          </a:p>
        </p:txBody>
      </p:sp>
      <p:sp>
        <p:nvSpPr>
          <p:cNvPr id="15362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ＭＳ Ｐゴシック" pitchFamily="-103" charset="-128"/>
                <a:cs typeface="ＭＳ Ｐゴシック" pitchFamily="-103" charset="-128"/>
              </a:rPr>
              <a:t>A.  Class:  </a:t>
            </a:r>
            <a:r>
              <a:rPr lang="en-US" i="1">
                <a:ea typeface="ＭＳ Ｐゴシック" pitchFamily="-103" charset="-128"/>
                <a:cs typeface="ＭＳ Ｐゴシック" pitchFamily="-103" charset="-128"/>
              </a:rPr>
              <a:t>Hydrozoa</a:t>
            </a:r>
            <a:endParaRPr lang="en-CA">
              <a:ea typeface="ＭＳ Ｐゴシック" pitchFamily="-103" charset="-128"/>
              <a:cs typeface="ＭＳ Ｐゴシック" pitchFamily="-103" charset="-128"/>
            </a:endParaRPr>
          </a:p>
          <a:p>
            <a:endParaRPr lang="en-CA">
              <a:ea typeface="ＭＳ Ｐゴシック" pitchFamily="-103" charset="-128"/>
              <a:cs typeface="ＭＳ Ｐゴシック" pitchFamily="-103" charset="-128"/>
            </a:endParaRPr>
          </a:p>
        </p:txBody>
      </p:sp>
      <p:sp>
        <p:nvSpPr>
          <p:cNvPr id="15363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00213"/>
            <a:ext cx="5338763" cy="4608512"/>
          </a:xfrm>
        </p:spPr>
        <p:txBody>
          <a:bodyPr>
            <a:normAutofit lnSpcReduction="10000"/>
          </a:bodyPr>
          <a:lstStyle/>
          <a:p>
            <a:pPr marL="0" indent="0">
              <a:buFont typeface="Arial" pitchFamily="-103" charset="0"/>
              <a:buNone/>
            </a:pPr>
            <a:r>
              <a:rPr lang="en-US">
                <a:ea typeface="ＭＳ Ｐゴシック" pitchFamily="-103" charset="-128"/>
                <a:cs typeface="ＭＳ Ｐゴシック" pitchFamily="-103" charset="-128"/>
              </a:rPr>
              <a:t>B.  Spend most of life as </a:t>
            </a:r>
            <a:r>
              <a:rPr lang="en-US" i="1" u="sng">
                <a:ea typeface="ＭＳ Ｐゴシック" pitchFamily="-103" charset="-128"/>
                <a:cs typeface="ＭＳ Ｐゴシック" pitchFamily="-103" charset="-128"/>
              </a:rPr>
              <a:t>polyps</a:t>
            </a:r>
            <a:r>
              <a:rPr lang="en-US">
                <a:ea typeface="ＭＳ Ｐゴシック" pitchFamily="-103" charset="-128"/>
                <a:cs typeface="ＭＳ Ｐゴシック" pitchFamily="-103" charset="-128"/>
              </a:rPr>
              <a:t>:</a:t>
            </a:r>
            <a:endParaRPr lang="en-CA">
              <a:ea typeface="ＭＳ Ｐゴシック" pitchFamily="-103" charset="-128"/>
              <a:cs typeface="ＭＳ Ｐゴシック" pitchFamily="-103" charset="-128"/>
            </a:endParaRPr>
          </a:p>
          <a:p>
            <a:pPr marL="0" indent="0">
              <a:buFont typeface="Arial" pitchFamily="-103" charset="0"/>
              <a:buNone/>
            </a:pPr>
            <a:r>
              <a:rPr lang="en-US">
                <a:ea typeface="ＭＳ Ｐゴシック" pitchFamily="-103" charset="-128"/>
                <a:cs typeface="ＭＳ Ｐゴシック" pitchFamily="-103" charset="-128"/>
              </a:rPr>
              <a:t>C.  Grow in </a:t>
            </a:r>
            <a:r>
              <a:rPr lang="en-US" i="1" u="sng">
                <a:ea typeface="ＭＳ Ｐゴシック" pitchFamily="-103" charset="-128"/>
                <a:cs typeface="ＭＳ Ｐゴシック" pitchFamily="-103" charset="-128"/>
              </a:rPr>
              <a:t>branching</a:t>
            </a:r>
            <a:r>
              <a:rPr lang="en-US">
                <a:ea typeface="ＭＳ Ｐゴシック" pitchFamily="-103" charset="-128"/>
                <a:cs typeface="ＭＳ Ｐゴシック" pitchFamily="-103" charset="-128"/>
              </a:rPr>
              <a:t>, </a:t>
            </a:r>
            <a:r>
              <a:rPr lang="en-US" i="1" u="sng">
                <a:ea typeface="ＭＳ Ｐゴシック" pitchFamily="-103" charset="-128"/>
                <a:cs typeface="ＭＳ Ｐゴシック" pitchFamily="-103" charset="-128"/>
              </a:rPr>
              <a:t>sessile</a:t>
            </a:r>
            <a:r>
              <a:rPr lang="en-US">
                <a:ea typeface="ＭＳ Ｐゴシック" pitchFamily="-103" charset="-128"/>
                <a:cs typeface="ＭＳ Ｐゴシック" pitchFamily="-103" charset="-128"/>
              </a:rPr>
              <a:t> colonies</a:t>
            </a:r>
            <a:endParaRPr lang="en-CA">
              <a:ea typeface="ＭＳ Ｐゴシック" pitchFamily="-103" charset="-128"/>
              <a:cs typeface="ＭＳ Ｐゴシック" pitchFamily="-103" charset="-128"/>
            </a:endParaRPr>
          </a:p>
          <a:p>
            <a:pPr marL="0" indent="0">
              <a:buFont typeface="Arial" pitchFamily="-103" charset="0"/>
              <a:buNone/>
            </a:pPr>
            <a:r>
              <a:rPr lang="en-US">
                <a:ea typeface="ＭＳ Ｐゴシック" pitchFamily="-103" charset="-128"/>
                <a:cs typeface="ＭＳ Ｐゴシック" pitchFamily="-103" charset="-128"/>
              </a:rPr>
              <a:t>D.  Hydras</a:t>
            </a:r>
            <a:endParaRPr lang="en-CA">
              <a:ea typeface="ＭＳ Ｐゴシック" pitchFamily="-103" charset="-128"/>
              <a:cs typeface="ＭＳ Ｐゴシック" pitchFamily="-103" charset="-128"/>
            </a:endParaRPr>
          </a:p>
          <a:p>
            <a:pPr marL="0" indent="0">
              <a:buFont typeface="Arial" pitchFamily="-103" charset="0"/>
              <a:buNone/>
            </a:pPr>
            <a:r>
              <a:rPr lang="en-US">
                <a:ea typeface="ＭＳ Ｐゴシック" pitchFamily="-103" charset="-128"/>
                <a:cs typeface="ＭＳ Ｐゴシック" pitchFamily="-103" charset="-128"/>
              </a:rPr>
              <a:t>1.  Hydras are not typical Class Hydrozoa because they live as </a:t>
            </a:r>
            <a:r>
              <a:rPr lang="en-US" i="1" u="sng">
                <a:ea typeface="ＭＳ Ｐゴシック" pitchFamily="-103" charset="-128"/>
                <a:cs typeface="ＭＳ Ｐゴシック" pitchFamily="-103" charset="-128"/>
              </a:rPr>
              <a:t>solitary</a:t>
            </a:r>
            <a:r>
              <a:rPr lang="en-US">
                <a:ea typeface="ＭＳ Ｐゴシック" pitchFamily="-103" charset="-128"/>
                <a:cs typeface="ＭＳ Ｐゴシック" pitchFamily="-103" charset="-128"/>
              </a:rPr>
              <a:t> polyps and lack the </a:t>
            </a:r>
            <a:r>
              <a:rPr lang="en-US" i="1" u="sng">
                <a:ea typeface="ＭＳ Ｐゴシック" pitchFamily="-103" charset="-128"/>
                <a:cs typeface="ＭＳ Ｐゴシック" pitchFamily="-103" charset="-128"/>
              </a:rPr>
              <a:t>medusa</a:t>
            </a:r>
            <a:r>
              <a:rPr lang="en-US">
                <a:ea typeface="ＭＳ Ｐゴシック" pitchFamily="-103" charset="-128"/>
                <a:cs typeface="ＭＳ Ｐゴシック" pitchFamily="-103" charset="-128"/>
              </a:rPr>
              <a:t> stage in their life cycle.</a:t>
            </a:r>
            <a:endParaRPr lang="en-CA">
              <a:ea typeface="ＭＳ Ｐゴシック" pitchFamily="-103" charset="-128"/>
              <a:cs typeface="ＭＳ Ｐゴシック" pitchFamily="-103" charset="-128"/>
            </a:endParaRPr>
          </a:p>
          <a:p>
            <a:pPr marL="0" indent="0">
              <a:buFont typeface="Arial" pitchFamily="-103" charset="0"/>
              <a:buNone/>
            </a:pPr>
            <a:r>
              <a:rPr lang="en-US">
                <a:ea typeface="ＭＳ Ｐゴシック" pitchFamily="-103" charset="-128"/>
                <a:cs typeface="ＭＳ Ｐゴシック" pitchFamily="-103" charset="-128"/>
              </a:rPr>
              <a:t>2.  Hydras can move by doing a </a:t>
            </a:r>
            <a:r>
              <a:rPr lang="en-US" i="1" u="sng">
                <a:ea typeface="ＭＳ Ｐゴシック" pitchFamily="-103" charset="-128"/>
                <a:cs typeface="ＭＳ Ｐゴシック" pitchFamily="-103" charset="-128"/>
              </a:rPr>
              <a:t>somersaulting movement</a:t>
            </a:r>
            <a:endParaRPr lang="en-CA">
              <a:ea typeface="ＭＳ Ｐゴシック" pitchFamily="-103" charset="-128"/>
              <a:cs typeface="ＭＳ Ｐゴシック" pitchFamily="-103" charset="-128"/>
            </a:endParaRPr>
          </a:p>
          <a:p>
            <a:pPr marL="0" indent="0">
              <a:buFont typeface="Arial" pitchFamily="-103" charset="0"/>
              <a:buNone/>
            </a:pPr>
            <a:r>
              <a:rPr lang="en-US">
                <a:ea typeface="ＭＳ Ｐゴシック" pitchFamily="-103" charset="-128"/>
                <a:cs typeface="ＭＳ Ｐゴシック" pitchFamily="-103" charset="-128"/>
              </a:rPr>
              <a:t>3.  Reproduction:</a:t>
            </a:r>
            <a:endParaRPr lang="en-CA">
              <a:ea typeface="ＭＳ Ｐゴシック" pitchFamily="-103" charset="-128"/>
              <a:cs typeface="ＭＳ Ｐゴシック" pitchFamily="-103" charset="-128"/>
            </a:endParaRPr>
          </a:p>
          <a:p>
            <a:pPr marL="0" indent="0">
              <a:buFont typeface="Arial" pitchFamily="-103" charset="0"/>
              <a:buNone/>
            </a:pPr>
            <a:r>
              <a:rPr lang="en-US">
                <a:ea typeface="ＭＳ Ｐゴシック" pitchFamily="-103" charset="-128"/>
                <a:cs typeface="ＭＳ Ｐゴシック" pitchFamily="-103" charset="-128"/>
              </a:rPr>
              <a:t>a)  Asexual:  </a:t>
            </a:r>
            <a:r>
              <a:rPr lang="en-US" i="1">
                <a:ea typeface="ＭＳ Ｐゴシック" pitchFamily="-103" charset="-128"/>
                <a:cs typeface="ＭＳ Ｐゴシック" pitchFamily="-103" charset="-128"/>
              </a:rPr>
              <a:t>budding</a:t>
            </a:r>
            <a:endParaRPr lang="en-CA">
              <a:ea typeface="ＭＳ Ｐゴシック" pitchFamily="-103" charset="-128"/>
              <a:cs typeface="ＭＳ Ｐゴシック" pitchFamily="-103" charset="-128"/>
            </a:endParaRPr>
          </a:p>
          <a:p>
            <a:pPr marL="0" indent="0">
              <a:buFont typeface="Arial" pitchFamily="-103" charset="0"/>
              <a:buNone/>
            </a:pPr>
            <a:r>
              <a:rPr lang="en-US">
                <a:ea typeface="ＭＳ Ｐゴシック" pitchFamily="-103" charset="-128"/>
                <a:cs typeface="ＭＳ Ｐゴシック" pitchFamily="-103" charset="-128"/>
              </a:rPr>
              <a:t>b)  Sexual:  </a:t>
            </a:r>
            <a:r>
              <a:rPr lang="en-US" i="1">
                <a:ea typeface="ＭＳ Ｐゴシック" pitchFamily="-103" charset="-128"/>
                <a:cs typeface="ＭＳ Ｐゴシック" pitchFamily="-103" charset="-128"/>
              </a:rPr>
              <a:t>producing of eggs and sperm in their body walls</a:t>
            </a:r>
            <a:endParaRPr lang="en-CA">
              <a:ea typeface="ＭＳ Ｐゴシック" pitchFamily="-103" charset="-128"/>
              <a:cs typeface="ＭＳ Ｐゴシック" pitchFamily="-103" charset="-128"/>
            </a:endParaRPr>
          </a:p>
          <a:p>
            <a:pPr marL="0" indent="0">
              <a:buFont typeface="Arial" pitchFamily="-103" charset="0"/>
              <a:buNone/>
            </a:pPr>
            <a:endParaRPr lang="en-CA">
              <a:ea typeface="ＭＳ Ｐゴシック" pitchFamily="-103" charset="-128"/>
              <a:cs typeface="ＭＳ Ｐゴシック" pitchFamily="-103" charset="-128"/>
            </a:endParaRPr>
          </a:p>
        </p:txBody>
      </p:sp>
      <p:pic>
        <p:nvPicPr>
          <p:cNvPr id="5530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r="http://schemas.openxmlformats.org/officeDocument/2006/relationships" xmlns:a="http://schemas.openxmlformats.org/drawingml/2006/main" xmlns:p="http://schemas.openxmlformats.org/presentation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1500" y="1412875"/>
            <a:ext cx="3241675" cy="443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a="http://schemas.openxmlformats.org/drawingml/2006/main" xmlns:p="http://schemas.openxmlformats.org/presentation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a="http://schemas.openxmlformats.org/drawingml/2006/main" xmlns:p="http://schemas.openxmlformats.org/presentation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a="http://schemas.openxmlformats.org/drawingml/2006/main" xmlns:p="http://schemas.openxmlformats.org/presentationml/2006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b="1">
                <a:ea typeface="ＭＳ Ｐゴシック" pitchFamily="-103" charset="-128"/>
                <a:cs typeface="ＭＳ Ｐゴシック" pitchFamily="-103" charset="-128"/>
              </a:rPr>
              <a:t>IV.	</a:t>
            </a:r>
            <a:r>
              <a:rPr lang="en-US" b="1" u="sng">
                <a:ea typeface="ＭＳ Ｐゴシック" pitchFamily="-103" charset="-128"/>
                <a:cs typeface="ＭＳ Ｐゴシック" pitchFamily="-103" charset="-128"/>
              </a:rPr>
              <a:t>Jellyfish</a:t>
            </a:r>
            <a:r>
              <a:rPr lang="en-CA">
                <a:ea typeface="ＭＳ Ｐゴシック" pitchFamily="-103" charset="-128"/>
                <a:cs typeface="ＭＳ Ｐゴシック" pitchFamily="-103" charset="-128"/>
              </a:rPr>
              <a:t/>
            </a:r>
            <a:br>
              <a:rPr lang="en-CA">
                <a:ea typeface="ＭＳ Ｐゴシック" pitchFamily="-103" charset="-128"/>
                <a:cs typeface="ＭＳ Ｐゴシック" pitchFamily="-103" charset="-128"/>
              </a:rPr>
            </a:br>
            <a:endParaRPr lang="en-CA">
              <a:ea typeface="ＭＳ Ｐゴシック" pitchFamily="-103" charset="-128"/>
              <a:cs typeface="ＭＳ Ｐゴシック" pitchFamily="-103" charset="-128"/>
            </a:endParaRPr>
          </a:p>
        </p:txBody>
      </p:sp>
      <p:sp>
        <p:nvSpPr>
          <p:cNvPr id="16386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ＭＳ Ｐゴシック" pitchFamily="-103" charset="-128"/>
                <a:cs typeface="ＭＳ Ｐゴシック" pitchFamily="-103" charset="-128"/>
              </a:rPr>
              <a:t>A.   Class: Scyphozoa</a:t>
            </a:r>
            <a:endParaRPr lang="en-CA">
              <a:ea typeface="ＭＳ Ｐゴシック" pitchFamily="-103" charset="-128"/>
              <a:cs typeface="ＭＳ Ｐゴシック" pitchFamily="-103" charset="-128"/>
            </a:endParaRPr>
          </a:p>
          <a:p>
            <a:endParaRPr lang="en-CA">
              <a:ea typeface="ＭＳ Ｐゴシック" pitchFamily="-103" charset="-128"/>
              <a:cs typeface="ＭＳ Ｐゴシック" pitchFamily="-103" charset="-128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Font typeface="Arial" pitchFamily="-103" charset="0"/>
              <a:buNone/>
            </a:pPr>
            <a:r>
              <a:rPr lang="en-US" b="1">
                <a:ea typeface="ＭＳ Ｐゴシック" pitchFamily="-103" charset="-128"/>
                <a:cs typeface="ＭＳ Ｐゴシック" pitchFamily="-103" charset="-128"/>
              </a:rPr>
              <a:t>B. The </a:t>
            </a:r>
            <a:r>
              <a:rPr lang="en-US" b="1" i="1" u="sng">
                <a:ea typeface="ＭＳ Ｐゴシック" pitchFamily="-103" charset="-128"/>
                <a:cs typeface="ＭＳ Ｐゴシック" pitchFamily="-103" charset="-128"/>
              </a:rPr>
              <a:t>medusa</a:t>
            </a:r>
            <a:r>
              <a:rPr lang="en-US" b="1">
                <a:ea typeface="ＭＳ Ｐゴシック" pitchFamily="-103" charset="-128"/>
                <a:cs typeface="ＭＳ Ｐゴシック" pitchFamily="-103" charset="-128"/>
              </a:rPr>
              <a:t> is </a:t>
            </a:r>
            <a:r>
              <a:rPr lang="en-US" b="1" i="1" u="sng">
                <a:ea typeface="ＭＳ Ｐゴシック" pitchFamily="-103" charset="-128"/>
                <a:cs typeface="ＭＳ Ｐゴシック" pitchFamily="-103" charset="-128"/>
              </a:rPr>
              <a:t>large</a:t>
            </a:r>
            <a:r>
              <a:rPr lang="en-US" b="1">
                <a:ea typeface="ＭＳ Ｐゴシック" pitchFamily="-103" charset="-128"/>
                <a:cs typeface="ＭＳ Ｐゴシック" pitchFamily="-103" charset="-128"/>
              </a:rPr>
              <a:t> &amp; long-lived (dominant)</a:t>
            </a:r>
            <a:endParaRPr lang="en-CA">
              <a:ea typeface="ＭＳ Ｐゴシック" pitchFamily="-103" charset="-128"/>
              <a:cs typeface="ＭＳ Ｐゴシック" pitchFamily="-103" charset="-128"/>
            </a:endParaRPr>
          </a:p>
          <a:p>
            <a:pPr marL="0" indent="0">
              <a:buFont typeface="Arial" pitchFamily="-103" charset="0"/>
              <a:buNone/>
            </a:pPr>
            <a:r>
              <a:rPr lang="en-US" b="1">
                <a:ea typeface="ＭＳ Ｐゴシック" pitchFamily="-103" charset="-128"/>
                <a:cs typeface="ＭＳ Ｐゴシック" pitchFamily="-103" charset="-128"/>
              </a:rPr>
              <a:t>C. Nematocysts mostly </a:t>
            </a:r>
            <a:r>
              <a:rPr lang="en-US" b="1" i="1" u="sng">
                <a:ea typeface="ＭＳ Ｐゴシック" pitchFamily="-103" charset="-128"/>
                <a:cs typeface="ＭＳ Ｐゴシック" pitchFamily="-103" charset="-128"/>
              </a:rPr>
              <a:t>harmless</a:t>
            </a:r>
            <a:r>
              <a:rPr lang="en-US" b="1">
                <a:ea typeface="ＭＳ Ｐゴシック" pitchFamily="-103" charset="-128"/>
                <a:cs typeface="ＭＳ Ｐゴシック" pitchFamily="-103" charset="-128"/>
              </a:rPr>
              <a:t> to humans; some can cause painful </a:t>
            </a:r>
            <a:r>
              <a:rPr lang="en-US" b="1" i="1" u="sng">
                <a:ea typeface="ＭＳ Ｐゴシック" pitchFamily="-103" charset="-128"/>
                <a:cs typeface="ＭＳ Ｐゴシック" pitchFamily="-103" charset="-128"/>
              </a:rPr>
              <a:t>stings</a:t>
            </a:r>
            <a:r>
              <a:rPr lang="en-US" b="1">
                <a:ea typeface="ＭＳ Ｐゴシック" pitchFamily="-103" charset="-128"/>
                <a:cs typeface="ＭＳ Ｐゴシック" pitchFamily="-103" charset="-128"/>
              </a:rPr>
              <a:t> or </a:t>
            </a:r>
            <a:r>
              <a:rPr lang="en-US" b="1" i="1" u="sng">
                <a:ea typeface="ＭＳ Ｐゴシック" pitchFamily="-103" charset="-128"/>
                <a:cs typeface="ＭＳ Ｐゴシック" pitchFamily="-103" charset="-128"/>
              </a:rPr>
              <a:t>death</a:t>
            </a:r>
            <a:endParaRPr lang="en-CA">
              <a:ea typeface="ＭＳ Ｐゴシック" pitchFamily="-103" charset="-128"/>
              <a:cs typeface="ＭＳ Ｐゴシック" pitchFamily="-103" charset="-128"/>
            </a:endParaRPr>
          </a:p>
          <a:p>
            <a:pPr marL="0" indent="0"/>
            <a:endParaRPr lang="en-CA">
              <a:ea typeface="ＭＳ Ｐゴシック" pitchFamily="-103" charset="-128"/>
              <a:cs typeface="ＭＳ Ｐゴシック" pitchFamily="-103" charset="-128"/>
            </a:endParaRPr>
          </a:p>
        </p:txBody>
      </p:sp>
      <p:sp>
        <p:nvSpPr>
          <p:cNvPr id="16388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CA">
              <a:ea typeface="ＭＳ Ｐゴシック" pitchFamily="-103" charset="-128"/>
              <a:cs typeface="ＭＳ Ｐゴシック" pitchFamily="-103" charset="-128"/>
            </a:endParaRPr>
          </a:p>
        </p:txBody>
      </p:sp>
      <p:sp>
        <p:nvSpPr>
          <p:cNvPr id="16389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CA">
              <a:ea typeface="ＭＳ Ｐゴシック" pitchFamily="-103" charset="-128"/>
              <a:cs typeface="ＭＳ Ｐゴシック" pitchFamily="-103" charset="-128"/>
            </a:endParaRPr>
          </a:p>
        </p:txBody>
      </p:sp>
      <p:pic>
        <p:nvPicPr>
          <p:cNvPr id="5632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r="http://schemas.openxmlformats.org/officeDocument/2006/relationships" xmlns:a="http://schemas.openxmlformats.org/drawingml/2006/main" xmlns:p="http://schemas.openxmlformats.org/presentation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19700" y="2205038"/>
            <a:ext cx="3097213" cy="4567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a="http://schemas.openxmlformats.org/drawingml/2006/main" xmlns:p="http://schemas.openxmlformats.org/presentation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a="http://schemas.openxmlformats.org/drawingml/2006/main" xmlns:p="http://schemas.openxmlformats.org/presentation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a="http://schemas.openxmlformats.org/drawingml/2006/main" xmlns:p="http://schemas.openxmlformats.org/presentationml/2006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pic>
        <p:nvPicPr>
          <p:cNvPr id="5632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r="http://schemas.openxmlformats.org/officeDocument/2006/relationships" xmlns:a="http://schemas.openxmlformats.org/drawingml/2006/main" xmlns:p="http://schemas.openxmlformats.org/presentation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063" y="333375"/>
            <a:ext cx="2395537" cy="179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a="http://schemas.openxmlformats.org/drawingml/2006/main" xmlns:p="http://schemas.openxmlformats.org/presentation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a="http://schemas.openxmlformats.org/drawingml/2006/main" xmlns:p="http://schemas.openxmlformats.org/presentation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a="http://schemas.openxmlformats.org/drawingml/2006/main" xmlns:p="http://schemas.openxmlformats.org/presentationml/2006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pic>
        <p:nvPicPr>
          <p:cNvPr id="16392" name="Picture 5" descr="treat jellyfish sting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19250" y="4365625"/>
            <a:ext cx="2333625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b="1">
                <a:ea typeface="ＭＳ Ｐゴシック" pitchFamily="-103" charset="-128"/>
                <a:cs typeface="ＭＳ Ｐゴシック" pitchFamily="-103" charset="-128"/>
              </a:rPr>
              <a:t>V.  </a:t>
            </a:r>
            <a:r>
              <a:rPr lang="en-US" b="1" u="sng">
                <a:ea typeface="ＭＳ Ｐゴシック" pitchFamily="-103" charset="-128"/>
                <a:cs typeface="ＭＳ Ｐゴシック" pitchFamily="-103" charset="-128"/>
              </a:rPr>
              <a:t>Sea Anemones and Corals</a:t>
            </a:r>
            <a:r>
              <a:rPr lang="en-CA">
                <a:ea typeface="ＭＳ Ｐゴシック" pitchFamily="-103" charset="-128"/>
                <a:cs typeface="ＭＳ Ｐゴシック" pitchFamily="-103" charset="-128"/>
              </a:rPr>
              <a:t/>
            </a:r>
            <a:br>
              <a:rPr lang="en-CA">
                <a:ea typeface="ＭＳ Ｐゴシック" pitchFamily="-103" charset="-128"/>
                <a:cs typeface="ＭＳ Ｐゴシック" pitchFamily="-103" charset="-128"/>
              </a:rPr>
            </a:br>
            <a:endParaRPr lang="en-CA" b="1">
              <a:ea typeface="ＭＳ Ｐゴシック" pitchFamily="-103" charset="-128"/>
              <a:cs typeface="ＭＳ Ｐゴシック" pitchFamily="-103" charset="-128"/>
            </a:endParaRPr>
          </a:p>
        </p:txBody>
      </p:sp>
      <p:sp>
        <p:nvSpPr>
          <p:cNvPr id="10" name="Tex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Font typeface="Arial" pitchFamily="-103" charset="0"/>
              <a:buNone/>
            </a:pPr>
            <a:r>
              <a:rPr lang="en-US">
                <a:ea typeface="ＭＳ Ｐゴシック" pitchFamily="-103" charset="-128"/>
                <a:cs typeface="ＭＳ Ｐゴシック" pitchFamily="-103" charset="-128"/>
              </a:rPr>
              <a:t>A.  Class:  </a:t>
            </a:r>
            <a:r>
              <a:rPr lang="en-US" i="1">
                <a:ea typeface="ＭＳ Ｐゴシック" pitchFamily="-103" charset="-128"/>
                <a:cs typeface="ＭＳ Ｐゴシック" pitchFamily="-103" charset="-128"/>
              </a:rPr>
              <a:t>Anthozoa</a:t>
            </a:r>
            <a:endParaRPr lang="en-CA">
              <a:ea typeface="ＭＳ Ｐゴシック" pitchFamily="-103" charset="-128"/>
              <a:cs typeface="ＭＳ Ｐゴシック" pitchFamily="-103" charset="-128"/>
            </a:endParaRPr>
          </a:p>
          <a:p>
            <a:pPr marL="0" indent="0">
              <a:buFont typeface="Arial" pitchFamily="-103" charset="0"/>
              <a:buNone/>
            </a:pPr>
            <a:r>
              <a:rPr lang="en-US">
                <a:ea typeface="ＭＳ Ｐゴシック" pitchFamily="-103" charset="-128"/>
                <a:cs typeface="ＭＳ Ｐゴシック" pitchFamily="-103" charset="-128"/>
              </a:rPr>
              <a:t>B.  Life Cycle: only the </a:t>
            </a:r>
            <a:r>
              <a:rPr lang="en-US" i="1" u="sng">
                <a:ea typeface="ＭＳ Ｐゴシック" pitchFamily="-103" charset="-128"/>
                <a:cs typeface="ＭＳ Ｐゴシック" pitchFamily="-103" charset="-128"/>
              </a:rPr>
              <a:t>polyp</a:t>
            </a:r>
            <a:r>
              <a:rPr lang="en-US">
                <a:ea typeface="ＭＳ Ｐゴシック" pitchFamily="-103" charset="-128"/>
                <a:cs typeface="ＭＳ Ｐゴシック" pitchFamily="-103" charset="-128"/>
              </a:rPr>
              <a:t> stage</a:t>
            </a:r>
            <a:endParaRPr lang="en-CA">
              <a:ea typeface="ＭＳ Ｐゴシック" pitchFamily="-103" charset="-128"/>
              <a:cs typeface="ＭＳ Ｐゴシック" pitchFamily="-103" charset="-128"/>
            </a:endParaRPr>
          </a:p>
          <a:p>
            <a:pPr marL="0" indent="0">
              <a:buFont typeface="Arial" pitchFamily="-103" charset="0"/>
              <a:buNone/>
            </a:pPr>
            <a:r>
              <a:rPr lang="en-US">
                <a:ea typeface="ＭＳ Ｐゴシック" pitchFamily="-103" charset="-128"/>
                <a:cs typeface="ＭＳ Ｐゴシック" pitchFamily="-103" charset="-128"/>
              </a:rPr>
              <a:t>C.  Sea anemones:</a:t>
            </a:r>
            <a:endParaRPr lang="en-CA">
              <a:ea typeface="ＭＳ Ｐゴシック" pitchFamily="-103" charset="-128"/>
              <a:cs typeface="ＭＳ Ｐゴシック" pitchFamily="-103" charset="-128"/>
            </a:endParaRPr>
          </a:p>
          <a:p>
            <a:pPr marL="0" indent="0">
              <a:buFont typeface="Arial" pitchFamily="-103" charset="0"/>
              <a:buNone/>
            </a:pPr>
            <a:r>
              <a:rPr lang="en-US" sz="2400">
                <a:ea typeface="ＭＳ Ｐゴシック" pitchFamily="-103" charset="-128"/>
                <a:cs typeface="ＭＳ Ｐゴシック" pitchFamily="-103" charset="-128"/>
              </a:rPr>
              <a:t>1.  Habitat:  </a:t>
            </a:r>
            <a:r>
              <a:rPr lang="en-US" sz="2400" i="1">
                <a:ea typeface="ＭＳ Ｐゴシック" pitchFamily="-103" charset="-128"/>
                <a:cs typeface="ＭＳ Ｐゴシック" pitchFamily="-103" charset="-128"/>
              </a:rPr>
              <a:t>sea from the low-tide line to great depths</a:t>
            </a:r>
            <a:endParaRPr lang="en-CA" sz="2400">
              <a:ea typeface="ＭＳ Ｐゴシック" pitchFamily="-103" charset="-128"/>
              <a:cs typeface="ＭＳ Ｐゴシック" pitchFamily="-103" charset="-128"/>
            </a:endParaRPr>
          </a:p>
          <a:p>
            <a:pPr marL="0" indent="0"/>
            <a:endParaRPr lang="en-CA">
              <a:ea typeface="ＭＳ Ｐゴシック" pitchFamily="-103" charset="-128"/>
              <a:cs typeface="ＭＳ Ｐゴシック" pitchFamily="-103" charset="-128"/>
            </a:endParaRPr>
          </a:p>
        </p:txBody>
      </p:sp>
      <p:sp>
        <p:nvSpPr>
          <p:cNvPr id="17411" name="Content Placeholder 1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CA">
              <a:ea typeface="ＭＳ Ｐゴシック" pitchFamily="-103" charset="-128"/>
              <a:cs typeface="ＭＳ Ｐゴシック" pitchFamily="-103" charset="-128"/>
            </a:endParaRPr>
          </a:p>
        </p:txBody>
      </p:sp>
      <p:pic>
        <p:nvPicPr>
          <p:cNvPr id="17412" name="Picture 2" descr="http://www.valdosta.edu/~jlgoble/Sea%20Anemone%20Diadumene%20Dia%2030cm%2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8263" y="1196975"/>
            <a:ext cx="3095625" cy="232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4" descr="http://www.jimstonefreelance.com/sea%20anemone%20be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8263" y="3789363"/>
            <a:ext cx="3113087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7" descr="http://photography.nationalgeographic.com/staticfiles/NGS/Shared/StaticFiles/Photography/Images/POD/a/anemone-crab-grall-1068149-sw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76375" y="4437063"/>
            <a:ext cx="2784475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800"/>
          </a:xfrm>
        </p:spPr>
        <p:txBody>
          <a:bodyPr/>
          <a:lstStyle/>
          <a:p>
            <a:pPr algn="l"/>
            <a:r>
              <a:rPr lang="en-US" b="1">
                <a:ea typeface="ＭＳ Ｐゴシック" pitchFamily="-103" charset="-128"/>
                <a:cs typeface="ＭＳ Ｐゴシック" pitchFamily="-103" charset="-128"/>
              </a:rPr>
              <a:t>D.  Corals:  </a:t>
            </a:r>
            <a:r>
              <a:rPr lang="en-US" sz="2400" b="1">
                <a:ea typeface="ＭＳ Ｐゴシック" pitchFamily="-103" charset="-128"/>
                <a:cs typeface="ＭＳ Ｐゴシック" pitchFamily="-103" charset="-128"/>
                <a:hlinkClick r:id="rId2"/>
              </a:rPr>
              <a:t>Video</a:t>
            </a:r>
            <a:endParaRPr lang="en-CA" sz="2400">
              <a:ea typeface="ＭＳ Ｐゴシック" pitchFamily="-103" charset="-128"/>
              <a:cs typeface="ＭＳ Ｐゴシック" pitchFamily="-103" charset="-128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33375"/>
            <a:ext cx="4038600" cy="5792788"/>
          </a:xfrm>
        </p:spPr>
        <p:txBody>
          <a:bodyPr>
            <a:normAutofit fontScale="92500" lnSpcReduction="10000"/>
          </a:bodyPr>
          <a:lstStyle/>
          <a:p>
            <a:pPr marL="0" indent="0">
              <a:buFont typeface="Arial" pitchFamily="-103" charset="0"/>
              <a:buNone/>
            </a:pPr>
            <a:r>
              <a:rPr lang="en-US" b="1">
                <a:ea typeface="ＭＳ Ｐゴシック" pitchFamily="-103" charset="-128"/>
                <a:cs typeface="ＭＳ Ｐゴシック" pitchFamily="-103" charset="-128"/>
              </a:rPr>
              <a:t>1.  Habitat:  </a:t>
            </a:r>
            <a:r>
              <a:rPr lang="en-US" i="1">
                <a:ea typeface="ＭＳ Ｐゴシック" pitchFamily="-103" charset="-128"/>
                <a:cs typeface="ＭＳ Ｐゴシック" pitchFamily="-103" charset="-128"/>
              </a:rPr>
              <a:t>shallow tropical waters</a:t>
            </a:r>
            <a:endParaRPr lang="en-CA">
              <a:ea typeface="ＭＳ Ｐゴシック" pitchFamily="-103" charset="-128"/>
              <a:cs typeface="ＭＳ Ｐゴシック" pitchFamily="-103" charset="-128"/>
            </a:endParaRPr>
          </a:p>
          <a:p>
            <a:pPr marL="0" indent="0">
              <a:buFont typeface="Arial" pitchFamily="-103" charset="0"/>
              <a:buNone/>
            </a:pPr>
            <a:r>
              <a:rPr lang="en-US" b="1">
                <a:ea typeface="ＭＳ Ｐゴシック" pitchFamily="-103" charset="-128"/>
                <a:cs typeface="ＭＳ Ｐゴシック" pitchFamily="-103" charset="-128"/>
              </a:rPr>
              <a:t>2.  Skeleton:  </a:t>
            </a:r>
            <a:r>
              <a:rPr lang="en-US" i="1">
                <a:ea typeface="ＭＳ Ｐゴシック" pitchFamily="-103" charset="-128"/>
                <a:cs typeface="ＭＳ Ｐゴシック" pitchFamily="-103" charset="-128"/>
              </a:rPr>
              <a:t>made of calcium carbonate (limestone)   </a:t>
            </a:r>
            <a:endParaRPr lang="en-CA">
              <a:ea typeface="ＭＳ Ｐゴシック" pitchFamily="-103" charset="-128"/>
              <a:cs typeface="ＭＳ Ｐゴシック" pitchFamily="-103" charset="-128"/>
            </a:endParaRPr>
          </a:p>
          <a:p>
            <a:pPr marL="0" indent="0">
              <a:buFont typeface="Arial" pitchFamily="-103" charset="0"/>
              <a:buNone/>
            </a:pPr>
            <a:r>
              <a:rPr lang="en-US" b="1">
                <a:ea typeface="ＭＳ Ｐゴシック" pitchFamily="-103" charset="-128"/>
                <a:cs typeface="ＭＳ Ｐゴシック" pitchFamily="-103" charset="-128"/>
              </a:rPr>
              <a:t>3.  Colonies</a:t>
            </a:r>
            <a:r>
              <a:rPr lang="en-US">
                <a:ea typeface="ＭＳ Ｐゴシック" pitchFamily="-103" charset="-128"/>
                <a:cs typeface="ＭＳ Ｐゴシック" pitchFamily="-103" charset="-128"/>
              </a:rPr>
              <a:t> produce </a:t>
            </a:r>
            <a:r>
              <a:rPr lang="en-US" i="1" u="sng">
                <a:ea typeface="ＭＳ Ｐゴシック" pitchFamily="-103" charset="-128"/>
                <a:cs typeface="ＭＳ Ｐゴシック" pitchFamily="-103" charset="-128"/>
              </a:rPr>
              <a:t>coral</a:t>
            </a:r>
            <a:r>
              <a:rPr lang="en-US">
                <a:ea typeface="ＭＳ Ｐゴシック" pitchFamily="-103" charset="-128"/>
                <a:cs typeface="ＭＳ Ｐゴシック" pitchFamily="-103" charset="-128"/>
              </a:rPr>
              <a:t> </a:t>
            </a:r>
            <a:r>
              <a:rPr lang="en-US" i="1" u="sng">
                <a:ea typeface="ＭＳ Ｐゴシック" pitchFamily="-103" charset="-128"/>
                <a:cs typeface="ＭＳ Ｐゴシック" pitchFamily="-103" charset="-128"/>
              </a:rPr>
              <a:t>reefs</a:t>
            </a:r>
            <a:r>
              <a:rPr lang="en-US">
                <a:ea typeface="ＭＳ Ｐゴシック" pitchFamily="-103" charset="-128"/>
                <a:cs typeface="ＭＳ Ｐゴシック" pitchFamily="-103" charset="-128"/>
              </a:rPr>
              <a:t>, which can contain </a:t>
            </a:r>
            <a:endParaRPr lang="en-CA">
              <a:ea typeface="ＭＳ Ｐゴシック" pitchFamily="-103" charset="-128"/>
              <a:cs typeface="ＭＳ Ｐゴシック" pitchFamily="-103" charset="-128"/>
            </a:endParaRPr>
          </a:p>
          <a:p>
            <a:pPr marL="0" indent="0">
              <a:buFont typeface="Arial" pitchFamily="-103" charset="0"/>
              <a:buNone/>
            </a:pPr>
            <a:r>
              <a:rPr lang="en-US">
                <a:ea typeface="ＭＳ Ｐゴシック" pitchFamily="-103" charset="-128"/>
                <a:cs typeface="ＭＳ Ｐゴシック" pitchFamily="-103" charset="-128"/>
              </a:rPr>
              <a:t>more </a:t>
            </a:r>
            <a:r>
              <a:rPr lang="en-US" i="1" u="sng">
                <a:ea typeface="ＭＳ Ｐゴシック" pitchFamily="-103" charset="-128"/>
                <a:cs typeface="ＭＳ Ｐゴシック" pitchFamily="-103" charset="-128"/>
              </a:rPr>
              <a:t>rock</a:t>
            </a:r>
            <a:r>
              <a:rPr lang="en-US">
                <a:ea typeface="ＭＳ Ｐゴシック" pitchFamily="-103" charset="-128"/>
                <a:cs typeface="ＭＳ Ｐゴシック" pitchFamily="-103" charset="-128"/>
              </a:rPr>
              <a:t> and </a:t>
            </a:r>
            <a:r>
              <a:rPr lang="en-US" i="1">
                <a:ea typeface="ＭＳ Ｐゴシック" pitchFamily="-103" charset="-128"/>
                <a:cs typeface="ＭＳ Ｐゴシック" pitchFamily="-103" charset="-128"/>
              </a:rPr>
              <a:t>living tissue</a:t>
            </a:r>
            <a:r>
              <a:rPr lang="en-US">
                <a:ea typeface="ＭＳ Ｐゴシック" pitchFamily="-103" charset="-128"/>
                <a:cs typeface="ＭＳ Ｐゴシック" pitchFamily="-103" charset="-128"/>
              </a:rPr>
              <a:t> than the largest human </a:t>
            </a:r>
            <a:endParaRPr lang="en-CA">
              <a:ea typeface="ＭＳ Ｐゴシック" pitchFamily="-103" charset="-128"/>
              <a:cs typeface="ＭＳ Ｐゴシック" pitchFamily="-103" charset="-128"/>
            </a:endParaRPr>
          </a:p>
          <a:p>
            <a:pPr marL="0" indent="0">
              <a:buFont typeface="Arial" pitchFamily="-103" charset="0"/>
              <a:buNone/>
            </a:pPr>
            <a:r>
              <a:rPr lang="en-CA" i="1" u="sng">
                <a:ea typeface="ＭＳ Ｐゴシック" pitchFamily="-103" charset="-128"/>
                <a:cs typeface="ＭＳ Ｐゴシック" pitchFamily="-103" charset="-128"/>
              </a:rPr>
              <a:t>C</a:t>
            </a:r>
            <a:r>
              <a:rPr lang="en-US" i="1" u="sng">
                <a:ea typeface="ＭＳ Ｐゴシック" pitchFamily="-103" charset="-128"/>
                <a:cs typeface="ＭＳ Ｐゴシック" pitchFamily="-103" charset="-128"/>
              </a:rPr>
              <a:t>ities</a:t>
            </a:r>
            <a:endParaRPr lang="en-CA">
              <a:ea typeface="ＭＳ Ｐゴシック" pitchFamily="-103" charset="-128"/>
              <a:cs typeface="ＭＳ Ｐゴシック" pitchFamily="-103" charset="-128"/>
            </a:endParaRPr>
          </a:p>
          <a:p>
            <a:pPr marL="0" indent="0">
              <a:buFont typeface="Arial" pitchFamily="-103" charset="0"/>
              <a:buNone/>
            </a:pPr>
            <a:r>
              <a:rPr lang="en-US">
                <a:ea typeface="ＭＳ Ｐゴシック" pitchFamily="-103" charset="-128"/>
                <a:cs typeface="ＭＳ Ｐゴシック" pitchFamily="-103" charset="-128"/>
              </a:rPr>
              <a:t>e.g.:  </a:t>
            </a:r>
            <a:r>
              <a:rPr lang="en-US" i="1">
                <a:ea typeface="ＭＳ Ｐゴシック" pitchFamily="-103" charset="-128"/>
                <a:cs typeface="ＭＳ Ｐゴシック" pitchFamily="-103" charset="-128"/>
              </a:rPr>
              <a:t>The Great Barrier Reef (Australia) is more than 2000 km long and 80 km wide</a:t>
            </a:r>
            <a:endParaRPr lang="en-CA">
              <a:ea typeface="ＭＳ Ｐゴシック" pitchFamily="-103" charset="-128"/>
              <a:cs typeface="ＭＳ Ｐゴシック" pitchFamily="-103" charset="-128"/>
            </a:endParaRPr>
          </a:p>
          <a:p>
            <a:pPr marL="0" indent="0"/>
            <a:endParaRPr lang="en-CA">
              <a:ea typeface="ＭＳ Ｐゴシック" pitchFamily="-103" charset="-128"/>
              <a:cs typeface="ＭＳ Ｐゴシック" pitchFamily="-103" charset="-128"/>
            </a:endParaRPr>
          </a:p>
          <a:p>
            <a:pPr marL="0" indent="0"/>
            <a:endParaRPr lang="en-CA">
              <a:ea typeface="ＭＳ Ｐゴシック" pitchFamily="-103" charset="-128"/>
              <a:cs typeface="ＭＳ Ｐゴシック" pitchFamily="-103" charset="-128"/>
            </a:endParaRPr>
          </a:p>
        </p:txBody>
      </p:sp>
      <p:pic>
        <p:nvPicPr>
          <p:cNvPr id="18435" name="Picture 2" descr="http://t3.gstatic.com/images?q=tbn:ANd9GcT_hl18D4ZtF3FxTg250LjQGEHiQkctMwB7NzJqpco75C2vM_eTV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50825" y="1268413"/>
            <a:ext cx="2076450" cy="2209800"/>
          </a:xfrm>
          <a:noFill/>
        </p:spPr>
      </p:pic>
      <p:pic>
        <p:nvPicPr>
          <p:cNvPr id="18436" name="Picture 4" descr="http://t2.gstatic.com/images?q=tbn:ANd9GcSSlBM3xBY-SWQkMTMtXPZkYBWZgn8taJqvuHFvvu24E1W8Y9Pu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55875" y="1700213"/>
            <a:ext cx="1838325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6" descr="http://t1.gstatic.com/images?q=tbn:ANd9GcQrMgujQMB0stSF2ERLOpuwGvJKOgfURa2-EtnMm-4ZvH1C7f8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9863" y="3500438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8" descr="http://www.talismancoins.com/catalog/Great_Barrier_Reef_from_Space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24075" y="4508500"/>
            <a:ext cx="2335213" cy="233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Content Placeholder 2"/>
          <p:cNvSpPr>
            <a:spLocks noGrp="1"/>
          </p:cNvSpPr>
          <p:nvPr>
            <p:ph idx="1"/>
          </p:nvPr>
        </p:nvSpPr>
        <p:spPr>
          <a:xfrm>
            <a:off x="457200" y="692150"/>
            <a:ext cx="4762500" cy="5434013"/>
          </a:xfrm>
        </p:spPr>
        <p:txBody>
          <a:bodyPr/>
          <a:lstStyle/>
          <a:p>
            <a:pPr marL="0" indent="0">
              <a:buFont typeface="Arial" pitchFamily="-103" charset="0"/>
              <a:buNone/>
            </a:pPr>
            <a:r>
              <a:rPr lang="en-US" b="1">
                <a:ea typeface="ＭＳ Ｐゴシック" pitchFamily="-103" charset="-128"/>
                <a:cs typeface="ＭＳ Ｐゴシック" pitchFamily="-103" charset="-128"/>
              </a:rPr>
              <a:t>I</a:t>
            </a:r>
            <a:r>
              <a:rPr lang="en-US" sz="3600" b="1">
                <a:ea typeface="ＭＳ Ｐゴシック" pitchFamily="-103" charset="-128"/>
                <a:cs typeface="ＭＳ Ｐゴシック" pitchFamily="-103" charset="-128"/>
              </a:rPr>
              <a:t>. </a:t>
            </a:r>
            <a:r>
              <a:rPr lang="en-US" sz="3600" b="1" u="sng">
                <a:ea typeface="ＭＳ Ｐゴシック" pitchFamily="-103" charset="-128"/>
                <a:cs typeface="ＭＳ Ｐゴシック" pitchFamily="-103" charset="-128"/>
              </a:rPr>
              <a:t>What is a Cnidarian?</a:t>
            </a:r>
            <a:endParaRPr lang="en-CA" sz="3600">
              <a:ea typeface="ＭＳ Ｐゴシック" pitchFamily="-103" charset="-128"/>
              <a:cs typeface="ＭＳ Ｐゴシック" pitchFamily="-103" charset="-128"/>
            </a:endParaRPr>
          </a:p>
          <a:p>
            <a:pPr marL="0" indent="0">
              <a:buFont typeface="Arial" pitchFamily="-103" charset="0"/>
              <a:buNone/>
            </a:pPr>
            <a:r>
              <a:rPr lang="en-US" b="1">
                <a:ea typeface="ＭＳ Ｐゴシック" pitchFamily="-103" charset="-128"/>
                <a:cs typeface="ＭＳ Ｐゴシック" pitchFamily="-103" charset="-128"/>
              </a:rPr>
              <a:t>A.  Characteristics of Phylum Cnidaria:</a:t>
            </a:r>
            <a:endParaRPr lang="en-CA">
              <a:ea typeface="ＭＳ Ｐゴシック" pitchFamily="-103" charset="-128"/>
              <a:cs typeface="ＭＳ Ｐゴシック" pitchFamily="-103" charset="-128"/>
            </a:endParaRPr>
          </a:p>
          <a:p>
            <a:pPr marL="0" indent="0">
              <a:buFont typeface="Arial" pitchFamily="-103" charset="0"/>
              <a:buNone/>
            </a:pPr>
            <a:r>
              <a:rPr lang="en-US" b="1">
                <a:ea typeface="ＭＳ Ｐゴシック" pitchFamily="-103" charset="-128"/>
                <a:cs typeface="ＭＳ Ｐゴシック" pitchFamily="-103" charset="-128"/>
              </a:rPr>
              <a:t>	</a:t>
            </a:r>
            <a:r>
              <a:rPr lang="en-US">
                <a:ea typeface="ＭＳ Ｐゴシック" pitchFamily="-103" charset="-128"/>
                <a:cs typeface="ＭＳ Ｐゴシック" pitchFamily="-103" charset="-128"/>
              </a:rPr>
              <a:t>1.  </a:t>
            </a:r>
            <a:r>
              <a:rPr lang="en-US" i="1">
                <a:ea typeface="ＭＳ Ｐゴシック" pitchFamily="-103" charset="-128"/>
                <a:cs typeface="ＭＳ Ｐゴシック" pitchFamily="-103" charset="-128"/>
              </a:rPr>
              <a:t>Soft-bodied</a:t>
            </a:r>
            <a:endParaRPr lang="en-CA">
              <a:ea typeface="ＭＳ Ｐゴシック" pitchFamily="-103" charset="-128"/>
              <a:cs typeface="ＭＳ Ｐゴシック" pitchFamily="-103" charset="-128"/>
            </a:endParaRPr>
          </a:p>
          <a:p>
            <a:pPr marL="0" indent="0">
              <a:buFont typeface="Arial" pitchFamily="-103" charset="0"/>
              <a:buNone/>
            </a:pPr>
            <a:r>
              <a:rPr lang="en-US">
                <a:ea typeface="ＭＳ Ｐゴシック" pitchFamily="-103" charset="-128"/>
                <a:cs typeface="ＭＳ Ｐゴシック" pitchFamily="-103" charset="-128"/>
              </a:rPr>
              <a:t>	2.  </a:t>
            </a:r>
            <a:r>
              <a:rPr lang="en-US" i="1">
                <a:ea typeface="ＭＳ Ｐゴシック" pitchFamily="-103" charset="-128"/>
                <a:cs typeface="ＭＳ Ｐゴシック" pitchFamily="-103" charset="-128"/>
              </a:rPr>
              <a:t>Stinging tentacles arranged in circles around their mouth</a:t>
            </a:r>
            <a:endParaRPr lang="en-CA">
              <a:ea typeface="ＭＳ Ｐゴシック" pitchFamily="-103" charset="-128"/>
              <a:cs typeface="ＭＳ Ｐゴシック" pitchFamily="-103" charset="-128"/>
            </a:endParaRPr>
          </a:p>
          <a:p>
            <a:pPr marL="0" indent="0">
              <a:buFont typeface="Arial" pitchFamily="-103" charset="0"/>
              <a:buNone/>
            </a:pPr>
            <a:r>
              <a:rPr lang="en-US">
                <a:ea typeface="ＭＳ Ｐゴシック" pitchFamily="-103" charset="-128"/>
                <a:cs typeface="ＭＳ Ｐゴシック" pitchFamily="-103" charset="-128"/>
              </a:rPr>
              <a:t>	3. Live as single </a:t>
            </a:r>
            <a:r>
              <a:rPr lang="en-US" i="1" u="sng">
                <a:ea typeface="ＭＳ Ｐゴシック" pitchFamily="-103" charset="-128"/>
                <a:cs typeface="ＭＳ Ｐゴシック" pitchFamily="-103" charset="-128"/>
              </a:rPr>
              <a:t>individuals</a:t>
            </a:r>
            <a:r>
              <a:rPr lang="en-US">
                <a:ea typeface="ＭＳ Ｐゴシック" pitchFamily="-103" charset="-128"/>
                <a:cs typeface="ＭＳ Ｐゴシック" pitchFamily="-103" charset="-128"/>
              </a:rPr>
              <a:t> or as a group connected	into a </a:t>
            </a:r>
            <a:r>
              <a:rPr lang="en-US" i="1" u="sng">
                <a:ea typeface="ＭＳ Ｐゴシック" pitchFamily="-103" charset="-128"/>
                <a:cs typeface="ＭＳ Ｐゴシック" pitchFamily="-103" charset="-128"/>
              </a:rPr>
              <a:t>colony</a:t>
            </a:r>
            <a:endParaRPr lang="en-CA">
              <a:ea typeface="ＭＳ Ｐゴシック" pitchFamily="-103" charset="-128"/>
              <a:cs typeface="ＭＳ Ｐゴシック" pitchFamily="-103" charset="-128"/>
            </a:endParaRPr>
          </a:p>
          <a:p>
            <a:pPr marL="0" indent="0">
              <a:buFont typeface="Arial" pitchFamily="-103" charset="0"/>
              <a:buNone/>
            </a:pPr>
            <a:endParaRPr lang="en-CA">
              <a:ea typeface="ＭＳ Ｐゴシック" pitchFamily="-103" charset="-128"/>
              <a:cs typeface="ＭＳ Ｐゴシック" pitchFamily="-103" charset="-128"/>
            </a:endParaRPr>
          </a:p>
        </p:txBody>
      </p:sp>
      <p:pic>
        <p:nvPicPr>
          <p:cNvPr id="54276" name="Picture 2" descr="http://universe-review.ca/I10-82-polyp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9700" y="549275"/>
            <a:ext cx="357187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6825" y="3908425"/>
            <a:ext cx="3714750" cy="247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295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>
                <a:ea typeface="ＭＳ Ｐゴシック" pitchFamily="-103" charset="-128"/>
                <a:cs typeface="ＭＳ Ｐゴシック" pitchFamily="-103" charset="-128"/>
              </a:rPr>
              <a:t> </a:t>
            </a:r>
            <a:r>
              <a:rPr lang="en-CA">
                <a:ea typeface="ＭＳ Ｐゴシック" pitchFamily="-103" charset="-128"/>
                <a:cs typeface="ＭＳ Ｐゴシック" pitchFamily="-103" charset="-128"/>
              </a:rPr>
              <a:t/>
            </a:r>
            <a:br>
              <a:rPr lang="en-CA">
                <a:ea typeface="ＭＳ Ｐゴシック" pitchFamily="-103" charset="-128"/>
                <a:cs typeface="ＭＳ Ｐゴシック" pitchFamily="-103" charset="-128"/>
              </a:rPr>
            </a:br>
            <a:r>
              <a:rPr lang="en-US" sz="4000" b="1">
                <a:ea typeface="ＭＳ Ｐゴシック" pitchFamily="-103" charset="-128"/>
                <a:cs typeface="ＭＳ Ｐゴシック" pitchFamily="-103" charset="-128"/>
              </a:rPr>
              <a:t>VI.	</a:t>
            </a:r>
            <a:r>
              <a:rPr lang="en-US" sz="4000" b="1" u="sng">
                <a:ea typeface="ＭＳ Ｐゴシック" pitchFamily="-103" charset="-128"/>
                <a:cs typeface="ＭＳ Ｐゴシック" pitchFamily="-103" charset="-128"/>
              </a:rPr>
              <a:t>How Cnidarians Fit into the World</a:t>
            </a:r>
            <a:r>
              <a:rPr lang="en-CA">
                <a:ea typeface="ＭＳ Ｐゴシック" pitchFamily="-103" charset="-128"/>
                <a:cs typeface="ＭＳ Ｐゴシック" pitchFamily="-103" charset="-128"/>
              </a:rPr>
              <a:t/>
            </a:r>
            <a:br>
              <a:rPr lang="en-CA">
                <a:ea typeface="ＭＳ Ｐゴシック" pitchFamily="-103" charset="-128"/>
                <a:cs typeface="ＭＳ Ｐゴシック" pitchFamily="-103" charset="-128"/>
              </a:rPr>
            </a:br>
            <a:endParaRPr lang="en-CA">
              <a:ea typeface="ＭＳ Ｐゴシック" pitchFamily="-103" charset="-128"/>
              <a:cs typeface="ＭＳ Ｐゴシック" pitchFamily="-103" charset="-128"/>
            </a:endParaRPr>
          </a:p>
        </p:txBody>
      </p:sp>
      <p:sp>
        <p:nvSpPr>
          <p:cNvPr id="19458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Font typeface="Arial" pitchFamily="-103" charset="0"/>
              <a:buNone/>
            </a:pPr>
            <a:r>
              <a:rPr lang="en-US" b="1">
                <a:ea typeface="ＭＳ Ｐゴシック" pitchFamily="-103" charset="-128"/>
                <a:cs typeface="ＭＳ Ｐゴシック" pitchFamily="-103" charset="-128"/>
              </a:rPr>
              <a:t>A. Coral Reefs: </a:t>
            </a:r>
            <a:r>
              <a:rPr lang="en-US" b="1">
                <a:ea typeface="ＭＳ Ｐゴシック" pitchFamily="-103" charset="-128"/>
                <a:cs typeface="ＭＳ Ｐゴシック" pitchFamily="-103" charset="-128"/>
                <a:hlinkClick r:id="rId2"/>
              </a:rPr>
              <a:t>TED-Ed Coral Reef</a:t>
            </a:r>
            <a:endParaRPr lang="en-CA">
              <a:ea typeface="ＭＳ Ｐゴシック" pitchFamily="-103" charset="-128"/>
              <a:cs typeface="ＭＳ Ｐゴシック" pitchFamily="-103" charset="-128"/>
            </a:endParaRPr>
          </a:p>
          <a:p>
            <a:pPr marL="0" indent="0">
              <a:buFont typeface="Arial" pitchFamily="-103" charset="0"/>
              <a:buNone/>
            </a:pPr>
            <a:r>
              <a:rPr lang="en-US" b="1">
                <a:ea typeface="ＭＳ Ｐゴシック" pitchFamily="-103" charset="-128"/>
                <a:cs typeface="ＭＳ Ｐゴシック" pitchFamily="-103" charset="-128"/>
              </a:rPr>
              <a:t>1.  	Ecological importance:  </a:t>
            </a:r>
            <a:r>
              <a:rPr lang="en-US" i="1">
                <a:ea typeface="ＭＳ Ｐゴシック" pitchFamily="-103" charset="-128"/>
                <a:cs typeface="ＭＳ Ｐゴシック" pitchFamily="-103" charset="-128"/>
              </a:rPr>
              <a:t>provide tunnels, 	caves and deep channels for other animals 	to live</a:t>
            </a:r>
            <a:r>
              <a:rPr lang="en-CA" i="1">
                <a:ea typeface="ＭＳ Ｐゴシック" pitchFamily="-103" charset="-128"/>
                <a:cs typeface="ＭＳ Ｐゴシック" pitchFamily="-103" charset="-128"/>
              </a:rPr>
              <a:t>      </a:t>
            </a:r>
            <a:r>
              <a:rPr lang="en-CA">
                <a:ea typeface="ＭＳ Ｐゴシック" pitchFamily="-103" charset="-128"/>
                <a:cs typeface="ＭＳ Ｐゴシック" pitchFamily="-103" charset="-128"/>
                <a:hlinkClick r:id="rId3"/>
              </a:rPr>
              <a:t>TED-Ed Coral Reef 2</a:t>
            </a:r>
            <a:endParaRPr lang="en-CA">
              <a:ea typeface="ＭＳ Ｐゴシック" pitchFamily="-103" charset="-128"/>
              <a:cs typeface="ＭＳ Ｐゴシック" pitchFamily="-103" charset="-128"/>
            </a:endParaRPr>
          </a:p>
          <a:p>
            <a:pPr marL="0" indent="0">
              <a:buFont typeface="Arial" pitchFamily="-103" charset="0"/>
              <a:buNone/>
            </a:pPr>
            <a:r>
              <a:rPr lang="en-US" b="1">
                <a:ea typeface="ＭＳ Ｐゴシック" pitchFamily="-103" charset="-128"/>
                <a:cs typeface="ＭＳ Ｐゴシック" pitchFamily="-103" charset="-128"/>
              </a:rPr>
              <a:t>2.  Benefits to Humans:</a:t>
            </a:r>
            <a:endParaRPr lang="en-CA">
              <a:ea typeface="ＭＳ Ｐゴシック" pitchFamily="-103" charset="-128"/>
              <a:cs typeface="ＭＳ Ｐゴシック" pitchFamily="-103" charset="-128"/>
            </a:endParaRPr>
          </a:p>
          <a:p>
            <a:pPr marL="0" indent="0">
              <a:buFont typeface="Arial" pitchFamily="-103" charset="0"/>
              <a:buNone/>
            </a:pPr>
            <a:r>
              <a:rPr lang="en-US" b="1">
                <a:ea typeface="ＭＳ Ｐゴシック" pitchFamily="-103" charset="-128"/>
                <a:cs typeface="ＭＳ Ｐゴシック" pitchFamily="-103" charset="-128"/>
              </a:rPr>
              <a:t>	</a:t>
            </a:r>
            <a:r>
              <a:rPr lang="en-US">
                <a:ea typeface="ＭＳ Ｐゴシック" pitchFamily="-103" charset="-128"/>
                <a:cs typeface="ＭＳ Ｐゴシック" pitchFamily="-103" charset="-128"/>
              </a:rPr>
              <a:t>a)  </a:t>
            </a:r>
            <a:r>
              <a:rPr lang="en-US" i="1">
                <a:ea typeface="ＭＳ Ｐゴシック" pitchFamily="-103" charset="-128"/>
                <a:cs typeface="ＭＳ Ｐゴシック" pitchFamily="-103" charset="-128"/>
              </a:rPr>
              <a:t>Provide a home for food organisms</a:t>
            </a:r>
            <a:endParaRPr lang="en-CA">
              <a:ea typeface="ＭＳ Ｐゴシック" pitchFamily="-103" charset="-128"/>
              <a:cs typeface="ＭＳ Ｐゴシック" pitchFamily="-103" charset="-128"/>
            </a:endParaRPr>
          </a:p>
          <a:p>
            <a:pPr marL="0" indent="0">
              <a:buFont typeface="Arial" pitchFamily="-103" charset="0"/>
              <a:buNone/>
            </a:pPr>
            <a:r>
              <a:rPr lang="en-US">
                <a:ea typeface="ＭＳ Ｐゴシック" pitchFamily="-103" charset="-128"/>
                <a:cs typeface="ＭＳ Ｐゴシック" pitchFamily="-103" charset="-128"/>
              </a:rPr>
              <a:t>	b)  </a:t>
            </a:r>
            <a:r>
              <a:rPr lang="en-US" i="1">
                <a:ea typeface="ＭＳ Ｐゴシック" pitchFamily="-103" charset="-128"/>
                <a:cs typeface="ＭＳ Ｐゴシック" pitchFamily="-103" charset="-128"/>
              </a:rPr>
              <a:t>Protect the land from the destructive 		action of waves</a:t>
            </a:r>
            <a:endParaRPr lang="en-CA">
              <a:ea typeface="ＭＳ Ｐゴシック" pitchFamily="-103" charset="-128"/>
              <a:cs typeface="ＭＳ Ｐゴシック" pitchFamily="-103" charset="-128"/>
            </a:endParaRPr>
          </a:p>
          <a:p>
            <a:pPr marL="0" indent="0">
              <a:buFont typeface="Arial" pitchFamily="-103" charset="0"/>
              <a:buNone/>
            </a:pPr>
            <a:r>
              <a:rPr lang="en-US" b="1">
                <a:ea typeface="ＭＳ Ｐゴシック" pitchFamily="-103" charset="-128"/>
                <a:cs typeface="ＭＳ Ｐゴシック" pitchFamily="-103" charset="-128"/>
              </a:rPr>
              <a:t>	</a:t>
            </a:r>
            <a:r>
              <a:rPr lang="en-US">
                <a:ea typeface="ＭＳ Ｐゴシック" pitchFamily="-103" charset="-128"/>
                <a:cs typeface="ＭＳ Ｐゴシック" pitchFamily="-103" charset="-128"/>
              </a:rPr>
              <a:t>c)  </a:t>
            </a:r>
            <a:r>
              <a:rPr lang="en-US" i="1">
                <a:ea typeface="ＭＳ Ｐゴシック" pitchFamily="-103" charset="-128"/>
                <a:cs typeface="ＭＳ Ｐゴシック" pitchFamily="-103" charset="-128"/>
              </a:rPr>
              <a:t>Aids in the location of oil deposits</a:t>
            </a:r>
            <a:endParaRPr lang="en-CA">
              <a:ea typeface="ＭＳ Ｐゴシック" pitchFamily="-103" charset="-128"/>
              <a:cs typeface="ＭＳ Ｐゴシック" pitchFamily="-103" charset="-128"/>
            </a:endParaRPr>
          </a:p>
          <a:p>
            <a:pPr marL="0" indent="0">
              <a:buFont typeface="Arial" pitchFamily="-103" charset="0"/>
              <a:buNone/>
            </a:pPr>
            <a:endParaRPr lang="en-CA">
              <a:ea typeface="ＭＳ Ｐゴシック" pitchFamily="-103" charset="-128"/>
              <a:cs typeface="ＭＳ Ｐゴシック" pitchFamily="-103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>
              <a:ea typeface="ＭＳ Ｐゴシック" pitchFamily="-103" charset="-128"/>
              <a:cs typeface="ＭＳ Ｐゴシック" pitchFamily="-10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itchFamily="-103" charset="0"/>
              <a:buNone/>
            </a:pPr>
            <a:r>
              <a:rPr lang="en-US" b="1">
                <a:ea typeface="ＭＳ Ｐゴシック" pitchFamily="-103" charset="-128"/>
                <a:cs typeface="ＭＳ Ｐゴシック" pitchFamily="-103" charset="-128"/>
              </a:rPr>
              <a:t>B.  Chemicals:</a:t>
            </a:r>
            <a:endParaRPr lang="en-CA">
              <a:ea typeface="ＭＳ Ｐゴシック" pitchFamily="-103" charset="-128"/>
              <a:cs typeface="ＭＳ Ｐゴシック" pitchFamily="-103" charset="-128"/>
            </a:endParaRPr>
          </a:p>
          <a:p>
            <a:pPr marL="0" indent="0">
              <a:buFont typeface="Arial" pitchFamily="-103" charset="0"/>
              <a:buNone/>
            </a:pPr>
            <a:r>
              <a:rPr lang="en-US" b="1">
                <a:ea typeface="ＭＳ Ｐゴシック" pitchFamily="-103" charset="-128"/>
                <a:cs typeface="ＭＳ Ｐゴシック" pitchFamily="-103" charset="-128"/>
              </a:rPr>
              <a:t>1. Potential anti - </a:t>
            </a:r>
            <a:r>
              <a:rPr lang="en-US" b="1" i="1" u="sng">
                <a:ea typeface="ＭＳ Ｐゴシック" pitchFamily="-103" charset="-128"/>
                <a:cs typeface="ＭＳ Ｐゴシック" pitchFamily="-103" charset="-128"/>
              </a:rPr>
              <a:t>cancer</a:t>
            </a:r>
            <a:r>
              <a:rPr lang="en-US" b="1">
                <a:ea typeface="ＭＳ Ｐゴシック" pitchFamily="-103" charset="-128"/>
                <a:cs typeface="ＭＳ Ｐゴシック" pitchFamily="-103" charset="-128"/>
              </a:rPr>
              <a:t> drugs</a:t>
            </a:r>
            <a:endParaRPr lang="en-CA">
              <a:ea typeface="ＭＳ Ｐゴシック" pitchFamily="-103" charset="-128"/>
              <a:cs typeface="ＭＳ Ｐゴシック" pitchFamily="-103" charset="-128"/>
            </a:endParaRPr>
          </a:p>
          <a:p>
            <a:pPr marL="0" indent="0">
              <a:buFont typeface="Arial" pitchFamily="-103" charset="0"/>
              <a:buNone/>
            </a:pPr>
            <a:r>
              <a:rPr lang="en-US" b="1">
                <a:ea typeface="ＭＳ Ｐゴシック" pitchFamily="-103" charset="-128"/>
                <a:cs typeface="ＭＳ Ｐゴシック" pitchFamily="-103" charset="-128"/>
              </a:rPr>
              <a:t>2. </a:t>
            </a:r>
            <a:r>
              <a:rPr lang="en-US" b="1" i="1" u="sng">
                <a:ea typeface="ＭＳ Ｐゴシック" pitchFamily="-103" charset="-128"/>
                <a:cs typeface="ＭＳ Ｐゴシック" pitchFamily="-103" charset="-128"/>
              </a:rPr>
              <a:t>Nerve</a:t>
            </a:r>
            <a:r>
              <a:rPr lang="en-US" b="1">
                <a:ea typeface="ＭＳ Ｐゴシック" pitchFamily="-103" charset="-128"/>
                <a:cs typeface="ＭＳ Ｐゴシック" pitchFamily="-103" charset="-128"/>
              </a:rPr>
              <a:t> toxins reveal how </a:t>
            </a:r>
            <a:r>
              <a:rPr lang="en-US" b="1" i="1" u="sng">
                <a:ea typeface="ＭＳ Ｐゴシック" pitchFamily="-103" charset="-128"/>
                <a:cs typeface="ＭＳ Ｐゴシック" pitchFamily="-103" charset="-128"/>
              </a:rPr>
              <a:t>nerve</a:t>
            </a:r>
            <a:r>
              <a:rPr lang="en-US" b="1">
                <a:ea typeface="ＭＳ Ｐゴシック" pitchFamily="-103" charset="-128"/>
                <a:cs typeface="ＭＳ Ｐゴシック" pitchFamily="-103" charset="-128"/>
              </a:rPr>
              <a:t> cells and systems </a:t>
            </a:r>
            <a:r>
              <a:rPr lang="en-CA">
                <a:ea typeface="ＭＳ Ｐゴシック" pitchFamily="-103" charset="-128"/>
                <a:cs typeface="ＭＳ Ｐゴシック" pitchFamily="-103" charset="-128"/>
              </a:rPr>
              <a:t>  </a:t>
            </a:r>
            <a:r>
              <a:rPr lang="en-US" b="1">
                <a:ea typeface="ＭＳ Ｐゴシック" pitchFamily="-103" charset="-128"/>
                <a:cs typeface="ＭＳ Ｐゴシック" pitchFamily="-103" charset="-128"/>
              </a:rPr>
              <a:t>work</a:t>
            </a:r>
          </a:p>
          <a:p>
            <a:pPr marL="0" indent="0">
              <a:buFont typeface="Arial" pitchFamily="-103" charset="0"/>
              <a:buNone/>
            </a:pPr>
            <a:endParaRPr lang="en-US" b="1">
              <a:ea typeface="ＭＳ Ｐゴシック" pitchFamily="-103" charset="-128"/>
              <a:cs typeface="ＭＳ Ｐゴシック" pitchFamily="-103" charset="-128"/>
            </a:endParaRPr>
          </a:p>
          <a:p>
            <a:pPr marL="0" indent="0">
              <a:buFont typeface="Arial" pitchFamily="-103" charset="0"/>
              <a:buNone/>
            </a:pPr>
            <a:r>
              <a:rPr lang="en-US" b="1">
                <a:ea typeface="ＭＳ Ｐゴシック" pitchFamily="-103" charset="-128"/>
                <a:cs typeface="ＭＳ Ｐゴシック" pitchFamily="-103" charset="-128"/>
                <a:hlinkClick r:id="rId2"/>
              </a:rPr>
              <a:t>Strange Video</a:t>
            </a:r>
            <a:endParaRPr lang="en-CA">
              <a:ea typeface="ＭＳ Ｐゴシック" pitchFamily="-103" charset="-128"/>
              <a:cs typeface="ＭＳ Ｐゴシック" pitchFamily="-103" charset="-128"/>
            </a:endParaRPr>
          </a:p>
          <a:p>
            <a:pPr marL="0" indent="0"/>
            <a:endParaRPr lang="en-CA" b="1">
              <a:ea typeface="ＭＳ Ｐゴシック" pitchFamily="-103" charset="-128"/>
              <a:cs typeface="ＭＳ Ｐゴシック" pitchFamily="-103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06700" y="4452938"/>
            <a:ext cx="3675063" cy="259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0" name="Content Placeholder 2"/>
          <p:cNvSpPr>
            <a:spLocks noGrp="1"/>
          </p:cNvSpPr>
          <p:nvPr>
            <p:ph idx="1"/>
          </p:nvPr>
        </p:nvSpPr>
        <p:spPr>
          <a:xfrm>
            <a:off x="250825" y="620713"/>
            <a:ext cx="8893175" cy="5505450"/>
          </a:xfrm>
        </p:spPr>
        <p:txBody>
          <a:bodyPr/>
          <a:lstStyle/>
          <a:p>
            <a:pPr marL="514350" indent="-514350">
              <a:buFont typeface="Arial" pitchFamily="-103" charset="0"/>
              <a:buAutoNum type="arabicPeriod" startAt="4"/>
            </a:pPr>
            <a:r>
              <a:rPr lang="en-US">
                <a:ea typeface="ＭＳ Ｐゴシック" pitchFamily="-103" charset="-128"/>
                <a:cs typeface="ＭＳ Ｐゴシック" pitchFamily="-103" charset="-128"/>
              </a:rPr>
              <a:t>Symmetry:  </a:t>
            </a:r>
            <a:r>
              <a:rPr lang="en-US" b="1" i="1">
                <a:ea typeface="ＭＳ Ｐゴシック" pitchFamily="-103" charset="-128"/>
                <a:cs typeface="ＭＳ Ｐゴシック" pitchFamily="-103" charset="-128"/>
              </a:rPr>
              <a:t>radial</a:t>
            </a:r>
          </a:p>
          <a:p>
            <a:pPr marL="514350" indent="-514350">
              <a:buFont typeface="Arial" pitchFamily="-103" charset="0"/>
              <a:buNone/>
            </a:pPr>
            <a:endParaRPr lang="en-CA" b="1">
              <a:ea typeface="ＭＳ Ｐゴシック" pitchFamily="-103" charset="-128"/>
              <a:cs typeface="ＭＳ Ｐゴシック" pitchFamily="-103" charset="-128"/>
            </a:endParaRPr>
          </a:p>
          <a:p>
            <a:pPr marL="514350" indent="-514350">
              <a:buFont typeface="Arial" pitchFamily="-103" charset="0"/>
              <a:buAutoNum type="arabicPeriod" startAt="5"/>
            </a:pPr>
            <a:r>
              <a:rPr lang="en-US" i="1">
                <a:ea typeface="ＭＳ Ｐゴシック" pitchFamily="-103" charset="-128"/>
                <a:cs typeface="ＭＳ Ｐゴシック" pitchFamily="-103" charset="-128"/>
              </a:rPr>
              <a:t>Have specialized cells </a:t>
            </a:r>
          </a:p>
          <a:p>
            <a:pPr marL="514350" indent="-514350">
              <a:buFont typeface="Arial" pitchFamily="-103" charset="0"/>
              <a:buNone/>
            </a:pPr>
            <a:r>
              <a:rPr lang="en-US" i="1">
                <a:ea typeface="ＭＳ Ｐゴシック" pitchFamily="-103" charset="-128"/>
                <a:cs typeface="ＭＳ Ｐゴシック" pitchFamily="-103" charset="-128"/>
              </a:rPr>
              <a:t>and tissues</a:t>
            </a:r>
            <a:endParaRPr lang="en-CA">
              <a:ea typeface="ＭＳ Ｐゴシック" pitchFamily="-103" charset="-128"/>
              <a:cs typeface="ＭＳ Ｐゴシック" pitchFamily="-103" charset="-128"/>
            </a:endParaRPr>
          </a:p>
          <a:p>
            <a:pPr marL="514350" indent="-514350">
              <a:buFont typeface="Arial" pitchFamily="-103" charset="0"/>
              <a:buNone/>
            </a:pPr>
            <a:r>
              <a:rPr lang="en-US">
                <a:ea typeface="ＭＳ Ｐゴシック" pitchFamily="-103" charset="-128"/>
                <a:cs typeface="ＭＳ Ｐゴシック" pitchFamily="-103" charset="-128"/>
              </a:rPr>
              <a:t>6.  Life cycles with two stages: </a:t>
            </a:r>
            <a:r>
              <a:rPr lang="en-US">
                <a:ea typeface="ＭＳ Ｐゴシック" pitchFamily="-103" charset="-128"/>
                <a:cs typeface="ＭＳ Ｐゴシック" pitchFamily="-103" charset="-128"/>
                <a:hlinkClick r:id="rId3"/>
              </a:rPr>
              <a:t>animation</a:t>
            </a:r>
            <a:endParaRPr lang="en-CA">
              <a:ea typeface="ＭＳ Ｐゴシック" pitchFamily="-103" charset="-128"/>
              <a:cs typeface="ＭＳ Ｐゴシック" pitchFamily="-103" charset="-128"/>
            </a:endParaRPr>
          </a:p>
          <a:p>
            <a:pPr marL="514350" indent="-514350">
              <a:buFont typeface="Arial" pitchFamily="-103" charset="0"/>
              <a:buNone/>
            </a:pPr>
            <a:r>
              <a:rPr lang="en-US">
                <a:ea typeface="ＭＳ Ｐゴシック" pitchFamily="-103" charset="-128"/>
                <a:cs typeface="ＭＳ Ｐゴシック" pitchFamily="-103" charset="-128"/>
              </a:rPr>
              <a:t>a</a:t>
            </a:r>
            <a:r>
              <a:rPr lang="en-US" sz="2800">
                <a:ea typeface="ＭＳ Ｐゴシック" pitchFamily="-103" charset="-128"/>
                <a:cs typeface="ＭＳ Ｐゴシック" pitchFamily="-103" charset="-128"/>
              </a:rPr>
              <a:t>) </a:t>
            </a:r>
            <a:r>
              <a:rPr lang="en-US" sz="2800" i="1">
                <a:ea typeface="ＭＳ Ｐゴシック" pitchFamily="-103" charset="-128"/>
                <a:cs typeface="ＭＳ Ｐゴシック" pitchFamily="-103" charset="-128"/>
              </a:rPr>
              <a:t>Sessile flowerlike polyp  </a:t>
            </a:r>
            <a:r>
              <a:rPr lang="en-US">
                <a:ea typeface="ＭＳ Ｐゴシック" pitchFamily="-103" charset="-128"/>
                <a:cs typeface="ＭＳ Ｐゴシック" pitchFamily="-103" charset="-128"/>
              </a:rPr>
              <a:t>b) </a:t>
            </a:r>
            <a:r>
              <a:rPr lang="en-US" sz="2800" i="1">
                <a:ea typeface="ＭＳ Ｐゴシック" pitchFamily="-103" charset="-128"/>
                <a:cs typeface="ＭＳ Ｐゴシック" pitchFamily="-103" charset="-128"/>
              </a:rPr>
              <a:t>Motile bell-shaped medusa</a:t>
            </a:r>
            <a:endParaRPr lang="en-CA" sz="2800">
              <a:ea typeface="ＭＳ Ｐゴシック" pitchFamily="-103" charset="-128"/>
              <a:cs typeface="ＭＳ Ｐゴシック" pitchFamily="-103" charset="-128"/>
            </a:endParaRPr>
          </a:p>
          <a:p>
            <a:pPr marL="514350" indent="-514350">
              <a:buFont typeface="Arial" pitchFamily="-103" charset="0"/>
              <a:buNone/>
            </a:pPr>
            <a:endParaRPr lang="en-CA">
              <a:ea typeface="ＭＳ Ｐゴシック" pitchFamily="-103" charset="-128"/>
              <a:cs typeface="ＭＳ Ｐゴシック" pitchFamily="-103" charset="-128"/>
            </a:endParaRPr>
          </a:p>
          <a:p>
            <a:pPr marL="514350" indent="-514350">
              <a:buFont typeface="Arial" pitchFamily="-103" charset="0"/>
              <a:buNone/>
            </a:pPr>
            <a:endParaRPr lang="en-US">
              <a:ea typeface="ＭＳ Ｐゴシック" pitchFamily="-103" charset="-128"/>
              <a:cs typeface="ＭＳ Ｐゴシック" pitchFamily="-103" charset="-128"/>
            </a:endParaRPr>
          </a:p>
        </p:txBody>
      </p:sp>
      <p:pic>
        <p:nvPicPr>
          <p:cNvPr id="55301" name="Picture 6" descr="http://farm4.static.flickr.com/3290/2415983685_fdf23a1b1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1600" y="347663"/>
            <a:ext cx="2890838" cy="193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Straight Arrow Connector 2"/>
          <p:cNvCxnSpPr/>
          <p:nvPr/>
        </p:nvCxnSpPr>
        <p:spPr>
          <a:xfrm flipH="1">
            <a:off x="6164263" y="4178300"/>
            <a:ext cx="923925" cy="8255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798638" y="4040188"/>
            <a:ext cx="1260475" cy="126047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>
                <a:ea typeface="ＭＳ Ｐゴシック" pitchFamily="-103" charset="-128"/>
                <a:cs typeface="ＭＳ Ｐゴシック" pitchFamily="-103" charset="-128"/>
              </a:rPr>
              <a:t>Cnidarian Life Cycle</a:t>
            </a:r>
          </a:p>
        </p:txBody>
      </p:sp>
      <p:pic>
        <p:nvPicPr>
          <p:cNvPr id="5632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1809750"/>
            <a:ext cx="7135812" cy="443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>
                <a:ea typeface="ＭＳ Ｐゴシック" pitchFamily="-103" charset="-128"/>
                <a:cs typeface="ＭＳ Ｐゴシック" pitchFamily="-103" charset="-128"/>
              </a:rPr>
              <a:t>B.  Body Plan</a:t>
            </a:r>
            <a:endParaRPr lang="en-CA">
              <a:ea typeface="ＭＳ Ｐゴシック" pitchFamily="-103" charset="-128"/>
              <a:cs typeface="ＭＳ Ｐゴシック" pitchFamily="-103" charset="-128"/>
            </a:endParaRPr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itchFamily="-103" charset="0"/>
              <a:buNone/>
            </a:pPr>
            <a:r>
              <a:rPr lang="en-US">
                <a:ea typeface="ＭＳ Ｐゴシック" pitchFamily="-103" charset="-128"/>
                <a:cs typeface="ＭＳ Ｐゴシック" pitchFamily="-103" charset="-128"/>
              </a:rPr>
              <a:t>1.  Have a body wall that surround an internal space called the </a:t>
            </a:r>
            <a:r>
              <a:rPr lang="en-US" i="1" u="sng">
                <a:ea typeface="ＭＳ Ｐゴシック" pitchFamily="-103" charset="-128"/>
                <a:cs typeface="ＭＳ Ｐゴシック" pitchFamily="-103" charset="-128"/>
              </a:rPr>
              <a:t>gastrovascular</a:t>
            </a:r>
            <a:r>
              <a:rPr lang="en-US">
                <a:ea typeface="ＭＳ Ｐゴシック" pitchFamily="-103" charset="-128"/>
                <a:cs typeface="ＭＳ Ｐゴシック" pitchFamily="-103" charset="-128"/>
              </a:rPr>
              <a:t> cavity</a:t>
            </a:r>
            <a:endParaRPr lang="en-CA">
              <a:ea typeface="ＭＳ Ｐゴシック" pitchFamily="-103" charset="-128"/>
              <a:cs typeface="ＭＳ Ｐゴシック" pitchFamily="-103" charset="-128"/>
            </a:endParaRPr>
          </a:p>
          <a:p>
            <a:pPr marL="0" indent="0">
              <a:buFont typeface="Arial" pitchFamily="-103" charset="0"/>
              <a:buNone/>
            </a:pPr>
            <a:r>
              <a:rPr lang="en-US">
                <a:ea typeface="ＭＳ Ｐゴシック" pitchFamily="-103" charset="-128"/>
                <a:cs typeface="ＭＳ Ｐゴシック" pitchFamily="-103" charset="-128"/>
              </a:rPr>
              <a:t>	a)  Function of cavity:  </a:t>
            </a:r>
            <a:r>
              <a:rPr lang="en-US" i="1">
                <a:ea typeface="ＭＳ Ｐゴシック" pitchFamily="-103" charset="-128"/>
                <a:cs typeface="ＭＳ Ｐゴシック" pitchFamily="-103" charset="-128"/>
              </a:rPr>
              <a:t>digestion</a:t>
            </a:r>
            <a:endParaRPr lang="en-CA">
              <a:ea typeface="ＭＳ Ｐゴシック" pitchFamily="-103" charset="-128"/>
              <a:cs typeface="ＭＳ Ｐゴシック" pitchFamily="-103" charset="-128"/>
            </a:endParaRPr>
          </a:p>
        </p:txBody>
      </p:sp>
      <p:pic>
        <p:nvPicPr>
          <p:cNvPr id="5734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4663" y="3429000"/>
            <a:ext cx="289560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4000" b="1">
                <a:ea typeface="ＭＳ Ｐゴシック" pitchFamily="-103" charset="-128"/>
                <a:cs typeface="ＭＳ Ｐゴシック" pitchFamily="-103" charset="-128"/>
              </a:rPr>
              <a:t>II. </a:t>
            </a:r>
            <a:r>
              <a:rPr lang="en-US" sz="4000" b="1" u="sng">
                <a:ea typeface="ＭＳ Ｐゴシック" pitchFamily="-103" charset="-128"/>
                <a:cs typeface="ＭＳ Ｐゴシック" pitchFamily="-103" charset="-128"/>
              </a:rPr>
              <a:t>Form and Function in Cnidarians</a:t>
            </a:r>
            <a:r>
              <a:rPr lang="en-CA">
                <a:ea typeface="ＭＳ Ｐゴシック" pitchFamily="-103" charset="-128"/>
                <a:cs typeface="ＭＳ Ｐゴシック" pitchFamily="-103" charset="-128"/>
              </a:rPr>
              <a:t/>
            </a:r>
            <a:br>
              <a:rPr lang="en-CA">
                <a:ea typeface="ＭＳ Ｐゴシック" pitchFamily="-103" charset="-128"/>
                <a:cs typeface="ＭＳ Ｐゴシック" pitchFamily="-103" charset="-128"/>
              </a:rPr>
            </a:br>
            <a:endParaRPr lang="en-CA">
              <a:ea typeface="ＭＳ Ｐゴシック" pitchFamily="-103" charset="-128"/>
              <a:cs typeface="ＭＳ Ｐゴシック" pitchFamily="-103" charset="-128"/>
            </a:endParaRPr>
          </a:p>
        </p:txBody>
      </p:sp>
      <p:sp>
        <p:nvSpPr>
          <p:cNvPr id="58371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25538"/>
            <a:ext cx="4038600" cy="5000625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Arial" pitchFamily="-103" charset="0"/>
              <a:buAutoNum type="alphaUcPeriod"/>
            </a:pPr>
            <a:r>
              <a:rPr lang="en-US" b="1">
                <a:ea typeface="ＭＳ Ｐゴシック" pitchFamily="-103" charset="-128"/>
                <a:cs typeface="ＭＳ Ｐゴシック" pitchFamily="-103" charset="-128"/>
              </a:rPr>
              <a:t>Nematocyst:  </a:t>
            </a:r>
            <a:r>
              <a:rPr lang="en-US" i="1">
                <a:ea typeface="ＭＳ Ｐゴシック" pitchFamily="-103" charset="-128"/>
                <a:cs typeface="ＭＳ Ｐゴシック" pitchFamily="-103" charset="-128"/>
              </a:rPr>
              <a:t>stinging structure on the tentacles of cnidarians that is used to paralyze or kill prey</a:t>
            </a:r>
          </a:p>
          <a:p>
            <a:pPr marL="514350" indent="-514350">
              <a:buFont typeface="Arial" pitchFamily="-103" charset="0"/>
              <a:buNone/>
            </a:pPr>
            <a:r>
              <a:rPr lang="en-CA">
                <a:ea typeface="ＭＳ Ｐゴシック" pitchFamily="-103" charset="-128"/>
                <a:cs typeface="ＭＳ Ｐゴシック" pitchFamily="-103" charset="-128"/>
                <a:hlinkClick r:id="rId2"/>
              </a:rPr>
              <a:t>TED-Ed How Jellyfish Sting</a:t>
            </a:r>
            <a:endParaRPr lang="en-CA">
              <a:ea typeface="ＭＳ Ｐゴシック" pitchFamily="-103" charset="-128"/>
              <a:cs typeface="ＭＳ Ｐゴシック" pitchFamily="-103" charset="-128"/>
            </a:endParaRPr>
          </a:p>
          <a:p>
            <a:pPr marL="514350" indent="-514350">
              <a:buFont typeface="Arial" pitchFamily="-103" charset="0"/>
              <a:buNone/>
            </a:pPr>
            <a:r>
              <a:rPr lang="en-US">
                <a:ea typeface="ＭＳ Ｐゴシック" pitchFamily="-103" charset="-128"/>
                <a:cs typeface="ＭＳ Ｐゴシック" pitchFamily="-103" charset="-128"/>
              </a:rPr>
              <a:t>1.  Each nematocyst is a </a:t>
            </a:r>
            <a:r>
              <a:rPr lang="en-US" i="1" u="sng">
                <a:ea typeface="ＭＳ Ｐゴシック" pitchFamily="-103" charset="-128"/>
                <a:cs typeface="ＭＳ Ｐゴシック" pitchFamily="-103" charset="-128"/>
              </a:rPr>
              <a:t>poison</a:t>
            </a:r>
            <a:r>
              <a:rPr lang="en-US">
                <a:ea typeface="ＭＳ Ｐゴシック" pitchFamily="-103" charset="-128"/>
                <a:cs typeface="ＭＳ Ｐゴシック" pitchFamily="-103" charset="-128"/>
              </a:rPr>
              <a:t>-</a:t>
            </a:r>
            <a:r>
              <a:rPr lang="en-US" i="1" u="sng">
                <a:ea typeface="ＭＳ Ｐゴシック" pitchFamily="-103" charset="-128"/>
                <a:cs typeface="ＭＳ Ｐゴシック" pitchFamily="-103" charset="-128"/>
              </a:rPr>
              <a:t>filled</a:t>
            </a:r>
            <a:r>
              <a:rPr lang="en-US">
                <a:ea typeface="ＭＳ Ｐゴシック" pitchFamily="-103" charset="-128"/>
                <a:cs typeface="ＭＳ Ｐゴシック" pitchFamily="-103" charset="-128"/>
              </a:rPr>
              <a:t> sac containing a tightly coiled "</a:t>
            </a:r>
            <a:r>
              <a:rPr lang="en-US" i="1" u="sng">
                <a:ea typeface="ＭＳ Ｐゴシック" pitchFamily="-103" charset="-128"/>
                <a:cs typeface="ＭＳ Ｐゴシック" pitchFamily="-103" charset="-128"/>
              </a:rPr>
              <a:t>spring</a:t>
            </a:r>
            <a:r>
              <a:rPr lang="en-US">
                <a:ea typeface="ＭＳ Ｐゴシック" pitchFamily="-103" charset="-128"/>
                <a:cs typeface="ＭＳ Ｐゴシック" pitchFamily="-103" charset="-128"/>
              </a:rPr>
              <a:t>-</a:t>
            </a:r>
            <a:r>
              <a:rPr lang="en-US" i="1" u="sng">
                <a:ea typeface="ＭＳ Ｐゴシック" pitchFamily="-103" charset="-128"/>
                <a:cs typeface="ＭＳ Ｐゴシック" pitchFamily="-103" charset="-128"/>
              </a:rPr>
              <a:t>loaded</a:t>
            </a:r>
            <a:r>
              <a:rPr lang="en-US">
                <a:ea typeface="ＭＳ Ｐゴシック" pitchFamily="-103" charset="-128"/>
                <a:cs typeface="ＭＳ Ｐゴシック" pitchFamily="-103" charset="-128"/>
              </a:rPr>
              <a:t>" dart</a:t>
            </a:r>
            <a:endParaRPr lang="en-CA">
              <a:ea typeface="ＭＳ Ｐゴシック" pitchFamily="-103" charset="-128"/>
              <a:cs typeface="ＭＳ Ｐゴシック" pitchFamily="-103" charset="-128"/>
            </a:endParaRPr>
          </a:p>
        </p:txBody>
      </p:sp>
      <p:sp>
        <p:nvSpPr>
          <p:cNvPr id="58372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Font typeface="Arial" pitchFamily="-103" charset="0"/>
              <a:buNone/>
            </a:pPr>
            <a:endParaRPr lang="en-CA">
              <a:ea typeface="ＭＳ Ｐゴシック" pitchFamily="-103" charset="-128"/>
              <a:cs typeface="ＭＳ Ｐゴシック" pitchFamily="-103" charset="-128"/>
            </a:endParaRPr>
          </a:p>
          <a:p>
            <a:pPr marL="0" indent="0">
              <a:buFont typeface="Arial" pitchFamily="-103" charset="0"/>
              <a:buNone/>
            </a:pPr>
            <a:endParaRPr lang="en-CA">
              <a:ea typeface="ＭＳ Ｐゴシック" pitchFamily="-103" charset="-128"/>
              <a:cs typeface="ＭＳ Ｐゴシック" pitchFamily="-103" charset="-128"/>
            </a:endParaRPr>
          </a:p>
          <a:p>
            <a:pPr marL="0" indent="0">
              <a:buFont typeface="Arial" pitchFamily="-103" charset="0"/>
              <a:buNone/>
            </a:pPr>
            <a:endParaRPr lang="en-CA">
              <a:ea typeface="ＭＳ Ｐゴシック" pitchFamily="-103" charset="-128"/>
              <a:cs typeface="ＭＳ Ｐゴシック" pitchFamily="-103" charset="-128"/>
            </a:endParaRPr>
          </a:p>
          <a:p>
            <a:pPr marL="0" indent="0">
              <a:buFont typeface="Arial" pitchFamily="-103" charset="0"/>
              <a:buNone/>
            </a:pPr>
            <a:endParaRPr lang="en-CA">
              <a:ea typeface="ＭＳ Ｐゴシック" pitchFamily="-103" charset="-128"/>
              <a:cs typeface="ＭＳ Ｐゴシック" pitchFamily="-103" charset="-128"/>
            </a:endParaRPr>
          </a:p>
          <a:p>
            <a:pPr marL="0" indent="0">
              <a:buFont typeface="Arial" pitchFamily="-103" charset="0"/>
              <a:buNone/>
            </a:pPr>
            <a:endParaRPr lang="en-CA">
              <a:ea typeface="ＭＳ Ｐゴシック" pitchFamily="-103" charset="-128"/>
              <a:cs typeface="ＭＳ Ｐゴシック" pitchFamily="-103" charset="-128"/>
            </a:endParaRPr>
          </a:p>
          <a:p>
            <a:pPr marL="0" indent="0">
              <a:buFont typeface="Arial" pitchFamily="-103" charset="0"/>
              <a:buNone/>
            </a:pPr>
            <a:endParaRPr lang="en-CA">
              <a:ea typeface="ＭＳ Ｐゴシック" pitchFamily="-103" charset="-128"/>
              <a:cs typeface="ＭＳ Ｐゴシック" pitchFamily="-103" charset="-128"/>
            </a:endParaRPr>
          </a:p>
          <a:p>
            <a:pPr marL="0" indent="0">
              <a:buFont typeface="Arial" pitchFamily="-103" charset="0"/>
              <a:buNone/>
            </a:pPr>
            <a:endParaRPr lang="en-CA">
              <a:ea typeface="ＭＳ Ｐゴシック" pitchFamily="-103" charset="-128"/>
              <a:cs typeface="ＭＳ Ｐゴシック" pitchFamily="-103" charset="-128"/>
            </a:endParaRPr>
          </a:p>
          <a:p>
            <a:pPr marL="0" indent="0">
              <a:buFont typeface="Arial" pitchFamily="-103" charset="0"/>
              <a:buNone/>
            </a:pPr>
            <a:r>
              <a:rPr lang="en-CA">
                <a:ea typeface="ＭＳ Ｐゴシック" pitchFamily="-103" charset="-128"/>
                <a:cs typeface="ＭＳ Ｐゴシック" pitchFamily="-103" charset="-128"/>
                <a:hlinkClick r:id="rId3"/>
              </a:rPr>
              <a:t>Nematocysts in action</a:t>
            </a:r>
            <a:endParaRPr lang="en-CA">
              <a:ea typeface="ＭＳ Ｐゴシック" pitchFamily="-103" charset="-128"/>
              <a:cs typeface="ＭＳ Ｐゴシック" pitchFamily="-103" charset="-128"/>
            </a:endParaRPr>
          </a:p>
          <a:p>
            <a:pPr marL="0" indent="0">
              <a:buFont typeface="Arial" pitchFamily="-103" charset="0"/>
              <a:buNone/>
            </a:pPr>
            <a:r>
              <a:rPr lang="en-CA">
                <a:ea typeface="ＭＳ Ｐゴシック" pitchFamily="-103" charset="-128"/>
                <a:cs typeface="ＭＳ Ｐゴシック" pitchFamily="-103" charset="-128"/>
                <a:hlinkClick r:id="rId4"/>
              </a:rPr>
              <a:t>Nematocysts explained</a:t>
            </a:r>
            <a:endParaRPr lang="en-CA">
              <a:ea typeface="ＭＳ Ｐゴシック" pitchFamily="-103" charset="-128"/>
              <a:cs typeface="ＭＳ Ｐゴシック" pitchFamily="-103" charset="-128"/>
            </a:endParaRPr>
          </a:p>
        </p:txBody>
      </p:sp>
      <p:pic>
        <p:nvPicPr>
          <p:cNvPr id="58373" name="Picture 2" descr="http://oceanservice.noaa.gov/education/kits/corals/media/coral01b_48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56200" y="765175"/>
            <a:ext cx="3175000" cy="245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4" name="Picture 6" descr="http://lifeinthefastlane.com/wp-content/uploads/2009/03/nematocyst_discharged_sem1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62725" y="3238500"/>
            <a:ext cx="258127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>
              <a:ea typeface="ＭＳ Ｐゴシック" pitchFamily="-103" charset="-128"/>
              <a:cs typeface="ＭＳ Ｐゴシック" pitchFamily="-103" charset="-128"/>
            </a:endParaRPr>
          </a:p>
        </p:txBody>
      </p:sp>
      <p:sp>
        <p:nvSpPr>
          <p:cNvPr id="59395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Font typeface="Arial" pitchFamily="-103" charset="0"/>
              <a:buNone/>
            </a:pPr>
            <a:r>
              <a:rPr lang="en-CA">
                <a:ea typeface="ＭＳ Ｐゴシック" pitchFamily="-103" charset="-128"/>
                <a:cs typeface="ＭＳ Ｐゴシック" pitchFamily="-103" charset="-128"/>
              </a:rPr>
              <a:t>Stung by a box jellyfish</a:t>
            </a:r>
          </a:p>
        </p:txBody>
      </p:sp>
      <p:pic>
        <p:nvPicPr>
          <p:cNvPr id="5939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3716338"/>
            <a:ext cx="561975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7" name="Picture 7" descr="http://www.jcu.edu.au/interest/stingers/fired%20nematocysts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 l="13947" r="13947"/>
          <a:stretch>
            <a:fillRect/>
          </a:stretch>
        </p:blipFill>
        <p:spPr>
          <a:xfrm>
            <a:off x="179388" y="188913"/>
            <a:ext cx="3097212" cy="34702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b="1">
                <a:ea typeface="ＭＳ Ｐゴシック" pitchFamily="-103" charset="-128"/>
                <a:cs typeface="ＭＳ Ｐゴシック" pitchFamily="-103" charset="-128"/>
              </a:rPr>
              <a:t>2.  Feeding/Digestion:</a:t>
            </a:r>
            <a:r>
              <a:rPr lang="en-CA">
                <a:ea typeface="ＭＳ Ｐゴシック" pitchFamily="-103" charset="-128"/>
                <a:cs typeface="ＭＳ Ｐゴシック" pitchFamily="-103" charset="-128"/>
              </a:rPr>
              <a:t/>
            </a:r>
            <a:br>
              <a:rPr lang="en-CA">
                <a:ea typeface="ＭＳ Ｐゴシック" pitchFamily="-103" charset="-128"/>
                <a:cs typeface="ＭＳ Ｐゴシック" pitchFamily="-103" charset="-128"/>
              </a:rPr>
            </a:br>
            <a:endParaRPr lang="en-CA">
              <a:ea typeface="ＭＳ Ｐゴシック" pitchFamily="-103" charset="-128"/>
              <a:cs typeface="ＭＳ Ｐゴシック" pitchFamily="-103" charset="-128"/>
            </a:endParaRPr>
          </a:p>
        </p:txBody>
      </p:sp>
      <p:sp>
        <p:nvSpPr>
          <p:cNvPr id="60419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Font typeface="Arial" pitchFamily="-103" charset="0"/>
              <a:buNone/>
            </a:pPr>
            <a:r>
              <a:rPr lang="en-US">
                <a:ea typeface="ＭＳ Ｐゴシック" pitchFamily="-103" charset="-128"/>
                <a:cs typeface="ＭＳ Ｐゴシック" pitchFamily="-103" charset="-128"/>
              </a:rPr>
              <a:t>a)  When another animal touches a nematocysts, </a:t>
            </a:r>
            <a:endParaRPr lang="en-CA">
              <a:ea typeface="ＭＳ Ｐゴシック" pitchFamily="-103" charset="-128"/>
              <a:cs typeface="ＭＳ Ｐゴシック" pitchFamily="-103" charset="-128"/>
            </a:endParaRPr>
          </a:p>
          <a:p>
            <a:pPr marL="0" indent="0">
              <a:buFont typeface="Arial" pitchFamily="-103" charset="0"/>
              <a:buNone/>
            </a:pPr>
            <a:r>
              <a:rPr lang="en-US">
                <a:ea typeface="ＭＳ Ｐゴシック" pitchFamily="-103" charset="-128"/>
                <a:cs typeface="ＭＳ Ｐゴシック" pitchFamily="-103" charset="-128"/>
              </a:rPr>
              <a:t>the dart </a:t>
            </a:r>
            <a:r>
              <a:rPr lang="en-US" i="1" u="sng">
                <a:ea typeface="ＭＳ Ｐゴシック" pitchFamily="-103" charset="-128"/>
                <a:cs typeface="ＭＳ Ｐゴシック" pitchFamily="-103" charset="-128"/>
              </a:rPr>
              <a:t>explodes</a:t>
            </a:r>
            <a:r>
              <a:rPr lang="en-US">
                <a:ea typeface="ＭＳ Ｐゴシック" pitchFamily="-103" charset="-128"/>
                <a:cs typeface="ＭＳ Ｐゴシック" pitchFamily="-103" charset="-128"/>
              </a:rPr>
              <a:t> and </a:t>
            </a:r>
            <a:r>
              <a:rPr lang="en-US" i="1" u="sng">
                <a:ea typeface="ＭＳ Ｐゴシック" pitchFamily="-103" charset="-128"/>
                <a:cs typeface="ＭＳ Ｐゴシック" pitchFamily="-103" charset="-128"/>
              </a:rPr>
              <a:t>buries</a:t>
            </a:r>
            <a:r>
              <a:rPr lang="en-US">
                <a:ea typeface="ＭＳ Ｐゴシック" pitchFamily="-103" charset="-128"/>
                <a:cs typeface="ＭＳ Ｐゴシック" pitchFamily="-103" charset="-128"/>
              </a:rPr>
              <a:t> itself in the skin of the animal</a:t>
            </a:r>
            <a:endParaRPr lang="en-CA">
              <a:ea typeface="ＭＳ Ｐゴシック" pitchFamily="-103" charset="-128"/>
              <a:cs typeface="ＭＳ Ｐゴシック" pitchFamily="-103" charset="-128"/>
            </a:endParaRPr>
          </a:p>
          <a:p>
            <a:pPr marL="0" indent="0">
              <a:buFont typeface="Arial" pitchFamily="-103" charset="0"/>
              <a:buNone/>
            </a:pPr>
            <a:r>
              <a:rPr lang="en-US">
                <a:ea typeface="ＭＳ Ｐゴシック" pitchFamily="-103" charset="-128"/>
                <a:cs typeface="ＭＳ Ｐゴシック" pitchFamily="-103" charset="-128"/>
              </a:rPr>
              <a:t>b)  The dart carries enough </a:t>
            </a:r>
            <a:r>
              <a:rPr lang="en-US" i="1" u="sng">
                <a:ea typeface="ＭＳ Ｐゴシック" pitchFamily="-103" charset="-128"/>
                <a:cs typeface="ＭＳ Ｐゴシック" pitchFamily="-103" charset="-128"/>
              </a:rPr>
              <a:t>poison</a:t>
            </a:r>
            <a:r>
              <a:rPr lang="en-US">
                <a:ea typeface="ＭＳ Ｐゴシック" pitchFamily="-103" charset="-128"/>
                <a:cs typeface="ＭＳ Ｐゴシック" pitchFamily="-103" charset="-128"/>
              </a:rPr>
              <a:t> to paralyze or kill the prey.  </a:t>
            </a:r>
            <a:endParaRPr lang="en-CA">
              <a:ea typeface="ＭＳ Ｐゴシック" pitchFamily="-103" charset="-128"/>
              <a:cs typeface="ＭＳ Ｐゴシック" pitchFamily="-103" charset="-128"/>
            </a:endParaRPr>
          </a:p>
          <a:p>
            <a:pPr marL="0" indent="0">
              <a:buFont typeface="Arial" pitchFamily="-103" charset="0"/>
              <a:buNone/>
            </a:pPr>
            <a:endParaRPr lang="en-CA">
              <a:ea typeface="ＭＳ Ｐゴシック" pitchFamily="-103" charset="-128"/>
              <a:cs typeface="ＭＳ Ｐゴシック" pitchFamily="-103" charset="-128"/>
            </a:endParaRPr>
          </a:p>
        </p:txBody>
      </p:sp>
      <p:pic>
        <p:nvPicPr>
          <p:cNvPr id="6042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6463" y="908050"/>
            <a:ext cx="3957637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1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>
              <a:ea typeface="ＭＳ Ｐゴシック" pitchFamily="-103" charset="-128"/>
              <a:cs typeface="ＭＳ Ｐゴシック" pitchFamily="-103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Content Placeholder 2"/>
          <p:cNvSpPr>
            <a:spLocks noGrp="1"/>
          </p:cNvSpPr>
          <p:nvPr>
            <p:ph sz="half" idx="1"/>
          </p:nvPr>
        </p:nvSpPr>
        <p:spPr>
          <a:xfrm>
            <a:off x="468313" y="333375"/>
            <a:ext cx="4038600" cy="4525963"/>
          </a:xfrm>
        </p:spPr>
        <p:txBody>
          <a:bodyPr>
            <a:normAutofit lnSpcReduction="10000"/>
          </a:bodyPr>
          <a:lstStyle/>
          <a:p>
            <a:pPr marL="0" indent="0">
              <a:buFont typeface="Arial" pitchFamily="-103" charset="0"/>
              <a:buNone/>
            </a:pPr>
            <a:r>
              <a:rPr lang="en-US">
                <a:ea typeface="ＭＳ Ｐゴシック" pitchFamily="-103" charset="-128"/>
                <a:cs typeface="ＭＳ Ｐゴシック" pitchFamily="-103" charset="-128"/>
              </a:rPr>
              <a:t>c)  The cnidarian's </a:t>
            </a:r>
            <a:r>
              <a:rPr lang="en-US" i="1" u="sng">
                <a:ea typeface="ＭＳ Ｐゴシック" pitchFamily="-103" charset="-128"/>
                <a:cs typeface="ＭＳ Ｐゴシック" pitchFamily="-103" charset="-128"/>
              </a:rPr>
              <a:t>tentacles</a:t>
            </a:r>
            <a:r>
              <a:rPr lang="en-US">
                <a:ea typeface="ＭＳ Ｐゴシック" pitchFamily="-103" charset="-128"/>
                <a:cs typeface="ＭＳ Ｐゴシック" pitchFamily="-103" charset="-128"/>
              </a:rPr>
              <a:t> push the food </a:t>
            </a:r>
            <a:endParaRPr lang="en-CA">
              <a:ea typeface="ＭＳ Ｐゴシック" pitchFamily="-103" charset="-128"/>
              <a:cs typeface="ＭＳ Ｐゴシック" pitchFamily="-103" charset="-128"/>
            </a:endParaRPr>
          </a:p>
          <a:p>
            <a:pPr marL="0" indent="0">
              <a:buFont typeface="Arial" pitchFamily="-103" charset="0"/>
              <a:buNone/>
            </a:pPr>
            <a:r>
              <a:rPr lang="en-US">
                <a:ea typeface="ＭＳ Ｐゴシック" pitchFamily="-103" charset="-128"/>
                <a:cs typeface="ＭＳ Ｐゴシック" pitchFamily="-103" charset="-128"/>
              </a:rPr>
              <a:t>through the mouth and into the </a:t>
            </a:r>
            <a:r>
              <a:rPr lang="en-US" i="1" u="sng">
                <a:ea typeface="ＭＳ Ｐゴシック" pitchFamily="-103" charset="-128"/>
                <a:cs typeface="ＭＳ Ｐゴシック" pitchFamily="-103" charset="-128"/>
              </a:rPr>
              <a:t>gastrovascular</a:t>
            </a:r>
            <a:r>
              <a:rPr lang="en-US">
                <a:ea typeface="ＭＳ Ｐゴシック" pitchFamily="-103" charset="-128"/>
                <a:cs typeface="ＭＳ Ｐゴシック" pitchFamily="-103" charset="-128"/>
              </a:rPr>
              <a:t> cavity.  </a:t>
            </a:r>
            <a:endParaRPr lang="en-CA">
              <a:ea typeface="ＭＳ Ｐゴシック" pitchFamily="-103" charset="-128"/>
              <a:cs typeface="ＭＳ Ｐゴシック" pitchFamily="-103" charset="-128"/>
            </a:endParaRPr>
          </a:p>
          <a:p>
            <a:pPr marL="0" indent="0">
              <a:buFont typeface="Arial" pitchFamily="-103" charset="0"/>
              <a:buNone/>
            </a:pPr>
            <a:r>
              <a:rPr lang="en-US">
                <a:ea typeface="ＭＳ Ｐゴシック" pitchFamily="-103" charset="-128"/>
                <a:cs typeface="ＭＳ Ｐゴシック" pitchFamily="-103" charset="-128"/>
              </a:rPr>
              <a:t>There the food is </a:t>
            </a:r>
            <a:r>
              <a:rPr lang="en-US" i="1" u="sng">
                <a:ea typeface="ＭＳ Ｐゴシック" pitchFamily="-103" charset="-128"/>
                <a:cs typeface="ＭＳ Ｐゴシック" pitchFamily="-103" charset="-128"/>
              </a:rPr>
              <a:t>broken</a:t>
            </a:r>
            <a:r>
              <a:rPr lang="en-US">
                <a:ea typeface="ＭＳ Ｐゴシック" pitchFamily="-103" charset="-128"/>
                <a:cs typeface="ＭＳ Ｐゴシック" pitchFamily="-103" charset="-128"/>
              </a:rPr>
              <a:t> up into tiny pieces.  </a:t>
            </a:r>
            <a:r>
              <a:rPr lang="en-CA">
                <a:ea typeface="ＭＳ Ｐゴシック" pitchFamily="-103" charset="-128"/>
                <a:cs typeface="ＭＳ Ｐゴシック" pitchFamily="-103" charset="-128"/>
              </a:rPr>
              <a:t> </a:t>
            </a:r>
            <a:r>
              <a:rPr lang="en-US">
                <a:ea typeface="ＭＳ Ｐゴシック" pitchFamily="-103" charset="-128"/>
                <a:cs typeface="ＭＳ Ｐゴシック" pitchFamily="-103" charset="-128"/>
              </a:rPr>
              <a:t>These food fragments are taken up by cells in the </a:t>
            </a:r>
            <a:r>
              <a:rPr lang="en-US" i="1" u="sng">
                <a:ea typeface="ＭＳ Ｐゴシック" pitchFamily="-103" charset="-128"/>
                <a:cs typeface="ＭＳ Ｐゴシック" pitchFamily="-103" charset="-128"/>
              </a:rPr>
              <a:t>gastroderm</a:t>
            </a:r>
            <a:r>
              <a:rPr lang="en-US">
                <a:ea typeface="ＭＳ Ｐゴシック" pitchFamily="-103" charset="-128"/>
                <a:cs typeface="ＭＳ Ｐゴシック" pitchFamily="-103" charset="-128"/>
              </a:rPr>
              <a:t> that digest them further </a:t>
            </a:r>
            <a:endParaRPr lang="en-CA">
              <a:ea typeface="ＭＳ Ｐゴシック" pitchFamily="-103" charset="-128"/>
              <a:cs typeface="ＭＳ Ｐゴシック" pitchFamily="-103" charset="-128"/>
            </a:endParaRPr>
          </a:p>
          <a:p>
            <a:pPr marL="0" indent="0">
              <a:buFont typeface="Arial" pitchFamily="-103" charset="0"/>
              <a:buNone/>
            </a:pPr>
            <a:endParaRPr lang="en-CA">
              <a:ea typeface="ＭＳ Ｐゴシック" pitchFamily="-103" charset="-128"/>
              <a:cs typeface="ＭＳ Ｐゴシック" pitchFamily="-103" charset="-128"/>
            </a:endParaRPr>
          </a:p>
        </p:txBody>
      </p:sp>
      <p:pic>
        <p:nvPicPr>
          <p:cNvPr id="61443" name="Picture 5" descr="http://universe-review.ca/I10-54-cnidari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219700" y="836613"/>
            <a:ext cx="2895600" cy="2800350"/>
          </a:xfrm>
          <a:noFill/>
        </p:spPr>
      </p:pic>
      <p:sp>
        <p:nvSpPr>
          <p:cNvPr id="61444" name="Content Placeholder 1"/>
          <p:cNvSpPr txBox="1">
            <a:spLocks/>
          </p:cNvSpPr>
          <p:nvPr/>
        </p:nvSpPr>
        <p:spPr bwMode="auto">
          <a:xfrm>
            <a:off x="4643438" y="836613"/>
            <a:ext cx="4038600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0" hangingPunct="0">
              <a:spcBef>
                <a:spcPct val="20000"/>
              </a:spcBef>
              <a:buFont typeface="Arial" pitchFamily="-103" charset="0"/>
              <a:buNone/>
            </a:pPr>
            <a:endParaRPr lang="en-CA" sz="2800"/>
          </a:p>
          <a:p>
            <a:pPr eaLnBrk="0" hangingPunct="0">
              <a:spcBef>
                <a:spcPct val="20000"/>
              </a:spcBef>
              <a:buFont typeface="Arial" pitchFamily="-103" charset="0"/>
              <a:buChar char="•"/>
            </a:pPr>
            <a:endParaRPr lang="en-CA" sz="2800"/>
          </a:p>
          <a:p>
            <a:pPr eaLnBrk="0" hangingPunct="0">
              <a:spcBef>
                <a:spcPct val="20000"/>
              </a:spcBef>
              <a:buFont typeface="Arial" pitchFamily="-103" charset="0"/>
              <a:buChar char="•"/>
            </a:pPr>
            <a:endParaRPr lang="en-CA" sz="2800"/>
          </a:p>
          <a:p>
            <a:pPr eaLnBrk="0" hangingPunct="0">
              <a:spcBef>
                <a:spcPct val="20000"/>
              </a:spcBef>
              <a:buFont typeface="Arial" pitchFamily="-103" charset="0"/>
              <a:buChar char="•"/>
            </a:pPr>
            <a:endParaRPr lang="en-CA" sz="2800"/>
          </a:p>
          <a:p>
            <a:pPr eaLnBrk="0" hangingPunct="0">
              <a:spcBef>
                <a:spcPct val="20000"/>
              </a:spcBef>
              <a:buFont typeface="Arial" pitchFamily="-103" charset="0"/>
              <a:buChar char="•"/>
            </a:pPr>
            <a:endParaRPr lang="en-CA" sz="2800"/>
          </a:p>
          <a:p>
            <a:pPr eaLnBrk="0" hangingPunct="0">
              <a:spcBef>
                <a:spcPct val="20000"/>
              </a:spcBef>
              <a:buFont typeface="Arial" pitchFamily="-103" charset="0"/>
              <a:buChar char="•"/>
            </a:pPr>
            <a:endParaRPr lang="en-CA" sz="2800"/>
          </a:p>
          <a:p>
            <a:pPr eaLnBrk="0" hangingPunct="0">
              <a:spcBef>
                <a:spcPct val="20000"/>
              </a:spcBef>
              <a:buFont typeface="Arial" pitchFamily="-103" charset="0"/>
              <a:buChar char="•"/>
            </a:pPr>
            <a:endParaRPr lang="en-CA" sz="2800">
              <a:hlinkClick r:id="rId3"/>
            </a:endParaRPr>
          </a:p>
          <a:p>
            <a:pPr eaLnBrk="0" hangingPunct="0">
              <a:spcBef>
                <a:spcPct val="20000"/>
              </a:spcBef>
              <a:buFont typeface="Arial" pitchFamily="-103" charset="0"/>
              <a:buChar char="•"/>
            </a:pPr>
            <a:r>
              <a:rPr lang="en-CA" sz="2800">
                <a:hlinkClick r:id="rId3"/>
              </a:rPr>
              <a:t>Video – Anemone Eating Dead Shrimp</a:t>
            </a:r>
            <a:endParaRPr lang="en-CA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869</Words>
  <Application>Microsoft Macintosh PowerPoint</Application>
  <PresentationFormat>On-screen Show (4:3)</PresentationFormat>
  <Paragraphs>113</Paragraphs>
  <Slides>21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26-3  Cnidarians </vt:lpstr>
      <vt:lpstr>Slide 2</vt:lpstr>
      <vt:lpstr>Slide 3</vt:lpstr>
      <vt:lpstr>Cnidarian Life Cycle</vt:lpstr>
      <vt:lpstr>B.  Body Plan</vt:lpstr>
      <vt:lpstr>II. Form and Function in Cnidarians </vt:lpstr>
      <vt:lpstr>Slide 7</vt:lpstr>
      <vt:lpstr>2.  Feeding/Digestion: </vt:lpstr>
      <vt:lpstr>Slide 9</vt:lpstr>
      <vt:lpstr>Slide 10</vt:lpstr>
      <vt:lpstr>Form and Function in Cnidarians Cont’d..</vt:lpstr>
      <vt:lpstr>Slide 12</vt:lpstr>
      <vt:lpstr>E.   Movement </vt:lpstr>
      <vt:lpstr>F.   Reproduction</vt:lpstr>
      <vt:lpstr>Slide 15</vt:lpstr>
      <vt:lpstr>III.Hydras and Their Relatives</vt:lpstr>
      <vt:lpstr>IV. Jellyfish </vt:lpstr>
      <vt:lpstr>V.  Sea Anemones and Corals </vt:lpstr>
      <vt:lpstr>D.  Corals:  Video</vt:lpstr>
      <vt:lpstr>  VI. How Cnidarians Fit into the World </vt:lpstr>
      <vt:lpstr>Slide 21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26-3  Cnidarians </dc:title>
  <dc:creator>Nimret Sandhu</dc:creator>
  <cp:lastModifiedBy>Nimret Sandhu</cp:lastModifiedBy>
  <cp:revision>1</cp:revision>
  <dcterms:created xsi:type="dcterms:W3CDTF">2017-03-27T02:10:10Z</dcterms:created>
  <dcterms:modified xsi:type="dcterms:W3CDTF">2017-03-27T02:18:50Z</dcterms:modified>
</cp:coreProperties>
</file>