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AD3B-0B6D-E048-B650-A5435CC638E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233D9-901F-3E40-B625-1492601B32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625B3-CA43-E44B-9759-341DFAB1AF09}" type="slidenum">
              <a:rPr lang="en-CA"/>
              <a:pPr/>
              <a:t>17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377CD-3F5B-B24B-BA3F-0709F99C6E14}" type="slidenum">
              <a:rPr lang="en-CA"/>
              <a:pPr/>
              <a:t>18</a:t>
            </a:fld>
            <a:endParaRPr lang="en-CA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112D-EBA6-384E-83AE-6DEFD0D77775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9D40D-C3D4-194F-9C70-64F976F2F3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7o-wBzh6cw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49" y="822418"/>
            <a:ext cx="5870121" cy="2377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defense – internal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Killer Cells</a:t>
            </a:r>
          </a:p>
          <a:p>
            <a:pPr lvl="1"/>
            <a:r>
              <a:rPr lang="en-US" dirty="0" smtClean="0"/>
              <a:t>Viruses and cancer cells not for bacteria</a:t>
            </a:r>
          </a:p>
          <a:p>
            <a:pPr lvl="1"/>
            <a:r>
              <a:rPr lang="en-US" dirty="0" smtClean="0"/>
              <a:t>Trigger apoptosis – the death in infected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Acquired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this immunity over time</a:t>
            </a:r>
          </a:p>
          <a:p>
            <a:r>
              <a:rPr lang="en-US" dirty="0" smtClean="0"/>
              <a:t>This is the third line of defense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Line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Humoral</a:t>
            </a:r>
            <a:r>
              <a:rPr lang="en-US" sz="2400" dirty="0" smtClean="0"/>
              <a:t> immune response (Plasma Cells) – important in bacterial infections</a:t>
            </a:r>
          </a:p>
          <a:p>
            <a:pPr lvl="1"/>
            <a:r>
              <a:rPr lang="en-US" sz="2400" dirty="0" smtClean="0"/>
              <a:t>B Lymphocytes (B cells) make antibodies (proteins)</a:t>
            </a:r>
          </a:p>
          <a:p>
            <a:pPr lvl="2"/>
            <a:r>
              <a:rPr lang="en-US" sz="2400" dirty="0" smtClean="0"/>
              <a:t>Antibodies weaken pathogens and mark for </a:t>
            </a:r>
            <a:r>
              <a:rPr lang="en-US" sz="2400" dirty="0" err="1" smtClean="0"/>
              <a:t>phagocytic</a:t>
            </a:r>
            <a:r>
              <a:rPr lang="en-US" sz="2400" dirty="0" smtClean="0"/>
              <a:t> cells to “eat”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Third Line of defense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9624" y="1123856"/>
            <a:ext cx="8385276" cy="4583887"/>
          </a:xfrm>
        </p:spPr>
        <p:txBody>
          <a:bodyPr>
            <a:noAutofit/>
          </a:bodyPr>
          <a:lstStyle/>
          <a:p>
            <a:r>
              <a:rPr lang="en-US" sz="2400" dirty="0" smtClean="0"/>
              <a:t>Cell-mediated immune response – important in viruses, cancer, transplants</a:t>
            </a:r>
          </a:p>
          <a:p>
            <a:r>
              <a:rPr lang="en-US" sz="2400" dirty="0" smtClean="0"/>
              <a:t>Uses T lymphocytes (T cells)</a:t>
            </a:r>
          </a:p>
          <a:p>
            <a:pPr lvl="1"/>
            <a:r>
              <a:rPr lang="en-US" sz="2400" dirty="0" smtClean="0"/>
              <a:t>Made in the bone marrow but become T cells in the thymus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Cytotoxic</a:t>
            </a:r>
            <a:r>
              <a:rPr lang="en-US" sz="2400" dirty="0" smtClean="0"/>
              <a:t> (Killer) T cells – recognize protein antigens on surface of virus infected cells; release chemicals</a:t>
            </a:r>
          </a:p>
          <a:p>
            <a:pPr marL="800100" lvl="1" indent="-457200"/>
            <a:r>
              <a:rPr lang="en-US" sz="2400" dirty="0" err="1" smtClean="0"/>
              <a:t>Perforins</a:t>
            </a:r>
            <a:r>
              <a:rPr lang="en-US" sz="2400" dirty="0" smtClean="0"/>
              <a:t>, </a:t>
            </a:r>
            <a:r>
              <a:rPr lang="en-US" sz="2400" dirty="0" err="1" smtClean="0"/>
              <a:t>granzymes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Helper T cells – activate B cells and Killer T cells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Suppressor Cells – maintain immune system homeostasis; tolerance to self-antigens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Third Line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856"/>
            <a:ext cx="6010217" cy="5142474"/>
          </a:xfrm>
        </p:spPr>
        <p:txBody>
          <a:bodyPr>
            <a:noAutofit/>
          </a:bodyPr>
          <a:lstStyle/>
          <a:p>
            <a:r>
              <a:rPr lang="en-US" sz="2400" dirty="0" smtClean="0"/>
              <a:t>Antibodies – body makes millions of different antibodies</a:t>
            </a:r>
          </a:p>
          <a:p>
            <a:pPr lvl="2"/>
            <a:r>
              <a:rPr lang="en-US" sz="2400" dirty="0" smtClean="0"/>
              <a:t>Shaped like a Y and has 2 identical antigen-binding sites that fit a specific antigen (like a lock and key)</a:t>
            </a:r>
          </a:p>
          <a:p>
            <a:pPr lvl="2"/>
            <a:r>
              <a:rPr lang="en-US" sz="2400" dirty="0" smtClean="0"/>
              <a:t>Released into blood by the B cells</a:t>
            </a:r>
          </a:p>
          <a:p>
            <a:pPr lvl="2"/>
            <a:r>
              <a:rPr lang="en-US" sz="2400" dirty="0" smtClean="0"/>
              <a:t>Each cell only makes one specific type of antibody</a:t>
            </a:r>
          </a:p>
          <a:p>
            <a:pPr lvl="2"/>
            <a:r>
              <a:rPr lang="en-US" sz="2400" dirty="0" smtClean="0"/>
              <a:t>When antigen is recognized, cell reproduces rapidly to make more antibodies</a:t>
            </a:r>
            <a:endParaRPr lang="en-US" sz="2400" dirty="0"/>
          </a:p>
        </p:txBody>
      </p:sp>
      <p:pic>
        <p:nvPicPr>
          <p:cNvPr id="63491" name="il_fi" descr="Description: http://www.biology.arizona.edu/immunology/tutorials/antibody/graphics/antibod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0217" y="2935976"/>
            <a:ext cx="2903596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742"/>
            <a:ext cx="8913813" cy="914400"/>
          </a:xfrm>
        </p:spPr>
        <p:txBody>
          <a:bodyPr/>
          <a:lstStyle/>
          <a:p>
            <a:r>
              <a:rPr lang="en-US" dirty="0" smtClean="0"/>
              <a:t>Third Line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62" y="1624506"/>
            <a:ext cx="7610476" cy="3670767"/>
          </a:xfrm>
        </p:spPr>
        <p:txBody>
          <a:bodyPr>
            <a:noAutofit/>
          </a:bodyPr>
          <a:lstStyle/>
          <a:p>
            <a:r>
              <a:rPr lang="en-US" sz="2400" dirty="0" smtClean="0"/>
              <a:t>Attachment of antibody to antigen releases: Complement Proteins</a:t>
            </a:r>
          </a:p>
          <a:p>
            <a:pPr lvl="1"/>
            <a:r>
              <a:rPr lang="en-US" sz="2400" dirty="0" smtClean="0"/>
              <a:t>Circulate in blood</a:t>
            </a:r>
          </a:p>
          <a:p>
            <a:pPr lvl="1"/>
            <a:r>
              <a:rPr lang="en-US" sz="2400" dirty="0" smtClean="0"/>
              <a:t>Activated by antibodies binding to antigens</a:t>
            </a:r>
          </a:p>
          <a:p>
            <a:pPr lvl="1"/>
            <a:r>
              <a:rPr lang="en-US" sz="2400" dirty="0" smtClean="0"/>
              <a:t>Punch holes in cell walls of bacteria so they leak and die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Memory cells – created by exposure of B and T cells to antigens… “remembering” the antigen causes increased speed of response if exposed again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https://www.youtube.com/watch?v=P7o-wBzh6cw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" y="152400"/>
            <a:ext cx="2057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19500" y="152400"/>
            <a:ext cx="1905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010400" y="152400"/>
            <a:ext cx="1905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725" y="41275"/>
            <a:ext cx="1697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CA"/>
          </a:p>
          <a:p>
            <a:r>
              <a:rPr lang="en-CA"/>
              <a:t>Primary line</a:t>
            </a:r>
          </a:p>
          <a:p>
            <a:r>
              <a:rPr lang="en-CA"/>
              <a:t>of defense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70288" y="152400"/>
            <a:ext cx="2001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CA"/>
          </a:p>
          <a:p>
            <a:r>
              <a:rPr lang="en-CA"/>
              <a:t>Secondary line</a:t>
            </a:r>
          </a:p>
          <a:p>
            <a:r>
              <a:rPr lang="en-CA"/>
              <a:t> of defense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146925" y="193675"/>
            <a:ext cx="1695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CA"/>
          </a:p>
          <a:p>
            <a:r>
              <a:rPr lang="en-CA"/>
              <a:t>Tertiary line</a:t>
            </a:r>
          </a:p>
          <a:p>
            <a:r>
              <a:rPr lang="en-CA"/>
              <a:t>of defense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228600" y="17526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990600" y="1752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990600" y="1752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52400" y="2819400"/>
            <a:ext cx="381000" cy="1524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1288" y="3078163"/>
            <a:ext cx="549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en-CA"/>
              <a:t>skin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914400" y="2895600"/>
            <a:ext cx="533400" cy="2667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03288" y="3001963"/>
            <a:ext cx="5492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en-CA"/>
              <a:t>mucous membranes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1828800" y="2743200"/>
            <a:ext cx="533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817688" y="2849563"/>
            <a:ext cx="549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en-CA"/>
              <a:t>tears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4572000" y="1828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3581400" y="2895600"/>
            <a:ext cx="1981200" cy="1447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627438" y="2895600"/>
            <a:ext cx="188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phagocytic</a:t>
            </a:r>
          </a:p>
          <a:p>
            <a:r>
              <a:rPr lang="en-CA"/>
              <a:t>white blood </a:t>
            </a:r>
          </a:p>
          <a:p>
            <a:r>
              <a:rPr lang="en-CA"/>
              <a:t>cells “eat” the</a:t>
            </a:r>
          </a:p>
          <a:p>
            <a:r>
              <a:rPr lang="en-CA"/>
              <a:t>virus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7924800" y="1828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7086600" y="3048000"/>
            <a:ext cx="1752600" cy="1981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086600" y="3048000"/>
            <a:ext cx="17986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white blood</a:t>
            </a:r>
          </a:p>
          <a:p>
            <a:r>
              <a:rPr lang="en-CA"/>
              <a:t>cells (lymph-</a:t>
            </a:r>
          </a:p>
          <a:p>
            <a:r>
              <a:rPr lang="en-CA"/>
              <a:t>ocytes)</a:t>
            </a:r>
          </a:p>
          <a:p>
            <a:r>
              <a:rPr lang="en-CA"/>
              <a:t>produce</a:t>
            </a:r>
          </a:p>
          <a:p>
            <a:r>
              <a:rPr lang="en-CA"/>
              <a:t>antibodies</a:t>
            </a:r>
          </a:p>
          <a:p>
            <a:endParaRPr lang="en-CA"/>
          </a:p>
        </p:txBody>
      </p:sp>
      <p:sp>
        <p:nvSpPr>
          <p:cNvPr id="3097" name="Arc 25"/>
          <p:cNvSpPr>
            <a:spLocks/>
          </p:cNvSpPr>
          <p:nvPr/>
        </p:nvSpPr>
        <p:spPr bwMode="auto">
          <a:xfrm flipH="1">
            <a:off x="3581400" y="5105400"/>
            <a:ext cx="1533525" cy="1371600"/>
          </a:xfrm>
          <a:custGeom>
            <a:avLst/>
            <a:gdLst>
              <a:gd name="G0" fmla="+- 18857 0 0"/>
              <a:gd name="G1" fmla="+- 21600 0 0"/>
              <a:gd name="G2" fmla="+- 21600 0 0"/>
              <a:gd name="T0" fmla="*/ 0 w 40457"/>
              <a:gd name="T1" fmla="*/ 11065 h 43200"/>
              <a:gd name="T2" fmla="*/ 6277 w 40457"/>
              <a:gd name="T3" fmla="*/ 39158 h 43200"/>
              <a:gd name="T4" fmla="*/ 18857 w 4045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457" h="43200" fill="none" extrusionOk="0">
                <a:moveTo>
                  <a:pt x="0" y="11065"/>
                </a:moveTo>
                <a:cubicBezTo>
                  <a:pt x="3817" y="4233"/>
                  <a:pt x="11031" y="-1"/>
                  <a:pt x="18857" y="-1"/>
                </a:cubicBezTo>
                <a:cubicBezTo>
                  <a:pt x="30786" y="0"/>
                  <a:pt x="40457" y="9670"/>
                  <a:pt x="40457" y="21600"/>
                </a:cubicBezTo>
                <a:cubicBezTo>
                  <a:pt x="40457" y="33529"/>
                  <a:pt x="30786" y="43200"/>
                  <a:pt x="18857" y="43200"/>
                </a:cubicBezTo>
                <a:cubicBezTo>
                  <a:pt x="14344" y="43199"/>
                  <a:pt x="9945" y="41786"/>
                  <a:pt x="6276" y="39158"/>
                </a:cubicBezTo>
              </a:path>
              <a:path w="40457" h="43200" stroke="0" extrusionOk="0">
                <a:moveTo>
                  <a:pt x="0" y="11065"/>
                </a:moveTo>
                <a:cubicBezTo>
                  <a:pt x="3817" y="4233"/>
                  <a:pt x="11031" y="-1"/>
                  <a:pt x="18857" y="-1"/>
                </a:cubicBezTo>
                <a:cubicBezTo>
                  <a:pt x="30786" y="0"/>
                  <a:pt x="40457" y="9670"/>
                  <a:pt x="40457" y="21600"/>
                </a:cubicBezTo>
                <a:cubicBezTo>
                  <a:pt x="40457" y="33529"/>
                  <a:pt x="30786" y="43200"/>
                  <a:pt x="18857" y="43200"/>
                </a:cubicBezTo>
                <a:cubicBezTo>
                  <a:pt x="14344" y="43199"/>
                  <a:pt x="9945" y="41786"/>
                  <a:pt x="6276" y="39158"/>
                </a:cubicBezTo>
                <a:lnTo>
                  <a:pt x="18857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4343400" y="5486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4305300" y="5715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4572000" y="525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4572000" y="5715000"/>
            <a:ext cx="457200" cy="304800"/>
          </a:xfrm>
          <a:prstGeom prst="irregularSeal1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>
            <a:off x="3124200" y="5715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752600" y="5410200"/>
            <a:ext cx="1435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CA"/>
          </a:p>
          <a:p>
            <a:r>
              <a:rPr lang="en-CA"/>
              <a:t>phagocyte</a:t>
            </a: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4953000" y="5943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715000" y="6096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virus</a:t>
            </a:r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5181600" y="5105400"/>
            <a:ext cx="1143000" cy="381000"/>
          </a:xfrm>
          <a:prstGeom prst="wedgeRectCallout">
            <a:avLst>
              <a:gd name="adj1" fmla="val -49306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CA"/>
              <a:t>Yum!</a:t>
            </a:r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572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7924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7146925" y="5603875"/>
            <a:ext cx="202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(see next slide)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2650" y="2373313"/>
            <a:ext cx="48387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 flipH="1" flipV="1">
            <a:off x="1905000" y="15240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5" y="955675"/>
            <a:ext cx="332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1. “bad guys” like viruses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1722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38950" y="1066800"/>
            <a:ext cx="2238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2.  antigen binds</a:t>
            </a:r>
          </a:p>
          <a:p>
            <a:r>
              <a:rPr lang="en-CA"/>
              <a:t>to lymphocyte,</a:t>
            </a:r>
          </a:p>
          <a:p>
            <a:r>
              <a:rPr lang="en-CA"/>
              <a:t>which stimulates</a:t>
            </a:r>
          </a:p>
          <a:p>
            <a:r>
              <a:rPr lang="en-CA"/>
              <a:t>antibody</a:t>
            </a:r>
          </a:p>
          <a:p>
            <a:r>
              <a:rPr lang="en-CA"/>
              <a:t>production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572000" y="373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4600" y="5181600"/>
            <a:ext cx="517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/>
              <a:t>3.  antibodies “bind” to antigens, thereby</a:t>
            </a:r>
          </a:p>
          <a:p>
            <a:r>
              <a:rPr lang="en-CA"/>
              <a:t>rendering them incapacitated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defense against disease-causing microorganisms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Organs involved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706" y="2038256"/>
            <a:ext cx="7610476" cy="42280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Lymph nodes</a:t>
            </a:r>
          </a:p>
          <a:p>
            <a:pPr lvl="1"/>
            <a:r>
              <a:rPr lang="en-US" dirty="0" smtClean="0"/>
              <a:t>Filter/trap foreign particles; store B &amp; T cells</a:t>
            </a:r>
          </a:p>
          <a:p>
            <a:r>
              <a:rPr lang="en-US" dirty="0" smtClean="0"/>
              <a:t>Spleen</a:t>
            </a:r>
          </a:p>
          <a:p>
            <a:pPr lvl="1"/>
            <a:r>
              <a:rPr lang="en-US" dirty="0" smtClean="0"/>
              <a:t>Stores blood cells; removes antibody coated cells</a:t>
            </a:r>
          </a:p>
          <a:p>
            <a:r>
              <a:rPr lang="en-US" dirty="0" smtClean="0"/>
              <a:t>Adenoids (tonsils)</a:t>
            </a:r>
          </a:p>
          <a:p>
            <a:pPr lvl="1"/>
            <a:r>
              <a:rPr lang="en-US" dirty="0" smtClean="0"/>
              <a:t>Trap bacteria/antigens</a:t>
            </a:r>
          </a:p>
          <a:p>
            <a:r>
              <a:rPr lang="en-US" dirty="0" smtClean="0"/>
              <a:t>Bone marrow</a:t>
            </a:r>
          </a:p>
          <a:p>
            <a:pPr lvl="1"/>
            <a:r>
              <a:rPr lang="en-US" dirty="0" smtClean="0"/>
              <a:t>Stem cells make blood cells; B lymphocytes mature here</a:t>
            </a:r>
          </a:p>
          <a:p>
            <a:r>
              <a:rPr lang="en-US" dirty="0" smtClean="0"/>
              <a:t>Thymus</a:t>
            </a:r>
          </a:p>
          <a:p>
            <a:pPr lvl="1"/>
            <a:r>
              <a:rPr lang="en-US" dirty="0" smtClean="0"/>
              <a:t>Produce and “educate” T lymphocytes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438" y="215352"/>
            <a:ext cx="2880562" cy="2731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2 types of immunity</a:t>
            </a:r>
          </a:p>
          <a:p>
            <a:pPr lvl="1"/>
            <a:r>
              <a:rPr lang="en-US" dirty="0" smtClean="0"/>
              <a:t>non specific innate immunity </a:t>
            </a:r>
          </a:p>
          <a:p>
            <a:pPr lvl="1"/>
            <a:r>
              <a:rPr lang="en-US" dirty="0" smtClean="0"/>
              <a:t>specific acquired immunity</a:t>
            </a:r>
          </a:p>
          <a:p>
            <a:r>
              <a:rPr lang="en-US" dirty="0" smtClean="0"/>
              <a:t>Within these there are 3 lines of defense</a:t>
            </a:r>
          </a:p>
          <a:p>
            <a:pPr lvl="1"/>
            <a:r>
              <a:rPr lang="en-US" dirty="0" smtClean="0"/>
              <a:t>First line of defense</a:t>
            </a:r>
          </a:p>
          <a:p>
            <a:pPr lvl="1"/>
            <a:r>
              <a:rPr lang="en-US" dirty="0" smtClean="0"/>
              <a:t>Second line of defense</a:t>
            </a:r>
          </a:p>
          <a:p>
            <a:pPr lvl="1"/>
            <a:r>
              <a:rPr lang="en-US" dirty="0" smtClean="0"/>
              <a:t>Third line of defense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50" y="0"/>
            <a:ext cx="4159250" cy="2842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Specific innate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with ability; treats all pathogens same</a:t>
            </a:r>
          </a:p>
          <a:p>
            <a:r>
              <a:rPr lang="en-US" dirty="0" smtClean="0"/>
              <a:t>Has both the first line and second line of defense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line of defense =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18" y="2595562"/>
            <a:ext cx="7610476" cy="36707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Skin – epithelial tissue; flat with tight junctions protective barrier</a:t>
            </a:r>
          </a:p>
          <a:p>
            <a:r>
              <a:rPr lang="en-US" dirty="0" smtClean="0"/>
              <a:t>Mucous membranes – mucous; mouth, nose, anus openings</a:t>
            </a:r>
          </a:p>
          <a:p>
            <a:r>
              <a:rPr lang="en-US" dirty="0" smtClean="0"/>
              <a:t>Cilia – line respiratory tract to sweep out invaders</a:t>
            </a:r>
          </a:p>
          <a:p>
            <a:r>
              <a:rPr lang="en-US" dirty="0" smtClean="0"/>
              <a:t>Mucus – traps invaders</a:t>
            </a:r>
          </a:p>
          <a:p>
            <a:r>
              <a:rPr lang="en-US" dirty="0" smtClean="0"/>
              <a:t>Secretions</a:t>
            </a:r>
          </a:p>
          <a:p>
            <a:pPr lvl="1"/>
            <a:r>
              <a:rPr lang="en-US" dirty="0" smtClean="0"/>
              <a:t>Oils, </a:t>
            </a:r>
            <a:r>
              <a:rPr lang="en-US" dirty="0" err="1" smtClean="0"/>
              <a:t>HCl</a:t>
            </a:r>
            <a:r>
              <a:rPr lang="en-US" dirty="0" smtClean="0"/>
              <a:t> in stomach, enzymes, sweat glands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71" y="4842875"/>
            <a:ext cx="2721429" cy="204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defense – internal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79" y="2595562"/>
            <a:ext cx="7316295" cy="36707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Leukocytes (</a:t>
            </a:r>
            <a:r>
              <a:rPr lang="en-US" dirty="0" err="1" smtClean="0"/>
              <a:t>Phagocytic</a:t>
            </a:r>
            <a:r>
              <a:rPr lang="en-US" dirty="0" smtClean="0"/>
              <a:t> cells) – type of white blood cell (</a:t>
            </a:r>
            <a:r>
              <a:rPr lang="en-US" dirty="0" err="1" smtClean="0"/>
              <a:t>WBCs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Engulf and digest invading bacteria and virus also destroy any damaged WBC/tissue</a:t>
            </a:r>
          </a:p>
          <a:p>
            <a:pPr lvl="1"/>
            <a:r>
              <a:rPr lang="en-US" dirty="0" smtClean="0"/>
              <a:t>Types:</a:t>
            </a:r>
          </a:p>
          <a:p>
            <a:pPr lvl="2"/>
            <a:r>
              <a:rPr lang="en-US" dirty="0" err="1" smtClean="0"/>
              <a:t>Neutrophils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Macrophages</a:t>
            </a:r>
          </a:p>
          <a:p>
            <a:pPr lvl="2"/>
            <a:r>
              <a:rPr lang="en-US" dirty="0" err="1" smtClean="0"/>
              <a:t>Eosinophils</a:t>
            </a:r>
            <a:endParaRPr lang="en-US" dirty="0" smtClean="0"/>
          </a:p>
          <a:p>
            <a:pPr lvl="2"/>
            <a:r>
              <a:rPr lang="en-US" dirty="0" err="1" smtClean="0"/>
              <a:t>Dentritic</a:t>
            </a:r>
            <a:r>
              <a:rPr lang="en-US" dirty="0" smtClean="0"/>
              <a:t> cells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287" y="3594093"/>
            <a:ext cx="4828526" cy="321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defense – internal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Antimicrobial proteins (part of complement system)</a:t>
            </a:r>
          </a:p>
          <a:p>
            <a:pPr lvl="1"/>
            <a:r>
              <a:rPr lang="en-US" sz="2400" dirty="0" smtClean="0"/>
              <a:t>Complement proteins – </a:t>
            </a:r>
            <a:r>
              <a:rPr lang="en-US" sz="2400" dirty="0" err="1" smtClean="0"/>
              <a:t>lyse</a:t>
            </a:r>
            <a:r>
              <a:rPr lang="en-US" sz="2400" dirty="0" smtClean="0"/>
              <a:t> infected cells; trigger inflammation (red, swelling, fever, pain)</a:t>
            </a:r>
          </a:p>
          <a:p>
            <a:pPr lvl="1"/>
            <a:r>
              <a:rPr lang="en-US" sz="2400" dirty="0" smtClean="0"/>
              <a:t>Interferon response to viral infections:</a:t>
            </a:r>
          </a:p>
          <a:p>
            <a:pPr lvl="2"/>
            <a:r>
              <a:rPr lang="en-US" sz="2400" dirty="0" smtClean="0"/>
              <a:t>Quarantines/protects nearby healthy cells from getting infected: activates macrophages to come and eat infected cells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defense – internal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Inflammatory Response (Heat, swollen, fever, red, pain)</a:t>
            </a:r>
          </a:p>
          <a:p>
            <a:pPr lvl="1"/>
            <a:r>
              <a:rPr lang="en-US" sz="2000" dirty="0" smtClean="0"/>
              <a:t>Due to increased blood flow to area to bring more immune cells: response to chemicals in damaged area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Histamine released by mast cells: dilates blood vessels, brings more blood to infected area</a:t>
            </a:r>
          </a:p>
          <a:p>
            <a:pPr lvl="2"/>
            <a:r>
              <a:rPr lang="en-US" sz="2000" dirty="0" smtClean="0"/>
              <a:t>Taking cold medications (antihistamine) counteracts histamine… when you have a cold/runny nose</a:t>
            </a:r>
          </a:p>
          <a:p>
            <a:pPr lvl="1"/>
            <a:r>
              <a:rPr lang="en-US" sz="2000" dirty="0" err="1" smtClean="0"/>
              <a:t>Chemokines</a:t>
            </a:r>
            <a:r>
              <a:rPr lang="en-US" sz="2000" dirty="0" smtClean="0"/>
              <a:t> – chemical signals call up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730</Words>
  <Application>Microsoft Macintosh PowerPoint</Application>
  <PresentationFormat>On-screen Show (4:3)</PresentationFormat>
  <Paragraphs>123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IMMUNE SYSTEM</vt:lpstr>
      <vt:lpstr>Immune system</vt:lpstr>
      <vt:lpstr>Organs involved</vt:lpstr>
      <vt:lpstr>Lines of defense</vt:lpstr>
      <vt:lpstr>Non Specific innate immunity</vt:lpstr>
      <vt:lpstr>First line of defense = external</vt:lpstr>
      <vt:lpstr>Second line of defense – internal </vt:lpstr>
      <vt:lpstr>Second line of defense – internal </vt:lpstr>
      <vt:lpstr>Second line of defense – internal </vt:lpstr>
      <vt:lpstr>Second line of defense – internal </vt:lpstr>
      <vt:lpstr>Specific Acquired Immunity</vt:lpstr>
      <vt:lpstr>Third Line of defense</vt:lpstr>
      <vt:lpstr>Third Line of defense</vt:lpstr>
      <vt:lpstr>Third Line of defense</vt:lpstr>
      <vt:lpstr>Third Line of defense</vt:lpstr>
      <vt:lpstr>Immune System video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Nimret Sandhu</dc:creator>
  <cp:lastModifiedBy>Nimret Sandhu</cp:lastModifiedBy>
  <cp:revision>1</cp:revision>
  <dcterms:created xsi:type="dcterms:W3CDTF">2017-12-12T01:58:17Z</dcterms:created>
  <dcterms:modified xsi:type="dcterms:W3CDTF">2017-12-12T01:59:45Z</dcterms:modified>
</cp:coreProperties>
</file>