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5B081-3A2D-464A-B08B-BC86E2341D5D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1BC9-8584-914D-98BE-7487C88528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5.  Indirect development: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eggs hatch into larvae which are immature stages that look and act nothing like the adults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>
              <a:spcBef>
                <a:spcPct val="0"/>
              </a:spcBef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A561D0-0313-C449-991C-3FC3850C8CC6}" type="slidenum">
              <a:rPr lang="en-CA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276E-0587-224D-958F-663B29B3AF7D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00E6-2D47-384F-8EF2-5B23DCED7A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the-science-of-symmetry-colm-kelleher" TargetMode="External"/><Relationship Id="rId3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Kingdom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300" b="1">
                <a:ea typeface="ＭＳ Ｐゴシック" pitchFamily="-102" charset="-128"/>
                <a:cs typeface="ＭＳ Ｐゴシック" pitchFamily="-102" charset="-128"/>
              </a:rPr>
              <a:t>E.	Response</a:t>
            </a:r>
            <a:r>
              <a:rPr lang="en-CA" sz="2900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 sz="2900">
                <a:ea typeface="ＭＳ Ｐゴシック" pitchFamily="-102" charset="-128"/>
                <a:cs typeface="ＭＳ Ｐゴシック" pitchFamily="-102" charset="-128"/>
              </a:rPr>
            </a:br>
            <a:endParaRPr lang="en-CA" sz="29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1.  Reasons why animals need to watch </a:t>
            </a:r>
            <a:r>
              <a:rPr lang="en-CA" sz="190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their surroundings:  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a.  Find food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b.  Spot predators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c.  Identify others of their own kind</a:t>
            </a: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 i="1" u="sng">
                <a:ea typeface="ＭＳ Ｐゴシック" pitchFamily="-102" charset="-128"/>
                <a:cs typeface="ＭＳ Ｐゴシック" pitchFamily="-102" charset="-128"/>
              </a:rPr>
              <a:t>2.  Nerve</a:t>
            </a: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 cells hook up to form a </a:t>
            </a:r>
            <a:r>
              <a:rPr lang="en-US" sz="1900" b="1" i="1" u="sng">
                <a:ea typeface="ＭＳ Ｐゴシック" pitchFamily="-102" charset="-128"/>
                <a:cs typeface="ＭＳ Ｐゴシック" pitchFamily="-102" charset="-128"/>
              </a:rPr>
              <a:t>nervous</a:t>
            </a: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CA" sz="190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system</a:t>
            </a: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3.  Sensory organs gather:  </a:t>
            </a: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information 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from the environment</a:t>
            </a: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4.  Some sense organs are: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	a.</a:t>
            </a: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Eyes	</a:t>
            </a: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b.</a:t>
            </a: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Ears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	c.</a:t>
            </a: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Nose	</a:t>
            </a: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d.</a:t>
            </a: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Skin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1900" b="1">
                <a:ea typeface="ＭＳ Ｐゴシック" pitchFamily="-102" charset="-128"/>
                <a:cs typeface="ＭＳ Ｐゴシック" pitchFamily="-102" charset="-128"/>
              </a:rPr>
              <a:t>	e.</a:t>
            </a:r>
            <a:r>
              <a:rPr lang="en-US" sz="1900" b="1" i="1">
                <a:ea typeface="ＭＳ Ｐゴシック" pitchFamily="-102" charset="-128"/>
                <a:cs typeface="ＭＳ Ｐゴシック" pitchFamily="-102" charset="-128"/>
              </a:rPr>
              <a:t>Tongue</a:t>
            </a:r>
            <a:endParaRPr lang="en-CA" sz="19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</a:pPr>
            <a:endParaRPr lang="en-CA" sz="7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>
              <a:ea typeface="+mn-ea"/>
              <a:cs typeface="+mn-cs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3713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575050"/>
            <a:ext cx="2857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5.  	Brain:  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a.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Nervous system</a:t>
            </a:r>
            <a:r>
              <a:rPr lang="ja-JP" altLang="en-US" b="1" i="1">
                <a:ea typeface="ＭＳ Ｐゴシック" pitchFamily="-102" charset="-128"/>
                <a:cs typeface="ＭＳ Ｐゴシック" pitchFamily="-102" charset="-128"/>
              </a:rPr>
              <a:t>’</a:t>
            </a:r>
            <a:r>
              <a:rPr lang="en-US" altLang="ja-JP" b="1" i="1">
                <a:ea typeface="ＭＳ Ｐゴシック" pitchFamily="-102" charset="-128"/>
                <a:cs typeface="ＭＳ Ｐゴシック" pitchFamily="-102" charset="-128"/>
              </a:rPr>
              <a:t>s control center</a:t>
            </a:r>
            <a:endParaRPr lang="en-CA" altLang="ja-JP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b.   Function: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processes the information and regulates how the animal responds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4580" name="Picture 2" descr="B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2009775"/>
            <a:ext cx="4762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F.  	Movement</a:t>
            </a:r>
            <a:r>
              <a:rPr lang="en-CA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>
                <a:ea typeface="ＭＳ Ｐゴシック" pitchFamily="-102" charset="-128"/>
                <a:cs typeface="ＭＳ Ｐゴシック" pitchFamily="-102" charset="-128"/>
              </a:rPr>
            </a:b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1.  	Sessile: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organism that lives their entire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adult lives attached to one spot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2.  	Motile: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organism that move around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3.  	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Muscle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tissues generate force by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contracting to allow animals to move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5604" name="Picture 2" descr="http://static.newworldencyclopedia.org/thumb/5/56/Brain_coral.jpg/180px-Brain_co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96975"/>
            <a:ext cx="1714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seanet.stanford.edu/Asteroidea/pycnopod_hel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50043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4.  	Muscles work together with a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skeleton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or system of solid support in the body.  This is called a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musculo 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-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skeletal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system.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2956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5.  	Exoskeleton: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system of supporting structures covering the outside of the body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>
              <a:buFont typeface="Arial" pitchFamily="-102" charset="0"/>
              <a:buNone/>
            </a:pPr>
            <a:endParaRPr lang="en-US" b="1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/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6.  	Endoskeleton: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skeletal system in which a rigid framework is located inside the body of an animal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338" y="620713"/>
            <a:ext cx="32337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7653" name="AutoShape 7" descr="data:image/jpg;base64,/9j/4AAQSkZJRgABAQAAAQABAAD/2wCEAAkGBhQQEBIUEhQVEBAQFBgXERcUFRQVFhgUFRUVFRUSFhUXHCgeFxkjGhQVHzAgIycrMC4tFx8zNTArNyY3OCkBCQoKDgwOGA8PFCkcHBwpKSkpLCwpKSkpLCksKSkpKSkpKSkpKSkpLCwpKSkpKSkpKSkpLCkpKSwpKSwpKSkpLP/AABEIAKQAgQMBIgACEQEDEQH/xAAcAAABBAMBAAAAAAAAAAAAAAAAAQUGBwIECAP/xABBEAACAQIDBQQGBggGAwAAAAABAhEAAwQSIQUGEzFBByIyURQ1YXF0sRYjQlSB0iVSYpGTlKHwFSQzNMHCRHKE/8QAGAEAAwEBAAAAAAAAAAAAAAAAAAECAwT/xAAfEQEBAAICAgMBAAAAAAAAAAAAAQIRITEDQRIyURP/2gAMAwEAAhEDEQA/AKj+leL+9Yn+Pd/NS/SrGfesT/Hu/mppqQbl7vjG4jhHqpg96J6A5dZ8on3GjUFy01PpXjPvWI/j3fzUfSvF/esT/Hu/mp4387P7mzHQ5uLh70i1ciDmUwUYdG92hHLyESo0Jls6fSnF/esR/Hu/mrO3vbjF8OLxKzzi/eH/AGppFe9vBkgEkKGbKJ8xln92YH8ackFpy+mWO++Yr+Yv/mp92Em2Mahe1iMULK+K7cxV21aHORxHcAnQ8pr13M3Mtiz/AIhtA8PZ9lhCwS9950tKPKYk+QPthq3t30u4+53vqsOmliwmlu2gmIWYLa6mtJN9RG/w9bW2btrDobhxOIvWl8T4fGXLyicsTkckaOp5ciD1qNNvhjhzxmKH/wBF781eOxNvXsJeW7YdkdTOhMMOqsOqmII+VOu9aW8RbtY20FQ3yyYq2oACYhACWUDkrqQwEdCNdavXPMG6bvpljvvmK/mL35qPpljvvmK/mL35qaCKSKfwn4rZ4+mWO++Yr+Yv/mo+mWO++Yr+Yv8A5qZ6IqbgDx9M8d99xX8xf/NUi7Pd6cXd2rgUfFYi4jYhAytfuspE8iC0GoJFSbsz9cYD4hPnWdmg64mikoqDcQVKez3bJsYu2gEekXbK51XM6ReRu4JHi8J9jHnyMWre2Jihav27jErwmDqVAJzJ3kEHzYATBiZg0FXQ/a9gXxGzxaQcRr1wG13QYa0j3coP6zqrAfu61zWRXQb9oNzFbKOKw9uyTYvZL1q8xhALiNacERrlgcxzJB7utC7QuZrrtCrnYsAvhGYkwvsExVdow44a6iphuDu+uLxKW7pAtKDdvE9LSKWuAEmBIBUgwRow5VErI7w0nUaefsFWT2fXVs4baN1iFX0WAZA/1LuTRV1HiiMr6ggH7NFVk1e0/ek4g2LKDh4e2ua3aGgVczIilZMNlUknrmGgqAGnzegk3ZdWtuVXKjCCtoIAmcdGYQ0dB76ZIroxnCZ0QVJ9z2F9cRg2gHFJOHkiBibUtbUT1cZkmR4hzqMxWxgsS1q4lxNHtsrof2lII/qBTygeNxIPl/fKsYp/3ywK28W7IItYgLfsxMcO+ouAAnnBJWf2aYYqoUpIpIrKKCKVPbAipJ2Z+uMB8QnzqOkVJOzQfpjAfEJ8zWeU4VHWtFFFc6nEFKKSigLD7K94kw+J4d3TDY1BYu9BnPgc9NC0T5PPQ1q797t8C/eQBy1lmh8twq6eIMXKAAgHnmYT5VEsBBJVpgjSI1aQI/vqBVoY1ztHZyYoa4zZwFvEs4U5rSlhbvl2A1BDAkzyJynSqxrO8XaqbKd5Z0EidJ0nyq0Oyw5sTicOZR8TZZQf2wGgHLqSGgmSD0IPOq+2miE8S3GQmGC/ZeJ00GhgkaDkQOVPOx9prbC3xcKXLREGAIbWAx4LhhpMyvhIgRNXlBeWe8OzCbpzA8QSuXUkse4sHTN3+RgZstxtARUWK1b+8thMZYTaWHy5bsriA0wl5VPEukFRmGVSWMTCZQBmJqtdobPgKyiM+YieZRUt3Ax/aKtmJ/aHWtMcpUw1Vkg1oK1ktaDZ+3jfPa2eR9yRTy5pevr09gFR8rT9tz/a7P5/7e4NT5YrERTEaWPRMYpAKzFJFOntgRUk7NfW+A+IT5mo4RUk7NfW+A+IT5ms8ulR1nRRRXM0cQUUUUB64e8UYMOakH9xkfKp5uTt9MLftlwGwuItraxKsAQysMvIggkEGAfKABEmvqe9mX/qxJK8MkSnPK4YsSM65tAREgGdToARNSbfLdu3h8Q9m5cykf7dnYkZD3kfvXJCNyPcABGgI5xDC32s3DqyMJBgkR01g6j3eQ8qtDa9pcXsvCYtBbuPZ/y99nAGin6tn4YgaFR3nIGg1NVrtnBhHzLlyXNQEbMqn7SeYgzE9POtsUrA3L29kfg3j6Rg8YMt1HLOYIJDSSxeI1Hd1HTo37y7vthsUbLd9ZEPm8auc+YMRHEuZQWgdxEjpUW2SrMpCLmaR4dHUiSHHQgATJIII5jraOb03Y9u68DFYEFWZgh+p0DSyz9WpymBqwUDk9L65IqpNo4Y27rqwghjOkdfLoI6VrhakW8eDzKLgBzLm4oPiGZ865vbF1AR0JjpUfFdOPKNnu6Re2fbP28Hda23LW1fm5bPOTDrdH4imEinrdrGKt1rdw5bGKQ2rp6LJDJdidcjqre7N503bQwbWbr27gyvbYq48mUkEfvFTOODay0NRSGnTYE1I+zX1vgPiE+ZqOEVI+zYfpfAfEJ8zWeXTSOtKKKK5mjiCiiigCnnYxHDuAAM5KwCWAAh+9p9rNlAjWW0pnFOOyrx7yKNWBI0kyqsQAPby/GelVCvSzN1HfEbNx1i7cl0i6r3QWKtajNm9KcCcjcogAE86gm0bi5SvpLXz0DQE017oDMJ6fZqe9keNH+IIhIBZSCEa02pVgZ4dkRB6lo980zbe2YLV+/bN7FTbuMLea4OjaA2GYu39J6VWF5Z1Ddm3QGhhmVuY+RB5zzggc458qsrs623as3VtEF0v3AHl1ZQuVlYd68WYAkHNkEZSemlXtbysR+qY01BjSak2ytplmW4qm5f4gLKRaKtCjkWss0kz3AdBMQOV+TH3C3yku8mxfRcVcw7ybZnLAljaZg+ZSzEsZIXMx7126f1KrzH4U27rKeh09q81IPUQRrV27z7OON2fbxCi56Thraq6Is3GBWUJ7ubiKWIHPIXLZZXSsNvYIvbd9Jtm3MfqAcJiPNRcBQEfqx00fjyZ3io1UgxB9Ow4f8A8vDJ9b53cOsKl79p7YhW81Ct0NR8ivXBY57Nxbltily2ZVh0I9h0IjQg6EEjlWuU9nGuRWBp/wBqYJbtv0mwoCsxF+0oMWHJ7sdeG+pUxAnKSSJLCaWzjGpH2bet8B8QnzNRypH2a+t8B8Qn/NRl00jrOiiiuZo4gooooBRW/sY/XLyMhxry1tsNdRpryrQFb+yLYN5J1XUsBzZQrEp7MwBWekz0rSFU+7PcWV2nh4BKEqQSbp04kErmKp7JVSPIUm/1lkx+LHfVOOdTgrXCGYiJvKSx5+U+yl3Dvqcfh1LJma8kw+HknMNAnBZp7vJbnuNG9+G9I2ji7lpUZuM2tq5w7sDSVNssGPtKz5gUYTlnkguMM3H0g5jIBkTOsHqJmtnZV8K0PBRxBmIn7LGdIBOv41q41jxHnnOuoP8AVdCfaK81b+zXTrhC3OzPby2L5sPlCXAcq5LSA6fWJk4zHUd/UD/T9tJv5sNcJevXLYLWcVaBTUEDOypwxpCqh4RUcyM51C1CdmY51tq6Z2yeAZ2UKVPhgXlzGBPhOhE1ZmHu/wCKbKDEM2IwkukDMxOi3VQC4Vzw3dnw5hy0rm+tVeYpva2B4N516BjljkQGK6T5FSPwrRNSjbeFm3Pda4zdCDJLXmfKeTKCcgPUoSOdRdq6pdxnHrg8a9lw9tijjqI68wQdGB6gyD5UbQvo75kThhgCVHhDdcnkp5gdJjpWvSGlYtiaknZr63wHxCVG4qTdmw/S+A+ISoy6VHWNFFFcrVxBRRRQCinHY9lWud4wqqZ5ySQVVQACSSSNIOk03CnjYuFEFmEgjSAWjUyTCOBy5Eda09FVhdmeFuHH2yyXEVbi8lxiq0GTIMWx7iI9grQ3zu27mPxakq59IcZXe2x0nTK6K466i5p0Bp27IMIGxPGUKygltBbdlyW3MHKEYHvLoEI19oiNbV2mcRevXFPEF12aFuBwFLEj/L3wXBI0hGEUeP2zyRTHsTceSTDESTJhTAk9TA514g1liGl2POSTOusnnrr++sFrriactmY7hz4TmgkOAyactGBgjz9461Z/Zfj3tXyvDKWmt8QNxLLI3IlVyWVIzJJgyYUadaqEGpNsbE5rE5bZfCNmGYAZQQAr5ghIEgEg6TrKkmefyYnilm/ewTh8W4B+quRcQ6seG5X2ABmKrYS2OS5vfVe7ds5bzQIzktHlLMI/HKG9zCrp2zfGO2TZvqCWslWUjUhXm3dC3CYVgysDd5KJI1AqpNu2g1trggZrqxAgZOEEVgD4Vbhsyjy9kTWF2jXKP1jFZE0hNamSpJ2bH9L4D4hKjdSPs2P6XwHxCf8ANZ5dLjrKiiiuVq4gpRSUUBkBTvbwlzhiLZYRBJtXHy6knWIUazpTSvsp5wVtGZc62nZzGrX2YknqtrX9wq/RVbOwrQw2x710wxKCwgl5JuEG4FF17dxGyldM3QEAxFVxte2pR3AHEQjiLdV0vJm0VyZGccvFmIzeJ+dWNvJjhY2JgEaES67M5dcUyqVJhO8GYHUaXJ0HLSqy29eBtpkIyljGVgRoOkBQPFJGRdY06tfjZUxUtIKWukqUVI91MyrdaWUOAi5SQS6d/SJkhSTEHSdCdDHADpHX+5qY2dn8G3btgG4t9c2UJLzmcOqrozFDkPQ90lT3TWPkpxPN01Z9kYlNCxW6FABulspsvIVmfigsxOVWyawebRW28eI+rySSxus90lg7G6UHjddGaOYEhJiSZNWjtXCeg7La0YZrh4RLLeuKzseK5ZbVrv8AdFtZIXNrOoNVNt23lQZgVYuYDKLbAAchaE8JBIgE5iTJiajxllyYjSTQaSugCakfZr63wHxCVG6knZr64wHxCVGfS46zooorkaOIKKKKAzQ07W7uY5BmuEkHhqxSyIg96DqAOvdiJk0zinLZd3KDlAa4zKqKQDqc0NHIkGAAZEkHpVzoquG5Y9L2DbNsKLmDvEjKDAt3CW+rJfPlh4DBtcp8qg+0dhXbyEBmZxByNek6c5tveZx7yop+7O95Bg74sueLZxRZHHN7ixriXYnu2wFbIo1IzE+KS5b5bn+iML1oDEYV5uWyUFy3aEDKq2tLcMWVUUDvFiXaBq5dM6qG7ZKsVYFWUwQRBBHMEVlawzNGUFsxhYBMtp3RHM6jQedTq3dUG67W7bGwHKgIks6LGhCiFDjhggCSrGBoF18Ph+LfCZSeJcS3p0U3VteEaRNvEs3mSrHUVp/UtG3YOyODdt3740tBrwtHRnW3qs6aBnKLl5w06dZ5uNsB7144q6F4dtwbIIARroyuMQrN4l4eW5nmcwYHu6U6brbhOeHiMZrdKqUtQVghMPBuHoFawIg8uZ1ivDtB3vFlDh8MSEtSmJazzs8uHbNphla0SxmT3jpIkTl9qdujRvzt7j31spAt2AeCHtYoM5P+peVrJKujHXy0/E1vtjFBnhYyoIEKqiftZQugWSYgnzkkmtnaWNHD7iZFuGSYNtW69y0HZYkcwdeWkasrGujHHSQTSTSTSTVq0WpJ2a+t8B8QnzNRmpL2aeuMB8QnzrPPpUjrWiiiuVbiCiiigCvWzeKsCOakEfgZrypaqUHzD3s4uNopdrVo8+5aIhjI5DuqD/7VZG6/ae+ELo6s9i2ASDqytdcLbtwYAREABgAlsx1mqdU1v2tqsBlIBEKD0JyGUk+zl7q1k2ixfFzaWxbquXS1agtnBV0H+Xe2pGVBliYiOeY9TWd/ffAYXjLglt8ZVBkLlX6xs63Hut3ntZ7gLZeWcmqSXbKEtmUjM10kDqL6w6TOkFQVbXWZBrVxeNVghUuXtgKGICyF8DaMYIEL7lFHwTqrB2vvlicWXQ5whJD2VXOUkENYv21716z1W6uo061GMXtpbDAIM1y2Iths44R1BUMyJdAHRJMDQnpUdxW0nu+Np1J5DxNqT7zzrXBrTHCQabGJxj3GLOzO7eJmJYnpqTXjNY0orQ9CkNKDWJNKghqS9mnrjAfEJ86jM1JuzP1xgPiE+dZZ3hUdbUUUVzKcQUUUUAUooopwFpaKK3xItKBS0VrEkilAoopgpFEUlFMiRSRS0VNNjUl7M/XGA+IT50UVln0breiiiudT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210050"/>
            <a:ext cx="1833563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G.  	Reproduction</a:t>
            </a:r>
            <a:r>
              <a:rPr lang="en-CA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>
                <a:ea typeface="ＭＳ Ｐゴシック" pitchFamily="-102" charset="-128"/>
                <a:cs typeface="ＭＳ Ｐゴシック" pitchFamily="-102" charset="-128"/>
              </a:rPr>
            </a:b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1.  	Some animals switch back and forth between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sexual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and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asexual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reproduction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867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8676" name="Picture 5" descr="http://lis.arc.nasa.gov/lis2/images/figures/Figure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133600"/>
            <a:ext cx="29908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2.  	Some animals reproduce sexually by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bearing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live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young</a:t>
            </a:r>
          </a:p>
          <a:p>
            <a:pPr marL="0" indent="0" eaLnBrk="1" hangingPunct="1">
              <a:buFont typeface="Arial" pitchFamily="-102" charset="0"/>
              <a:buNone/>
            </a:pPr>
            <a:endParaRPr lang="en-US" b="1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3.  	Some animals reproduce sexually by producing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eggs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 which will hatch into a young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9700" name="Picture 4" descr="A baby goat is b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60463"/>
            <a:ext cx="3000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://t0.gstatic.com/images?q=tbn:ANd9GcROqetSDMBYSXjQFfIXMgF48ABxpoKPeyhGbgiDXHxeeLBbrU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4013" y="4437063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4.  	Direct development: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baby animals increase in size but do not change in overall form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0723" name="Picture 5" descr="chocolate-labrador-pu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068638"/>
            <a:ext cx="389731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http://www.freespiritart.com/images/storm-loyal-compan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781300"/>
            <a:ext cx="3097213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US" sz="3200" b="1">
                <a:ea typeface="ＭＳ Ｐゴシック" pitchFamily="-102" charset="-128"/>
                <a:cs typeface="ＭＳ Ｐゴシック" pitchFamily="-102" charset="-128"/>
              </a:rPr>
            </a:br>
            <a:r>
              <a:rPr lang="en-US" sz="3200" b="1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US" sz="3200" b="1">
                <a:ea typeface="ＭＳ Ｐゴシック" pitchFamily="-102" charset="-128"/>
                <a:cs typeface="ＭＳ Ｐゴシック" pitchFamily="-102" charset="-128"/>
              </a:rPr>
            </a:br>
            <a:r>
              <a:rPr lang="en-US" sz="3200" b="1">
                <a:ea typeface="ＭＳ Ｐゴシック" pitchFamily="-102" charset="-128"/>
                <a:cs typeface="ＭＳ Ｐゴシック" pitchFamily="-102" charset="-128"/>
              </a:rPr>
              <a:t>5.  Indirect development:  </a:t>
            </a:r>
            <a:r>
              <a:rPr lang="en-US" sz="3200" b="1" i="1">
                <a:ea typeface="ＭＳ Ｐゴシック" pitchFamily="-102" charset="-128"/>
                <a:cs typeface="ＭＳ Ｐゴシック" pitchFamily="-102" charset="-128"/>
              </a:rPr>
              <a:t>eggs hatch into larvae which are immature stages that look and act nothing like the adults</a:t>
            </a:r>
            <a:r>
              <a:rPr lang="en-CA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>
                <a:ea typeface="ＭＳ Ｐゴシック" pitchFamily="-102" charset="-128"/>
                <a:cs typeface="ＭＳ Ｐゴシック" pitchFamily="-102" charset="-128"/>
              </a:rPr>
            </a:b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4259263" cy="4210050"/>
          </a:xfrm>
        </p:spPr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a.Metamorphosis =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series of dramatic changes in body form in the life cycle of some animals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b.	</a:t>
            </a: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An example of an organism that does this: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butterflies, starfish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>
              <a:buFont typeface="Arial" pitchFamily="-102" charset="0"/>
              <a:buNone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1747" name="Picture 2" descr="http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213100"/>
            <a:ext cx="4143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V.	</a:t>
            </a:r>
            <a:r>
              <a:rPr lang="en-US" b="1" u="sng">
                <a:ea typeface="ＭＳ Ｐゴシック" pitchFamily="-102" charset="-128"/>
                <a:cs typeface="ＭＳ Ｐゴシック" pitchFamily="-102" charset="-128"/>
              </a:rPr>
              <a:t>Trends in Animal Evolution</a:t>
            </a:r>
            <a:r>
              <a:rPr lang="en-CA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>
                <a:ea typeface="ＭＳ Ｐゴシック" pitchFamily="-102" charset="-128"/>
                <a:cs typeface="ＭＳ Ｐゴシック" pitchFamily="-102" charset="-128"/>
              </a:rPr>
            </a:b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85775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A.  	There are 3 main trends in animal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evolution: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1.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The levels of organization become higher as animals become more complex in form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2.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Some of the simplest animals have radial symmetry; most complex animals have bilateral symmetry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3.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More complex animals tend to have a concentration of sense organs and nerve cells in their anterior end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>
                <a:ea typeface="ＭＳ Ｐゴシック" pitchFamily="-102" charset="-128"/>
                <a:cs typeface="ＭＳ Ｐゴシック" pitchFamily="-102" charset="-128"/>
              </a:rPr>
              <a:t>26-1 Introduction to the Animal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A.  Divided into: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1.  Vertebrates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have a backbone</a:t>
            </a:r>
          </a:p>
          <a:p>
            <a:pPr marL="0" indent="0" eaLnBrk="1" hangingPunct="1">
              <a:buFont typeface="Arial" pitchFamily="-102" charset="0"/>
              <a:buAutoNum type="arabicPeriod"/>
            </a:pPr>
            <a:endParaRPr lang="en-US" b="1" i="1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AutoNum type="arabicPeriod"/>
            </a:pPr>
            <a:endParaRPr lang="en-US" b="1" i="1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2.  </a:t>
            </a:r>
            <a:r>
              <a:rPr lang="en-US" b="1" i="1" u="sng">
                <a:ea typeface="ＭＳ Ｐゴシック" pitchFamily="-102" charset="-128"/>
                <a:cs typeface="ＭＳ Ｐゴシック" pitchFamily="-102" charset="-128"/>
              </a:rPr>
              <a:t>Invertebrates</a:t>
            </a: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have no backbone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1697037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5365" name="Picture 3" descr="http://www.bishops.k12.nf.ca/wells/verts/main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3284538" cy="2297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Picture 6" descr="http://1.bp.blogspot.com/_xfyf-SgecxU/TQdH11q0JaI/AAAAAAAAARE/yV2XIfsDVNE/s1600/invertebra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05263"/>
            <a:ext cx="3810000" cy="212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B.  Radial symmetry: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arrangement of the body parts of an organism in such a way that they repeat around an imaginary line drawn through the center of the organism</a:t>
            </a:r>
            <a:r>
              <a:rPr lang="ja-JP" altLang="en-US" i="1">
                <a:ea typeface="ＭＳ Ｐゴシック" pitchFamily="-102" charset="-128"/>
                <a:cs typeface="ＭＳ Ｐゴシック" pitchFamily="-102" charset="-128"/>
              </a:rPr>
              <a:t>’</a:t>
            </a:r>
            <a:r>
              <a:rPr lang="en-US" altLang="ja-JP" i="1">
                <a:ea typeface="ＭＳ Ｐゴシック" pitchFamily="-102" charset="-128"/>
                <a:cs typeface="ＭＳ Ｐゴシック" pitchFamily="-102" charset="-128"/>
              </a:rPr>
              <a:t>s body</a:t>
            </a:r>
            <a:endParaRPr lang="en-CA" altLang="ja-JP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3795" name="Picture 5" descr="http://www.uic.edu/classes/bios/bios100/labs/rad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133725"/>
            <a:ext cx="2638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http://www.animalwebguide.com/Starfi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5113" y="3933825"/>
            <a:ext cx="290036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C.  Bilateral symmetry: </a:t>
            </a: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arrangement of an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organisms</a:t>
            </a:r>
            <a:r>
              <a:rPr lang="ja-JP" altLang="en-US" i="1">
                <a:ea typeface="ＭＳ Ｐゴシック" pitchFamily="-102" charset="-128"/>
                <a:cs typeface="ＭＳ Ｐゴシック" pitchFamily="-102" charset="-128"/>
              </a:rPr>
              <a:t>’</a:t>
            </a:r>
            <a:r>
              <a:rPr lang="en-US" altLang="ja-JP" i="1">
                <a:ea typeface="ＭＳ Ｐゴシック" pitchFamily="-102" charset="-128"/>
                <a:cs typeface="ＭＳ Ｐゴシック" pitchFamily="-102" charset="-128"/>
              </a:rPr>
              <a:t> body parts so that if an imaginary line were drawn down the longitudinal middle of the body, the body</a:t>
            </a:r>
            <a:r>
              <a:rPr lang="ja-JP" altLang="en-US" i="1">
                <a:ea typeface="ＭＳ Ｐゴシック" pitchFamily="-102" charset="-128"/>
                <a:cs typeface="ＭＳ Ｐゴシック" pitchFamily="-102" charset="-128"/>
              </a:rPr>
              <a:t>’</a:t>
            </a:r>
            <a:r>
              <a:rPr lang="en-US" altLang="ja-JP" i="1">
                <a:ea typeface="ＭＳ Ｐゴシック" pitchFamily="-102" charset="-128"/>
                <a:cs typeface="ＭＳ Ｐゴシック" pitchFamily="-102" charset="-128"/>
              </a:rPr>
              <a:t>s parts would repeat on either side of the line</a:t>
            </a:r>
            <a:endParaRPr lang="en-CA" altLang="ja-JP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  <a:hlinkClick r:id="rId2"/>
              </a:rPr>
              <a:t>TED-Ed Symmetry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5843" name="Picture 5" descr="http://www.historyforkids.org/scienceforkids/math/geometry/pictures/butter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5649913"/>
          </a:xfrm>
        </p:spPr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D.Anterior: </a:t>
            </a: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front end of a bilaterally symmetrical organism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E.  Posterior:</a:t>
            </a:r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back end of a bilaterally symmetrical organism</a:t>
            </a:r>
            <a:endParaRPr lang="en-US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F.  Dorsal: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upper side of an organism that has bilateral symmetry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G. Ventral: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lower side of an organism with bilateral symmetry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6867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810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-102" charset="0"/>
              <a:buAutoNum type="alphaUcPeriod" startAt="8"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Cephalization: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gathering of sense organs and nerve cells into the head region</a:t>
            </a:r>
          </a:p>
          <a:p>
            <a:pPr marL="514350" indent="-514350" eaLnBrk="1" hangingPunct="1">
              <a:buFont typeface="Arial" pitchFamily="-102" charset="0"/>
              <a:buAutoNum type="alphaUcPeriod" startAt="8"/>
            </a:pP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I.  Ganglia:  </a:t>
            </a:r>
            <a:r>
              <a:rPr lang="en-US" i="1">
                <a:ea typeface="ＭＳ Ｐゴシック" pitchFamily="-102" charset="-128"/>
                <a:cs typeface="ＭＳ Ｐゴシック" pitchFamily="-102" charset="-128"/>
              </a:rPr>
              <a:t>small cluster of nerve cells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7892" name="Picture 2" descr="http://faculty.stcc.edu/BIOL102/images/labs/cephal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765175"/>
            <a:ext cx="26574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II.  </a:t>
            </a:r>
            <a:r>
              <a:rPr lang="en-US" b="1" u="sng">
                <a:ea typeface="ＭＳ Ｐゴシック" pitchFamily="-102" charset="-128"/>
                <a:cs typeface="ＭＳ Ｐゴシック" pitchFamily="-102" charset="-128"/>
              </a:rPr>
              <a:t>What is an Animal?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A.  Animal: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A multicellular eukaryotic 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heterotroph whose cells lack cell walls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428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389" name="Picture 4" descr="http://t3.gstatic.com/images?q=tbn:ANd9GcQw3pGX9BflbnllptBV32rSm4IHpfxIJhpEbcy-w1aVVEsSCFkb_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343400"/>
            <a:ext cx="2047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t2.gstatic.com/images?q=tbn:ANd9GcQXHb_0AdChBxh6tQl54OSiTR7hh3P_wWYuV2jezVWqLF7k0tdw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825" y="194468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://t1.gstatic.com/images?q=tbn:ANd9GcTrz5oQayMuH9ugQB7xf09We60Wm89_d8hLt3QjM4r-SWD3lkHm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9838" y="5105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http://t1.gstatic.com/images?q=tbn:ANd9GcSS4TcWg8EAh478V_Id91Fr7GtRITgV4d9EkDvlNK-cqjh9cMU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2450" y="2628900"/>
            <a:ext cx="18780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 descr="http://t3.gstatic.com/images?q=tbn:ANd9GcTVg7u1m4ui0oKGRPVZQFGTC09TKci6iSay9AKEp4O6Kfa8EAW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343400"/>
            <a:ext cx="1803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http://t2.gstatic.com/images?q=tbn:ANd9GcQTAmcsHPQUujRwcvWmVci1zLieeGX9va-gtsUdRmwo-u4hff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9900" y="3917950"/>
            <a:ext cx="19843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a typeface="ＭＳ Ｐゴシック" pitchFamily="-102" charset="-128"/>
                <a:cs typeface="ＭＳ Ｐゴシック" pitchFamily="-102" charset="-128"/>
              </a:rPr>
              <a:t>III.</a:t>
            </a:r>
            <a:r>
              <a:rPr lang="en-US" sz="3200" b="1" u="sng">
                <a:ea typeface="ＭＳ Ｐゴシック" pitchFamily="-102" charset="-128"/>
                <a:cs typeface="ＭＳ Ｐゴシック" pitchFamily="-102" charset="-128"/>
              </a:rPr>
              <a:t>Cell Specialization and Division of Labor</a:t>
            </a:r>
            <a:r>
              <a:rPr lang="en-CA" sz="3200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 sz="3200">
                <a:ea typeface="ＭＳ Ｐゴシック" pitchFamily="-102" charset="-128"/>
                <a:cs typeface="ＭＳ Ｐゴシック" pitchFamily="-102" charset="-128"/>
              </a:rPr>
            </a:br>
            <a:endParaRPr lang="en-CA" sz="32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A.  What is the advantage of dividing up different tasks among specialized cells?  </a:t>
            </a:r>
          </a:p>
          <a:p>
            <a:pPr marL="0" indent="0" eaLnBrk="1" hangingPunct="1">
              <a:buFont typeface="Arial" pitchFamily="-102" charset="0"/>
              <a:buNone/>
            </a:pPr>
            <a:endParaRPr lang="en-US" b="1" i="1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To increase the efficiency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7412" name="Picture 4" descr="http://64.202.120.86/upload/image/articles/2007/shedding-light-on-blindness/cell_differenti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3800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>
                <a:ea typeface="ＭＳ Ｐゴシック" pitchFamily="-102" charset="-128"/>
                <a:cs typeface="ＭＳ Ｐゴシック" pitchFamily="-102" charset="-128"/>
              </a:rPr>
              <a:t>IV.	</a:t>
            </a:r>
            <a:r>
              <a:rPr lang="en-US" sz="2900" b="1" u="sng">
                <a:ea typeface="ＭＳ Ｐゴシック" pitchFamily="-102" charset="-128"/>
                <a:cs typeface="ＭＳ Ｐゴシック" pitchFamily="-102" charset="-128"/>
              </a:rPr>
              <a:t>What Animals Must Do to Survive</a:t>
            </a:r>
            <a:r>
              <a:rPr lang="en-CA" sz="2900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 sz="2900">
                <a:ea typeface="ＭＳ Ｐゴシック" pitchFamily="-102" charset="-128"/>
                <a:cs typeface="ＭＳ Ｐゴシック" pitchFamily="-102" charset="-128"/>
              </a:rPr>
            </a:br>
            <a:endParaRPr lang="en-CA" sz="29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3600" b="1">
                <a:ea typeface="ＭＳ Ｐゴシック" pitchFamily="-102" charset="-128"/>
                <a:cs typeface="ＭＳ Ｐゴシック" pitchFamily="-102" charset="-128"/>
              </a:rPr>
              <a:t>A.  Feeding</a:t>
            </a:r>
            <a:endParaRPr lang="en-CA" sz="3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AutoNum type="arabicPeriod"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Herbivores: 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organism that eats plants</a:t>
            </a: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AutoNum type="arabicPeriod" startAt="2"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Carnivores: 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organism that eats meat</a:t>
            </a: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3.  Parasites: 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organism that survives by living and feeding either inside or attached to outer surfaces of another organism, thus doing harm to the host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mtClean="0"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2513012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8437" name="Picture 4" descr="http://www.rawessentials.co.nz/media/sitephoto/tiger%20eating%20r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3" y="2205038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670.wikispaces.com/file/view/parasite-hookworm.gif/104910621/parasite-hookwor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200525"/>
            <a:ext cx="2266950" cy="2657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4.  	Filter feeders: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aquatic organism that 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feeds by straining tiny floating plants and animals from the water around it</a:t>
            </a:r>
          </a:p>
          <a:p>
            <a:pPr marL="0" indent="0" eaLnBrk="1" hangingPunct="1"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5.  	Detritus Feeders: 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animal that feeds on 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tiny bits of decaying plants &amp; animals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mtClean="0">
              <a:ea typeface="+mn-ea"/>
              <a:cs typeface="+mn-cs"/>
            </a:endParaRPr>
          </a:p>
        </p:txBody>
      </p:sp>
      <p:pic>
        <p:nvPicPr>
          <p:cNvPr id="19460" name="Picture 4" descr="http://classwebs.spea.indiana.edu/joneswi/e455/daph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49275"/>
            <a:ext cx="287972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images-mediawiki-sites.thefullwiki.org/08/3/3/8/88991042975286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3860800"/>
            <a:ext cx="39274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900" b="1">
                <a:ea typeface="ＭＳ Ｐゴシック" pitchFamily="-102" charset="-128"/>
                <a:cs typeface="ＭＳ Ｐゴシック" pitchFamily="-102" charset="-128"/>
              </a:rPr>
              <a:t>B.  	Respiration</a:t>
            </a:r>
            <a:r>
              <a:rPr lang="en-CA" sz="3600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 sz="3600">
                <a:ea typeface="ＭＳ Ｐゴシック" pitchFamily="-102" charset="-128"/>
                <a:cs typeface="ＭＳ Ｐゴシック" pitchFamily="-102" charset="-128"/>
              </a:rPr>
            </a:br>
            <a:endParaRPr lang="en-CA" sz="36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2895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1.  Respiration is necessary because: 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in order to take in oxygen and give off CO</a:t>
            </a:r>
            <a:r>
              <a:rPr lang="en-US" sz="2600" b="1" i="1" baseline="-25000">
                <a:ea typeface="ＭＳ Ｐゴシック" pitchFamily="-102" charset="-128"/>
                <a:cs typeface="ＭＳ Ｐゴシック" pitchFamily="-102" charset="-128"/>
              </a:rPr>
              <a:t>2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which is part of cellular respiration</a:t>
            </a:r>
          </a:p>
          <a:p>
            <a:pPr marL="0" indent="0" eaLnBrk="1" hangingPunct="1"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2.  Larger active animals have a better-developed respiratory system because: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respiration through the skin is not efficient enough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 sz="2600" baseline="-250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mtClean="0">
              <a:ea typeface="+mn-ea"/>
              <a:cs typeface="+mn-cs"/>
            </a:endParaRPr>
          </a:p>
        </p:txBody>
      </p:sp>
      <p:pic>
        <p:nvPicPr>
          <p:cNvPr id="20484" name="Picture 2" descr="http://www.biog1105-1106.org/labs/deuts/media/fro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7150"/>
            <a:ext cx="3810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www.doctortee.com/dsu/tiftickjian/cse-img/biology/animals/anat-phys/fish-gi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2790825"/>
            <a:ext cx="2476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ww.istockphoto.com/file_thumbview_approve/4446456/2/istockphoto_4446456-lungs-x-r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4652963"/>
            <a:ext cx="16652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>
                <a:ea typeface="ＭＳ Ｐゴシック" pitchFamily="-102" charset="-128"/>
                <a:cs typeface="ＭＳ Ｐゴシック" pitchFamily="-102" charset="-128"/>
              </a:rPr>
              <a:t>C.  	Internal Transport</a:t>
            </a:r>
            <a:endParaRPr lang="en-CA" sz="32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1.  Why is internal transport necessary for some animals and not others?</a:t>
            </a:r>
          </a:p>
          <a:p>
            <a:pPr marL="0" indent="0" eaLnBrk="1" hangingPunct="1">
              <a:buFont typeface="Arial" pitchFamily="-102" charset="0"/>
              <a:buNone/>
            </a:pPr>
            <a:endParaRPr lang="en-US" sz="2600" b="1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  </a:t>
            </a:r>
            <a:r>
              <a:rPr lang="en-US" sz="2600" b="1" i="1">
                <a:ea typeface="ＭＳ Ｐゴシック" pitchFamily="-102" charset="-128"/>
                <a:cs typeface="ＭＳ Ｐゴシック" pitchFamily="-102" charset="-128"/>
              </a:rPr>
              <a:t>Because once an animal reaches a certain size, it must somehow carry oxygen, nutrients, and waste products to and from cells deep within its body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buFont typeface="Arial" pitchFamily="-102" charset="0"/>
              <a:buNone/>
            </a:pP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2.  A complex animal may have a pumping organ called a </a:t>
            </a:r>
            <a:r>
              <a:rPr lang="en-US" sz="2600" b="1" i="1" u="sng">
                <a:ea typeface="ＭＳ Ｐゴシック" pitchFamily="-102" charset="-128"/>
                <a:cs typeface="ＭＳ Ｐゴシック" pitchFamily="-102" charset="-128"/>
              </a:rPr>
              <a:t>heart</a:t>
            </a: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 which forces a fluid called </a:t>
            </a:r>
            <a:r>
              <a:rPr lang="en-US" sz="2600" b="1" i="1" u="sng">
                <a:ea typeface="ＭＳ Ｐゴシック" pitchFamily="-102" charset="-128"/>
                <a:cs typeface="ＭＳ Ｐゴシック" pitchFamily="-102" charset="-128"/>
              </a:rPr>
              <a:t>blood</a:t>
            </a:r>
            <a:r>
              <a:rPr lang="en-US" sz="2600" b="1">
                <a:ea typeface="ＭＳ Ｐゴシック" pitchFamily="-102" charset="-128"/>
                <a:cs typeface="ＭＳ Ｐゴシック" pitchFamily="-102" charset="-128"/>
              </a:rPr>
              <a:t> through a series of blood </a:t>
            </a:r>
            <a:r>
              <a:rPr lang="en-US" sz="2600" b="1" i="1" u="sng">
                <a:ea typeface="ＭＳ Ｐゴシック" pitchFamily="-102" charset="-128"/>
                <a:cs typeface="ＭＳ Ｐゴシック" pitchFamily="-102" charset="-128"/>
              </a:rPr>
              <a:t>vessels</a:t>
            </a:r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 sz="2600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1508" name="Picture 2" descr="http://library.thinkquest.org/5777/images/circulato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60800"/>
            <a:ext cx="2324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>
                <a:ea typeface="ＭＳ Ｐゴシック" pitchFamily="-102" charset="-128"/>
                <a:cs typeface="ＭＳ Ｐゴシック" pitchFamily="-102" charset="-128"/>
              </a:rPr>
              <a:t>D.  	Excretion</a:t>
            </a:r>
            <a:r>
              <a:rPr lang="en-CA" sz="3200"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CA" sz="3200">
                <a:ea typeface="ＭＳ Ｐゴシック" pitchFamily="-102" charset="-128"/>
                <a:cs typeface="ＭＳ Ｐゴシック" pitchFamily="-102" charset="-128"/>
              </a:rPr>
            </a:br>
            <a:endParaRPr lang="en-CA" sz="320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-102" charset="0"/>
              <a:buNone/>
            </a:pPr>
            <a:r>
              <a:rPr lang="en-US" b="1">
                <a:ea typeface="ＭＳ Ｐゴシック" pitchFamily="-102" charset="-128"/>
                <a:cs typeface="ＭＳ Ｐゴシック" pitchFamily="-102" charset="-128"/>
              </a:rPr>
              <a:t>1.  Excretion is necessary because:  </a:t>
            </a: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cellular metabolism produces chemical wastes such</a:t>
            </a:r>
          </a:p>
          <a:p>
            <a:pPr marL="0" indent="0" eaLnBrk="1" hangingPunct="1">
              <a:buFont typeface="Arial" pitchFamily="-102" charset="0"/>
              <a:buNone/>
            </a:pPr>
            <a:r>
              <a:rPr lang="en-US" b="1" i="1">
                <a:ea typeface="ＭＳ Ｐゴシック" pitchFamily="-102" charset="-128"/>
                <a:cs typeface="ＭＳ Ｐゴシック" pitchFamily="-102" charset="-128"/>
              </a:rPr>
              <a:t> as ammonia that are harmful and must be eliminated</a:t>
            </a:r>
            <a:endParaRPr lang="en-CA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2532" name="Picture 4" descr="http://www.animalpicturesarchive.com/animal/a5/273-20a-Black_Rhinoceros-peeing-Disney_Animal_Kingdom-by_Lisa_Pur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349500"/>
            <a:ext cx="49641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873</Words>
  <Application>Microsoft Macintosh PowerPoint</Application>
  <PresentationFormat>On-screen Show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Animal Kingdom</vt:lpstr>
      <vt:lpstr>26-1 Introduction to the Animal kingdom</vt:lpstr>
      <vt:lpstr>Slide 3</vt:lpstr>
      <vt:lpstr>III.Cell Specialization and Division of Labor </vt:lpstr>
      <vt:lpstr>IV. What Animals Must Do to Survive </vt:lpstr>
      <vt:lpstr>Slide 6</vt:lpstr>
      <vt:lpstr>B.   Respiration </vt:lpstr>
      <vt:lpstr>C.   Internal Transport</vt:lpstr>
      <vt:lpstr>D.   Excretion </vt:lpstr>
      <vt:lpstr>E. Response </vt:lpstr>
      <vt:lpstr>Slide 11</vt:lpstr>
      <vt:lpstr>F.   Movement </vt:lpstr>
      <vt:lpstr>Slide 13</vt:lpstr>
      <vt:lpstr>Slide 14</vt:lpstr>
      <vt:lpstr>G.   Reproduction </vt:lpstr>
      <vt:lpstr>Slide 16</vt:lpstr>
      <vt:lpstr>Slide 17</vt:lpstr>
      <vt:lpstr>  5.  Indirect development:  eggs hatch into larvae which are immature stages that look and act nothing like the adults </vt:lpstr>
      <vt:lpstr>V. Trends in Animal Evolution 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Kingdom</dc:title>
  <dc:creator>Nimret Sandhu</dc:creator>
  <cp:lastModifiedBy>Nimret Sandhu</cp:lastModifiedBy>
  <cp:revision>1</cp:revision>
  <dcterms:created xsi:type="dcterms:W3CDTF">2017-03-07T04:10:11Z</dcterms:created>
  <dcterms:modified xsi:type="dcterms:W3CDTF">2017-03-07T04:11:29Z</dcterms:modified>
</cp:coreProperties>
</file>