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/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8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C01082-C242-6A46-B057-BA75A7FEB28A}" type="datetimeFigureOut">
              <a:rPr lang="en-US" smtClean="0"/>
              <a:pPr/>
              <a:t>1/30/18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DA7560-2810-A848-B52E-3AB9C871FB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41956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EE530-777E-A741-BF56-AA866049987D}" type="datetimeFigureOut">
              <a:rPr lang="en-US" smtClean="0"/>
              <a:pPr/>
              <a:t>1/30/18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66028-F774-B94D-B9F3-4EAF409524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77199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EE530-777E-A741-BF56-AA866049987D}" type="datetimeFigureOut">
              <a:rPr lang="en-US" smtClean="0"/>
              <a:pPr/>
              <a:t>1/30/18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66028-F774-B94D-B9F3-4EAF409524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612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EE530-777E-A741-BF56-AA866049987D}" type="datetimeFigureOut">
              <a:rPr lang="en-US" smtClean="0"/>
              <a:pPr/>
              <a:t>1/30/18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66028-F774-B94D-B9F3-4EAF409524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14801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EE530-777E-A741-BF56-AA866049987D}" type="datetimeFigureOut">
              <a:rPr lang="en-US" smtClean="0"/>
              <a:pPr/>
              <a:t>1/30/18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66028-F774-B94D-B9F3-4EAF409524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03713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EE530-777E-A741-BF56-AA866049987D}" type="datetimeFigureOut">
              <a:rPr lang="en-US" smtClean="0"/>
              <a:pPr/>
              <a:t>1/30/18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66028-F774-B94D-B9F3-4EAF409524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55293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EE530-777E-A741-BF56-AA866049987D}" type="datetimeFigureOut">
              <a:rPr lang="en-US" smtClean="0"/>
              <a:pPr/>
              <a:t>1/30/18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66028-F774-B94D-B9F3-4EAF409524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12160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EE530-777E-A741-BF56-AA866049987D}" type="datetimeFigureOut">
              <a:rPr lang="en-US" smtClean="0"/>
              <a:pPr/>
              <a:t>1/30/18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66028-F774-B94D-B9F3-4EAF409524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04641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EE530-777E-A741-BF56-AA866049987D}" type="datetimeFigureOut">
              <a:rPr lang="en-US" smtClean="0"/>
              <a:pPr/>
              <a:t>1/30/18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66028-F774-B94D-B9F3-4EAF409524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3735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EE530-777E-A741-BF56-AA866049987D}" type="datetimeFigureOut">
              <a:rPr lang="en-US" smtClean="0"/>
              <a:pPr/>
              <a:t>1/30/18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66028-F774-B94D-B9F3-4EAF409524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7000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EE530-777E-A741-BF56-AA866049987D}" type="datetimeFigureOut">
              <a:rPr lang="en-US" smtClean="0"/>
              <a:pPr/>
              <a:t>1/30/18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66028-F774-B94D-B9F3-4EAF409524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29504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EE530-777E-A741-BF56-AA866049987D}" type="datetimeFigureOut">
              <a:rPr lang="en-US" smtClean="0"/>
              <a:pPr/>
              <a:t>1/30/18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66028-F774-B94D-B9F3-4EAF409524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30826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EE530-777E-A741-BF56-AA866049987D}" type="datetimeFigureOut">
              <a:rPr lang="en-US" smtClean="0"/>
              <a:pPr/>
              <a:t>1/30/18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66028-F774-B94D-B9F3-4EAF409524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08158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Mole 4 Practice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Get </a:t>
            </a:r>
            <a:r>
              <a:rPr lang="en-US" dirty="0" err="1" smtClean="0"/>
              <a:t>yer</a:t>
            </a:r>
            <a:r>
              <a:rPr lang="en-US" dirty="0" smtClean="0"/>
              <a:t> whiteboards ready…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075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How many grams of </a:t>
            </a:r>
            <a:r>
              <a:rPr lang="en-US" b="1" dirty="0" err="1"/>
              <a:t>NaOH</a:t>
            </a:r>
            <a:r>
              <a:rPr lang="en-US" b="1" dirty="0"/>
              <a:t> are present in 3.0L of a 0.750 M solution</a:t>
            </a:r>
            <a:r>
              <a:rPr lang="en-US" b="1" dirty="0" smtClean="0"/>
              <a:t>?</a:t>
            </a:r>
            <a:r>
              <a:rPr lang="en-US" b="1" dirty="0"/>
              <a:t/>
            </a:r>
            <a:br>
              <a:rPr lang="en-US" b="1" dirty="0"/>
            </a:br>
            <a:endParaRPr lang="en-US" b="1" dirty="0" smtClean="0"/>
          </a:p>
          <a:p>
            <a:endParaRPr lang="en-US" b="1" dirty="0" smtClean="0"/>
          </a:p>
          <a:p>
            <a:pPr marL="0" indent="0" algn="ctr">
              <a:buNone/>
            </a:pPr>
            <a:r>
              <a:rPr lang="en-US" b="1" dirty="0">
                <a:solidFill>
                  <a:srgbClr val="FF0000"/>
                </a:solidFill>
              </a:rPr>
              <a:t> </a:t>
            </a:r>
            <a:r>
              <a:rPr lang="en-US" b="1" dirty="0" smtClean="0">
                <a:solidFill>
                  <a:srgbClr val="FF0000"/>
                </a:solidFill>
              </a:rPr>
              <a:t>90. </a:t>
            </a:r>
            <a:r>
              <a:rPr lang="en-US" b="1" dirty="0" err="1" smtClean="0">
                <a:solidFill>
                  <a:srgbClr val="FF0000"/>
                </a:solidFill>
              </a:rPr>
              <a:t>g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NaOH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(or 9.0x10</a:t>
            </a:r>
            <a:r>
              <a:rPr lang="en-US" b="1" baseline="30000" dirty="0" smtClean="0">
                <a:solidFill>
                  <a:srgbClr val="FF0000"/>
                </a:solidFill>
              </a:rPr>
              <a:t>1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g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NaOH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  <a:endParaRPr lang="en-CA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03625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200.0g of calcium carbonate are dissolved in 100.0mL of water. Calculate the molarity. </a:t>
            </a:r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19.98 </a:t>
            </a:r>
            <a:r>
              <a:rPr lang="en-US" b="1" dirty="0" smtClean="0">
                <a:solidFill>
                  <a:srgbClr val="FF0000"/>
                </a:solidFill>
              </a:rPr>
              <a:t>M CaCO</a:t>
            </a:r>
            <a:r>
              <a:rPr lang="en-US" b="1" baseline="-25000" dirty="0" smtClean="0">
                <a:solidFill>
                  <a:srgbClr val="FF0000"/>
                </a:solidFill>
              </a:rPr>
              <a:t>3</a:t>
            </a:r>
            <a:endParaRPr lang="en-CA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97702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How many grams of magnesium cyanide are needed to make 275 mL of a 0.075M solution</a:t>
            </a:r>
            <a:r>
              <a:rPr lang="en-US" b="1" dirty="0" smtClean="0"/>
              <a:t>?</a:t>
            </a:r>
          </a:p>
          <a:p>
            <a:endParaRPr lang="en-US" b="1" dirty="0"/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1.6 </a:t>
            </a:r>
            <a:r>
              <a:rPr lang="en-US" b="1" dirty="0" err="1" smtClean="0">
                <a:solidFill>
                  <a:srgbClr val="FF0000"/>
                </a:solidFill>
              </a:rPr>
              <a:t>g</a:t>
            </a:r>
            <a:r>
              <a:rPr lang="en-US" b="1" dirty="0" smtClean="0">
                <a:solidFill>
                  <a:srgbClr val="FF0000"/>
                </a:solidFill>
              </a:rPr>
              <a:t> Mg(CN)</a:t>
            </a:r>
            <a:r>
              <a:rPr lang="en-US" b="1" baseline="-25000" dirty="0" smtClean="0">
                <a:solidFill>
                  <a:srgbClr val="FF0000"/>
                </a:solidFill>
              </a:rPr>
              <a:t>2</a:t>
            </a:r>
            <a:endParaRPr lang="en-CA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65439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What is the molarity that results when 184.7g of potassium chromate is dissolved in enough water to make a 500.0mL solution?</a:t>
            </a:r>
            <a:endParaRPr lang="en-CA" dirty="0"/>
          </a:p>
          <a:p>
            <a:endParaRPr lang="en-US" b="1" dirty="0" smtClean="0"/>
          </a:p>
          <a:p>
            <a:endParaRPr lang="en-US" b="1" dirty="0"/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1.902 </a:t>
            </a:r>
            <a:r>
              <a:rPr lang="en-US" b="1" dirty="0" smtClean="0">
                <a:solidFill>
                  <a:srgbClr val="FF0000"/>
                </a:solidFill>
              </a:rPr>
              <a:t>M K</a:t>
            </a:r>
            <a:r>
              <a:rPr lang="en-US" b="1" baseline="-25000" dirty="0" smtClean="0">
                <a:solidFill>
                  <a:srgbClr val="FF0000"/>
                </a:solidFill>
              </a:rPr>
              <a:t>2</a:t>
            </a:r>
            <a:r>
              <a:rPr lang="en-US" b="1" dirty="0" smtClean="0">
                <a:solidFill>
                  <a:srgbClr val="FF0000"/>
                </a:solidFill>
              </a:rPr>
              <a:t>CrO</a:t>
            </a:r>
            <a:r>
              <a:rPr lang="en-US" b="1" baseline="-25000" dirty="0" smtClean="0">
                <a:solidFill>
                  <a:srgbClr val="FF0000"/>
                </a:solidFill>
              </a:rPr>
              <a:t>4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> </a:t>
            </a:r>
            <a:endParaRPr lang="en-C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99365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How many atoms are in 1 molecule of ammonium chloride?</a:t>
            </a:r>
            <a:endParaRPr lang="en-CA" dirty="0"/>
          </a:p>
          <a:p>
            <a:pPr marL="0" indent="0">
              <a:buNone/>
            </a:pPr>
            <a:endParaRPr lang="en-US" b="1" dirty="0" smtClean="0"/>
          </a:p>
          <a:p>
            <a:endParaRPr lang="en-US" b="1" dirty="0" smtClean="0"/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6 </a:t>
            </a:r>
            <a:r>
              <a:rPr lang="en-US" b="1" dirty="0" smtClean="0">
                <a:solidFill>
                  <a:srgbClr val="FF0000"/>
                </a:solidFill>
              </a:rPr>
              <a:t>atoms </a:t>
            </a:r>
            <a:endParaRPr lang="en-CA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21371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What is the molar mass of aluminum </a:t>
            </a:r>
            <a:r>
              <a:rPr lang="en-US" b="1" dirty="0" err="1"/>
              <a:t>sulphate</a:t>
            </a:r>
            <a:r>
              <a:rPr lang="en-US" b="1" dirty="0" smtClean="0"/>
              <a:t>?</a:t>
            </a:r>
          </a:p>
          <a:p>
            <a:endParaRPr lang="en-US" b="1" dirty="0"/>
          </a:p>
          <a:p>
            <a:endParaRPr lang="en-US" b="1" dirty="0" smtClean="0"/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342.17 g/</a:t>
            </a:r>
            <a:r>
              <a:rPr lang="en-US" b="1" dirty="0" smtClean="0">
                <a:solidFill>
                  <a:srgbClr val="FF0000"/>
                </a:solidFill>
              </a:rPr>
              <a:t>mol Al</a:t>
            </a:r>
            <a:r>
              <a:rPr lang="en-US" b="1" baseline="-25000" dirty="0" smtClean="0">
                <a:solidFill>
                  <a:srgbClr val="FF0000"/>
                </a:solidFill>
              </a:rPr>
              <a:t>2</a:t>
            </a:r>
            <a:r>
              <a:rPr lang="en-US" b="1" dirty="0" smtClean="0">
                <a:solidFill>
                  <a:srgbClr val="FF0000"/>
                </a:solidFill>
              </a:rPr>
              <a:t>(SO</a:t>
            </a:r>
            <a:r>
              <a:rPr lang="en-US" b="1" baseline="-25000" dirty="0" smtClean="0">
                <a:solidFill>
                  <a:srgbClr val="FF0000"/>
                </a:solidFill>
              </a:rPr>
              <a:t>4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  <a:r>
              <a:rPr lang="en-US" b="1" baseline="-25000" dirty="0" smtClean="0">
                <a:solidFill>
                  <a:srgbClr val="FF0000"/>
                </a:solidFill>
              </a:rPr>
              <a:t>3</a:t>
            </a:r>
            <a:endParaRPr lang="en-CA" b="1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62377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How many </a:t>
            </a:r>
            <a:r>
              <a:rPr lang="en-US" b="1" dirty="0" err="1"/>
              <a:t>mol</a:t>
            </a:r>
            <a:r>
              <a:rPr lang="en-US" b="1" dirty="0"/>
              <a:t> are in 525g of K</a:t>
            </a:r>
            <a:r>
              <a:rPr lang="en-US" b="1" baseline="-25000" dirty="0"/>
              <a:t>3</a:t>
            </a:r>
            <a:r>
              <a:rPr lang="en-US" b="1" dirty="0"/>
              <a:t>PO</a:t>
            </a:r>
            <a:r>
              <a:rPr lang="en-US" b="1" baseline="-25000" dirty="0"/>
              <a:t>4</a:t>
            </a:r>
            <a:r>
              <a:rPr lang="en-US" b="1" dirty="0" smtClean="0"/>
              <a:t>?</a:t>
            </a:r>
          </a:p>
          <a:p>
            <a:endParaRPr lang="en-US" b="1" dirty="0"/>
          </a:p>
          <a:p>
            <a:endParaRPr lang="en-US" b="1" dirty="0" smtClean="0"/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2.47 </a:t>
            </a:r>
            <a:r>
              <a:rPr lang="en-US" b="1" dirty="0" smtClean="0">
                <a:solidFill>
                  <a:srgbClr val="FF0000"/>
                </a:solidFill>
              </a:rPr>
              <a:t>mol </a:t>
            </a:r>
            <a:r>
              <a:rPr lang="en-US" b="1" dirty="0" smtClean="0">
                <a:solidFill>
                  <a:srgbClr val="FF0000"/>
                </a:solidFill>
              </a:rPr>
              <a:t>K</a:t>
            </a:r>
            <a:r>
              <a:rPr lang="en-US" b="1" baseline="-25000" dirty="0" smtClean="0">
                <a:solidFill>
                  <a:srgbClr val="FF0000"/>
                </a:solidFill>
              </a:rPr>
              <a:t>3</a:t>
            </a:r>
            <a:r>
              <a:rPr lang="en-US" b="1" dirty="0" smtClean="0">
                <a:solidFill>
                  <a:srgbClr val="FF0000"/>
                </a:solidFill>
              </a:rPr>
              <a:t>PO</a:t>
            </a:r>
            <a:r>
              <a:rPr lang="en-US" b="1" baseline="-25000" dirty="0" smtClean="0">
                <a:solidFill>
                  <a:srgbClr val="FF0000"/>
                </a:solidFill>
              </a:rPr>
              <a:t>4</a:t>
            </a:r>
            <a:endParaRPr lang="en-CA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51669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Calculate the mass of 2.60mol of pentane</a:t>
            </a:r>
            <a:r>
              <a:rPr lang="en-US" b="1" dirty="0" smtClean="0"/>
              <a:t>.</a:t>
            </a:r>
          </a:p>
          <a:p>
            <a:endParaRPr lang="en-US" b="1" dirty="0"/>
          </a:p>
          <a:p>
            <a:endParaRPr lang="en-US" b="1" dirty="0" smtClean="0"/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188 </a:t>
            </a:r>
            <a:r>
              <a:rPr lang="en-US" b="1" dirty="0" err="1" smtClean="0">
                <a:solidFill>
                  <a:srgbClr val="FF0000"/>
                </a:solidFill>
              </a:rPr>
              <a:t>g</a:t>
            </a:r>
            <a:r>
              <a:rPr lang="en-US" b="1" dirty="0" smtClean="0">
                <a:solidFill>
                  <a:srgbClr val="FF0000"/>
                </a:solidFill>
              </a:rPr>
              <a:t> C</a:t>
            </a:r>
            <a:r>
              <a:rPr lang="en-US" b="1" baseline="-25000" dirty="0" smtClean="0">
                <a:solidFill>
                  <a:srgbClr val="FF0000"/>
                </a:solidFill>
              </a:rPr>
              <a:t>5</a:t>
            </a:r>
            <a:r>
              <a:rPr lang="en-US" b="1" dirty="0" smtClean="0">
                <a:solidFill>
                  <a:srgbClr val="FF0000"/>
                </a:solidFill>
              </a:rPr>
              <a:t>H</a:t>
            </a:r>
            <a:r>
              <a:rPr lang="en-US" b="1" baseline="-25000" dirty="0" smtClean="0">
                <a:solidFill>
                  <a:srgbClr val="FF0000"/>
                </a:solidFill>
              </a:rPr>
              <a:t>12</a:t>
            </a:r>
            <a:endParaRPr lang="en-CA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81785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If 135L of a gas has a mass of 313g at STP, what is the molar mass of this gas</a:t>
            </a:r>
            <a:r>
              <a:rPr lang="en-US" b="1" dirty="0" smtClean="0"/>
              <a:t>?</a:t>
            </a:r>
          </a:p>
          <a:p>
            <a:endParaRPr lang="en-US" b="1" dirty="0"/>
          </a:p>
          <a:p>
            <a:endParaRPr lang="en-US" b="1" dirty="0" smtClean="0"/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51.9 g/</a:t>
            </a:r>
            <a:r>
              <a:rPr lang="en-US" b="1" dirty="0" err="1" smtClean="0">
                <a:solidFill>
                  <a:srgbClr val="FF0000"/>
                </a:solidFill>
              </a:rPr>
              <a:t>mol</a:t>
            </a:r>
            <a:endParaRPr lang="en-CA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57550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What volume at STP is occupied by 1.45x10</a:t>
            </a:r>
            <a:r>
              <a:rPr lang="en-US" b="1" baseline="30000" dirty="0"/>
              <a:t>30 </a:t>
            </a:r>
            <a:r>
              <a:rPr lang="en-US" b="1" dirty="0"/>
              <a:t>molecules of COF</a:t>
            </a:r>
            <a:r>
              <a:rPr lang="en-US" b="1" baseline="-25000" dirty="0"/>
              <a:t>2</a:t>
            </a:r>
            <a:r>
              <a:rPr lang="en-US" b="1" dirty="0"/>
              <a:t> gas</a:t>
            </a:r>
            <a:r>
              <a:rPr lang="en-US" b="1" dirty="0" smtClean="0"/>
              <a:t>?</a:t>
            </a:r>
          </a:p>
          <a:p>
            <a:endParaRPr lang="en-US" b="1" dirty="0"/>
          </a:p>
          <a:p>
            <a:endParaRPr lang="en-US" b="1" dirty="0" smtClean="0"/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5.39x10</a:t>
            </a:r>
            <a:r>
              <a:rPr lang="en-US" b="1" baseline="30000" dirty="0" smtClean="0">
                <a:solidFill>
                  <a:srgbClr val="FF0000"/>
                </a:solidFill>
              </a:rPr>
              <a:t>7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L COF</a:t>
            </a:r>
            <a:r>
              <a:rPr lang="en-US" b="1" baseline="-25000" dirty="0" smtClean="0">
                <a:solidFill>
                  <a:srgbClr val="FF0000"/>
                </a:solidFill>
              </a:rPr>
              <a:t>2</a:t>
            </a:r>
            <a:endParaRPr lang="en-CA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46849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200</Words>
  <Application>Microsoft Macintosh PowerPoint</Application>
  <PresentationFormat>On-screen Show (4:3)</PresentationFormat>
  <Paragraphs>41</Paragraphs>
  <Slides>11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Mole 4 Practice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Delta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Mole 4 Practice</dc:title>
  <dc:creator>SD37</dc:creator>
  <cp:lastModifiedBy>Nimret Sandhu</cp:lastModifiedBy>
  <cp:revision>4</cp:revision>
  <cp:lastPrinted>2018-01-29T17:26:01Z</cp:lastPrinted>
  <dcterms:created xsi:type="dcterms:W3CDTF">2018-01-30T23:53:20Z</dcterms:created>
  <dcterms:modified xsi:type="dcterms:W3CDTF">2018-01-30T23:58:25Z</dcterms:modified>
</cp:coreProperties>
</file>