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7" d="100"/>
          <a:sy n="87" d="100"/>
        </p:scale>
        <p:origin x="-328"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C5B9C1-FC22-304D-96A1-2E9C86C9085B}" type="datetimeFigureOut">
              <a:rPr lang="en-US" smtClean="0"/>
              <a:t>3/28/17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A613E-7E3B-5846-8DDC-C4E7EF4FCB3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endParaRPr lang="en-CA">
              <a:ea typeface="ＭＳ Ｐゴシック" pitchFamily="-103" charset="-128"/>
              <a:cs typeface="ＭＳ Ｐゴシック" pitchFamily="-103" charset="-128"/>
            </a:endParaRPr>
          </a:p>
        </p:txBody>
      </p:sp>
      <p:sp>
        <p:nvSpPr>
          <p:cNvPr id="43011" name="Slide Number Placeholder 3"/>
          <p:cNvSpPr>
            <a:spLocks noGrp="1"/>
          </p:cNvSpPr>
          <p:nvPr>
            <p:ph type="sldNum" sz="quarter" idx="5"/>
          </p:nvPr>
        </p:nvSpPr>
        <p:spPr bwMode="auto">
          <a:noFill/>
          <a:ln>
            <a:miter lim="800000"/>
            <a:headEnd/>
            <a:tailEnd/>
          </a:ln>
        </p:spPr>
        <p:txBody>
          <a:bodyPr/>
          <a:lstStyle/>
          <a:p>
            <a:fld id="{CD45249E-6B15-F647-BCD4-BB1673584C09}" type="slidenum">
              <a:rPr lang="en-CA"/>
              <a:pPr/>
              <a:t>21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F6E599C8-6E2F-614F-BA14-27F37FB4B929}"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711D9-0EEC-1B45-A76A-3AB1311F1F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6E599C8-6E2F-614F-BA14-27F37FB4B929}"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711D9-0EEC-1B45-A76A-3AB1311F1F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6E599C8-6E2F-614F-BA14-27F37FB4B929}"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711D9-0EEC-1B45-A76A-3AB1311F1F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6E599C8-6E2F-614F-BA14-27F37FB4B929}"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711D9-0EEC-1B45-A76A-3AB1311F1F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F6E599C8-6E2F-614F-BA14-27F37FB4B929}" type="datetimeFigureOut">
              <a:rPr lang="en-US" smtClean="0"/>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711D9-0EEC-1B45-A76A-3AB1311F1F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F6E599C8-6E2F-614F-BA14-27F37FB4B929}" type="datetimeFigureOut">
              <a:rPr lang="en-US" smtClean="0"/>
              <a:t>3/28/17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711D9-0EEC-1B45-A76A-3AB1311F1F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F6E599C8-6E2F-614F-BA14-27F37FB4B929}" type="datetimeFigureOut">
              <a:rPr lang="en-US" smtClean="0"/>
              <a:t>3/28/17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711D9-0EEC-1B45-A76A-3AB1311F1F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F6E599C8-6E2F-614F-BA14-27F37FB4B929}" type="datetimeFigureOut">
              <a:rPr lang="en-US" smtClean="0"/>
              <a:t>3/28/17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711D9-0EEC-1B45-A76A-3AB1311F1F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599C8-6E2F-614F-BA14-27F37FB4B929}" type="datetimeFigureOut">
              <a:rPr lang="en-US" smtClean="0"/>
              <a:t>3/28/17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711D9-0EEC-1B45-A76A-3AB1311F1F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F6E599C8-6E2F-614F-BA14-27F37FB4B929}" type="datetimeFigureOut">
              <a:rPr lang="en-US" smtClean="0"/>
              <a:t>3/28/17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711D9-0EEC-1B45-A76A-3AB1311F1F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F6E599C8-6E2F-614F-BA14-27F37FB4B929}" type="datetimeFigureOut">
              <a:rPr lang="en-US" smtClean="0"/>
              <a:t>3/28/17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711D9-0EEC-1B45-A76A-3AB1311F1F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599C8-6E2F-614F-BA14-27F37FB4B929}" type="datetimeFigureOut">
              <a:rPr lang="en-US" smtClean="0"/>
              <a:t>3/28/17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711D9-0EEC-1B45-A76A-3AB1311F1F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hyperlink" Target="http://www.youtube.com/watch?v=9MxI2bMwFN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dy4cQON7-JU" TargetMode="Externa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dB0cL3PcYZI" TargetMode="External"/><Relationship Id="rId3" Type="http://schemas.openxmlformats.org/officeDocument/2006/relationships/hyperlink" Target="http://www.youtube.com/watch?v=W8zQCOFmC6U&amp;NR=1&amp;feature=fvw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hapeoflife.org/video/phyla/flatworms-first-hunter" TargetMode="Externa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fontScale="90000"/>
          </a:bodyPr>
          <a:lstStyle/>
          <a:p>
            <a:pPr algn="l"/>
            <a:r>
              <a:rPr lang="en-US" b="1">
                <a:ea typeface="ＭＳ Ｐゴシック" pitchFamily="-103" charset="-128"/>
                <a:cs typeface="ＭＳ Ｐゴシック" pitchFamily="-103" charset="-128"/>
              </a:rPr>
              <a:t/>
            </a:r>
            <a:br>
              <a:rPr lang="en-US" b="1">
                <a:ea typeface="ＭＳ Ｐゴシック" pitchFamily="-103" charset="-128"/>
                <a:cs typeface="ＭＳ Ｐゴシック" pitchFamily="-103" charset="-128"/>
              </a:rPr>
            </a:br>
            <a:r>
              <a:rPr lang="en-US" b="1">
                <a:ea typeface="ＭＳ Ｐゴシック" pitchFamily="-103" charset="-128"/>
                <a:cs typeface="ＭＳ Ｐゴシック" pitchFamily="-103" charset="-128"/>
              </a:rPr>
              <a:t>26-4  Unsegmented Worms</a:t>
            </a:r>
            <a:r>
              <a:rPr lang="en-CA">
                <a:ea typeface="ＭＳ Ｐゴシック" pitchFamily="-103" charset="-128"/>
                <a:cs typeface="ＭＳ Ｐゴシック" pitchFamily="-103" charset="-128"/>
              </a:rPr>
              <a:t/>
            </a:r>
            <a:br>
              <a:rPr lang="en-CA">
                <a:ea typeface="ＭＳ Ｐゴシック" pitchFamily="-103" charset="-128"/>
                <a:cs typeface="ＭＳ Ｐゴシック" pitchFamily="-103" charset="-128"/>
              </a:rPr>
            </a:br>
            <a:r>
              <a:rPr lang="en-CA">
                <a:ea typeface="ＭＳ Ｐゴシック" pitchFamily="-103" charset="-128"/>
                <a:cs typeface="ＭＳ Ｐゴシック" pitchFamily="-103" charset="-128"/>
              </a:rPr>
              <a:t/>
            </a:r>
            <a:br>
              <a:rPr lang="en-CA">
                <a:ea typeface="ＭＳ Ｐゴシック" pitchFamily="-103" charset="-128"/>
                <a:cs typeface="ＭＳ Ｐゴシック" pitchFamily="-103" charset="-128"/>
              </a:rPr>
            </a:br>
            <a:endParaRPr lang="en-CA">
              <a:ea typeface="ＭＳ Ｐゴシック" pitchFamily="-103" charset="-128"/>
              <a:cs typeface="ＭＳ Ｐゴシック" pitchFamily="-103" charset="-128"/>
            </a:endParaRPr>
          </a:p>
        </p:txBody>
      </p:sp>
      <p:sp>
        <p:nvSpPr>
          <p:cNvPr id="21506" name="Content Placeholder 2"/>
          <p:cNvSpPr>
            <a:spLocks noGrp="1"/>
          </p:cNvSpPr>
          <p:nvPr>
            <p:ph idx="1"/>
          </p:nvPr>
        </p:nvSpPr>
        <p:spPr/>
        <p:txBody>
          <a:bodyPr/>
          <a:lstStyle/>
          <a:p>
            <a:endParaRPr lang="en-CA">
              <a:ea typeface="ＭＳ Ｐゴシック" pitchFamily="-103" charset="-128"/>
              <a:cs typeface="ＭＳ Ｐゴシック" pitchFamily="-103" charset="-128"/>
            </a:endParaRPr>
          </a:p>
        </p:txBody>
      </p:sp>
      <p:pic>
        <p:nvPicPr>
          <p:cNvPr id="61444" name="Picture 3"/>
          <p:cNvPicPr>
            <a:picLocks noChangeAspect="1" noChangeArrowheads="1"/>
          </p:cNvPicPr>
          <p:nvPr/>
        </p:nvPicPr>
        <p:blipFill>
          <a:blip r:embed="rId2">
            <a:extLst>
              <a:ext uri="{28A0092B-C50C-407E-A947-70E740481C1C}">
                <a14:useLocalDpi xmlns:a14="http://schemas.microsoft.com/office/drawing/2010/main" xmlns:r="http://schemas.openxmlformats.org/officeDocument/2006/relationships" xmlns:a="http://schemas.openxmlformats.org/drawingml/2006/main" xmlns:p="http://schemas.openxmlformats.org/presentationml/2006/main" xmlns="" val="0"/>
              </a:ext>
            </a:extLst>
          </a:blip>
          <a:srcRect/>
          <a:stretch>
            <a:fillRect/>
          </a:stretch>
        </p:blipFill>
        <p:spPr bwMode="auto">
          <a:xfrm>
            <a:off x="468313" y="1268413"/>
            <a:ext cx="7775575" cy="5184775"/>
          </a:xfrm>
          <a:prstGeom prst="rect">
            <a:avLst/>
          </a:prstGeom>
          <a:noFill/>
          <a:ln>
            <a:noFill/>
          </a:ln>
          <a:effectLst/>
          <a:extLst>
            <a:ext uri="{909E8E84-426E-40dd-AFC4-6F175D3DCCD1}">
              <a14:hiddenFil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a14="http://schemas.microsoft.com/office/drawing/2010/main" xmlns:a="http://schemas.openxmlformats.org/drawingml/2006/main" xmlns:p="http://schemas.openxmlformats.org/presentationml/2006/main" xmlns="">
                <a:effectLst>
                  <a:outerShdw blurRad="63500" dist="38099" dir="2700000" algn="ctr" rotWithShape="0">
                    <a:schemeClr val="bg2">
                      <a:alpha val="74997"/>
                    </a:schemeClr>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74638"/>
            <a:ext cx="8229600" cy="922337"/>
          </a:xfrm>
        </p:spPr>
        <p:txBody>
          <a:bodyPr>
            <a:normAutofit fontScale="90000"/>
          </a:bodyPr>
          <a:lstStyle/>
          <a:p>
            <a:pPr algn="l"/>
            <a:r>
              <a:rPr lang="en-US" b="1">
                <a:ea typeface="ＭＳ Ｐゴシック" pitchFamily="-103" charset="-128"/>
                <a:cs typeface="ＭＳ Ｐゴシック" pitchFamily="-103" charset="-128"/>
              </a:rPr>
              <a:t>F.	Reproduction</a:t>
            </a:r>
            <a:r>
              <a:rPr lang="en-CA">
                <a:ea typeface="ＭＳ Ｐゴシック" pitchFamily="-103" charset="-128"/>
                <a:cs typeface="ＭＳ Ｐゴシック" pitchFamily="-103" charset="-128"/>
              </a:rPr>
              <a:t/>
            </a:r>
            <a:br>
              <a:rPr lang="en-CA">
                <a:ea typeface="ＭＳ Ｐゴシック" pitchFamily="-103" charset="-128"/>
                <a:cs typeface="ＭＳ Ｐゴシック" pitchFamily="-103" charset="-128"/>
              </a:rPr>
            </a:br>
            <a:endParaRPr lang="en-CA">
              <a:ea typeface="ＭＳ Ｐゴシック" pitchFamily="-103" charset="-128"/>
              <a:cs typeface="ＭＳ Ｐゴシック" pitchFamily="-103" charset="-128"/>
            </a:endParaRPr>
          </a:p>
        </p:txBody>
      </p:sp>
      <p:sp>
        <p:nvSpPr>
          <p:cNvPr id="30722" name="Content Placeholder 2"/>
          <p:cNvSpPr>
            <a:spLocks noGrp="1"/>
          </p:cNvSpPr>
          <p:nvPr>
            <p:ph idx="1"/>
          </p:nvPr>
        </p:nvSpPr>
        <p:spPr>
          <a:xfrm>
            <a:off x="395288" y="1052513"/>
            <a:ext cx="5545137" cy="5073650"/>
          </a:xfrm>
        </p:spPr>
        <p:txBody>
          <a:bodyPr>
            <a:normAutofit lnSpcReduction="10000"/>
          </a:bodyPr>
          <a:lstStyle/>
          <a:p>
            <a:pPr marL="0" indent="0">
              <a:buFont typeface="Arial" pitchFamily="-103" charset="0"/>
              <a:buNone/>
            </a:pPr>
            <a:r>
              <a:rPr lang="en-US" b="1">
                <a:ea typeface="ＭＳ Ｐゴシック" pitchFamily="-103" charset="-128"/>
                <a:cs typeface="ＭＳ Ｐゴシック" pitchFamily="-103" charset="-128"/>
              </a:rPr>
              <a:t>1.  Hermaphrodites:  </a:t>
            </a:r>
            <a:r>
              <a:rPr lang="en-US" i="1">
                <a:ea typeface="ＭＳ Ｐゴシック" pitchFamily="-103" charset="-128"/>
                <a:cs typeface="ＭＳ Ｐゴシック" pitchFamily="-103" charset="-128"/>
              </a:rPr>
              <a:t>Organisms has both male and female organs</a:t>
            </a:r>
            <a:endParaRPr lang="en-CA">
              <a:ea typeface="ＭＳ Ｐゴシック" pitchFamily="-103" charset="-128"/>
              <a:cs typeface="ＭＳ Ｐゴシック" pitchFamily="-103" charset="-128"/>
            </a:endParaRPr>
          </a:p>
          <a:p>
            <a:pPr marL="0" indent="0">
              <a:buFont typeface="Arial" pitchFamily="-103" charset="0"/>
              <a:buNone/>
            </a:pPr>
            <a:r>
              <a:rPr lang="en-US" b="1">
                <a:ea typeface="ＭＳ Ｐゴシック" pitchFamily="-103" charset="-128"/>
                <a:cs typeface="ＭＳ Ｐゴシック" pitchFamily="-103" charset="-128"/>
              </a:rPr>
              <a:t>2.  Describe how  flatworms reproduce </a:t>
            </a:r>
            <a:endParaRPr lang="en-CA">
              <a:ea typeface="ＭＳ Ｐゴシック" pitchFamily="-103" charset="-128"/>
              <a:cs typeface="ＭＳ Ｐゴシック" pitchFamily="-103" charset="-128"/>
            </a:endParaRPr>
          </a:p>
          <a:p>
            <a:pPr marL="0" indent="0">
              <a:buFont typeface="Arial" pitchFamily="-103" charset="0"/>
              <a:buNone/>
            </a:pPr>
            <a:r>
              <a:rPr lang="en-US" b="1">
                <a:ea typeface="ＭＳ Ｐゴシック" pitchFamily="-103" charset="-128"/>
                <a:cs typeface="ＭＳ Ｐゴシック" pitchFamily="-103" charset="-128"/>
              </a:rPr>
              <a:t>a)   Sexually:</a:t>
            </a:r>
            <a:r>
              <a:rPr lang="en-US" sz="2800" b="1">
                <a:ea typeface="ＭＳ Ｐゴシック" pitchFamily="-103" charset="-128"/>
                <a:cs typeface="ＭＳ Ｐゴシック" pitchFamily="-103" charset="-128"/>
              </a:rPr>
              <a:t> </a:t>
            </a:r>
            <a:r>
              <a:rPr lang="en-US" sz="2800" i="1">
                <a:ea typeface="ＭＳ Ｐゴシック" pitchFamily="-103" charset="-128"/>
                <a:cs typeface="ＭＳ Ｐゴシック" pitchFamily="-103" charset="-128"/>
              </a:rPr>
              <a:t>The worms join in pairs.  One worm delivers sperm to the other worm while receiving sperm from its partner at the same time.  The eggs laid in small clusters, hatch within a few weeks.</a:t>
            </a:r>
            <a:endParaRPr lang="en-CA" sz="2800">
              <a:ea typeface="ＭＳ Ｐゴシック" pitchFamily="-103" charset="-128"/>
              <a:cs typeface="ＭＳ Ｐゴシック" pitchFamily="-103" charset="-128"/>
            </a:endParaRPr>
          </a:p>
          <a:p>
            <a:pPr marL="0" indent="0">
              <a:buFont typeface="Arial" pitchFamily="-103" charset="0"/>
              <a:buNone/>
            </a:pPr>
            <a:endParaRPr lang="en-CA">
              <a:ea typeface="ＭＳ Ｐゴシック" pitchFamily="-103" charset="-128"/>
              <a:cs typeface="ＭＳ Ｐゴシック" pitchFamily="-103" charset="-128"/>
            </a:endParaRPr>
          </a:p>
        </p:txBody>
      </p:sp>
      <p:pic>
        <p:nvPicPr>
          <p:cNvPr id="30723" name="Picture 2" descr="http://www.seaphotos.com/images/mating_flatworms_07l1_sm.jpg"/>
          <p:cNvPicPr>
            <a:picLocks noChangeAspect="1" noChangeArrowheads="1"/>
          </p:cNvPicPr>
          <p:nvPr/>
        </p:nvPicPr>
        <p:blipFill>
          <a:blip r:embed="rId2"/>
          <a:srcRect/>
          <a:stretch>
            <a:fillRect/>
          </a:stretch>
        </p:blipFill>
        <p:spPr bwMode="auto">
          <a:xfrm>
            <a:off x="6156325" y="4149725"/>
            <a:ext cx="2943225" cy="2016125"/>
          </a:xfrm>
          <a:prstGeom prst="rect">
            <a:avLst/>
          </a:prstGeom>
          <a:noFill/>
          <a:ln w="9525">
            <a:noFill/>
            <a:miter lim="800000"/>
            <a:headEnd/>
            <a:tailEnd/>
          </a:ln>
        </p:spPr>
      </p:pic>
      <p:pic>
        <p:nvPicPr>
          <p:cNvPr id="30724" name="Picture 4" descr="http://siera104.com/images/bio/flatroundrotifers/nerve%20and%20reproductive.jpg"/>
          <p:cNvPicPr>
            <a:picLocks noChangeAspect="1" noChangeArrowheads="1"/>
          </p:cNvPicPr>
          <p:nvPr/>
        </p:nvPicPr>
        <p:blipFill>
          <a:blip r:embed="rId3"/>
          <a:srcRect/>
          <a:stretch>
            <a:fillRect/>
          </a:stretch>
        </p:blipFill>
        <p:spPr bwMode="auto">
          <a:xfrm>
            <a:off x="5819775" y="1125538"/>
            <a:ext cx="3279775" cy="187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a:xfrm>
            <a:off x="468313" y="476250"/>
            <a:ext cx="8229600" cy="1143000"/>
          </a:xfrm>
        </p:spPr>
        <p:txBody>
          <a:bodyPr/>
          <a:lstStyle/>
          <a:p>
            <a:endParaRPr lang="en-CA">
              <a:ea typeface="ＭＳ Ｐゴシック" pitchFamily="-103" charset="-128"/>
              <a:cs typeface="ＭＳ Ｐゴシック" pitchFamily="-103" charset="-128"/>
            </a:endParaRPr>
          </a:p>
        </p:txBody>
      </p:sp>
      <p:sp>
        <p:nvSpPr>
          <p:cNvPr id="31746" name="Content Placeholder 2"/>
          <p:cNvSpPr>
            <a:spLocks noGrp="1"/>
          </p:cNvSpPr>
          <p:nvPr>
            <p:ph idx="1"/>
          </p:nvPr>
        </p:nvSpPr>
        <p:spPr/>
        <p:txBody>
          <a:bodyPr/>
          <a:lstStyle/>
          <a:p>
            <a:pPr marL="0" indent="0">
              <a:buFont typeface="Arial" pitchFamily="-103" charset="0"/>
              <a:buNone/>
            </a:pPr>
            <a:r>
              <a:rPr lang="en-US" b="1">
                <a:ea typeface="ＭＳ Ｐゴシック" pitchFamily="-103" charset="-128"/>
                <a:cs typeface="ＭＳ Ｐゴシック" pitchFamily="-103" charset="-128"/>
              </a:rPr>
              <a:t>b)  Asexually: </a:t>
            </a:r>
            <a:r>
              <a:rPr lang="en-US" i="1">
                <a:ea typeface="ＭＳ Ｐゴシック" pitchFamily="-103" charset="-128"/>
                <a:cs typeface="ＭＳ Ｐゴシック" pitchFamily="-103" charset="-128"/>
              </a:rPr>
              <a:t>Regeneration</a:t>
            </a:r>
            <a:endParaRPr lang="en-CA">
              <a:ea typeface="ＭＳ Ｐゴシック" pitchFamily="-103" charset="-128"/>
              <a:cs typeface="ＭＳ Ｐゴシック" pitchFamily="-103" charset="-128"/>
            </a:endParaRPr>
          </a:p>
          <a:p>
            <a:pPr marL="0" indent="0">
              <a:buFont typeface="Arial" pitchFamily="-103" charset="0"/>
              <a:buNone/>
            </a:pPr>
            <a:endParaRPr lang="en-CA">
              <a:ea typeface="ＭＳ Ｐゴシック" pitchFamily="-103" charset="-128"/>
              <a:cs typeface="ＭＳ Ｐゴシック" pitchFamily="-103" charset="-128"/>
            </a:endParaRPr>
          </a:p>
        </p:txBody>
      </p:sp>
      <p:pic>
        <p:nvPicPr>
          <p:cNvPr id="31747" name="Picture 2" descr="http://highered.mcgraw-hill.com/sites/dl/free/0078664276/281029/ccq_ch12_q4a.gif"/>
          <p:cNvPicPr>
            <a:picLocks noChangeAspect="1" noChangeArrowheads="1"/>
          </p:cNvPicPr>
          <p:nvPr/>
        </p:nvPicPr>
        <p:blipFill>
          <a:blip r:embed="rId2"/>
          <a:srcRect/>
          <a:stretch>
            <a:fillRect/>
          </a:stretch>
        </p:blipFill>
        <p:spPr bwMode="auto">
          <a:xfrm>
            <a:off x="5076825" y="1844675"/>
            <a:ext cx="3294063" cy="3808413"/>
          </a:xfrm>
          <a:prstGeom prst="rect">
            <a:avLst/>
          </a:prstGeom>
          <a:noFill/>
          <a:ln w="9525">
            <a:noFill/>
            <a:miter lim="800000"/>
            <a:headEnd/>
            <a:tailEnd/>
          </a:ln>
        </p:spPr>
      </p:pic>
      <p:pic>
        <p:nvPicPr>
          <p:cNvPr id="31748" name="Picture 4" descr="http://image.wistatutor.com/content/reproduction/planaria-regeneration.jpeg"/>
          <p:cNvPicPr>
            <a:picLocks noChangeAspect="1" noChangeArrowheads="1"/>
          </p:cNvPicPr>
          <p:nvPr/>
        </p:nvPicPr>
        <p:blipFill>
          <a:blip r:embed="rId3"/>
          <a:srcRect/>
          <a:stretch>
            <a:fillRect/>
          </a:stretch>
        </p:blipFill>
        <p:spPr bwMode="auto">
          <a:xfrm>
            <a:off x="755650" y="2565400"/>
            <a:ext cx="3952875" cy="353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normAutofit fontScale="90000"/>
          </a:bodyPr>
          <a:lstStyle/>
          <a:p>
            <a:pPr algn="l"/>
            <a:r>
              <a:rPr lang="en-US" b="1">
                <a:ea typeface="ＭＳ Ｐゴシック" pitchFamily="-103" charset="-128"/>
                <a:cs typeface="ＭＳ Ｐゴシック" pitchFamily="-103" charset="-128"/>
              </a:rPr>
              <a:t>G.	Planarians</a:t>
            </a:r>
            <a:r>
              <a:rPr lang="en-CA">
                <a:ea typeface="ＭＳ Ｐゴシック" pitchFamily="-103" charset="-128"/>
                <a:cs typeface="ＭＳ Ｐゴシック" pitchFamily="-103" charset="-128"/>
              </a:rPr>
              <a:t/>
            </a:r>
            <a:br>
              <a:rPr lang="en-CA">
                <a:ea typeface="ＭＳ Ｐゴシック" pitchFamily="-103" charset="-128"/>
                <a:cs typeface="ＭＳ Ｐゴシック" pitchFamily="-103" charset="-128"/>
              </a:rPr>
            </a:br>
            <a:endParaRPr lang="en-CA">
              <a:ea typeface="ＭＳ Ｐゴシック" pitchFamily="-103" charset="-128"/>
              <a:cs typeface="ＭＳ Ｐゴシック" pitchFamily="-103" charset="-128"/>
            </a:endParaRPr>
          </a:p>
        </p:txBody>
      </p:sp>
      <p:sp>
        <p:nvSpPr>
          <p:cNvPr id="32770" name="Content Placeholder 2"/>
          <p:cNvSpPr>
            <a:spLocks noGrp="1"/>
          </p:cNvSpPr>
          <p:nvPr>
            <p:ph idx="1"/>
          </p:nvPr>
        </p:nvSpPr>
        <p:spPr/>
        <p:txBody>
          <a:bodyPr/>
          <a:lstStyle/>
          <a:p>
            <a:pPr marL="0" indent="0">
              <a:buFont typeface="Arial" pitchFamily="-103" charset="0"/>
              <a:buNone/>
            </a:pPr>
            <a:endParaRPr lang="en-US" b="1">
              <a:ea typeface="ＭＳ Ｐゴシック" pitchFamily="-103" charset="-128"/>
              <a:cs typeface="ＭＳ Ｐゴシック" pitchFamily="-103" charset="-128"/>
            </a:endParaRPr>
          </a:p>
          <a:p>
            <a:pPr marL="0" indent="0">
              <a:buFont typeface="Arial" pitchFamily="-103" charset="0"/>
              <a:buNone/>
            </a:pPr>
            <a:r>
              <a:rPr lang="en-US" b="1">
                <a:ea typeface="ＭＳ Ｐゴシック" pitchFamily="-103" charset="-128"/>
                <a:cs typeface="ＭＳ Ｐゴシック" pitchFamily="-103" charset="-128"/>
              </a:rPr>
              <a:t>1.  Description:  </a:t>
            </a:r>
            <a:r>
              <a:rPr lang="ja-JP" altLang="en-US" b="1" i="1">
                <a:ea typeface="ＭＳ Ｐゴシック" pitchFamily="-103" charset="-128"/>
                <a:cs typeface="ＭＳ Ｐゴシック" pitchFamily="-103" charset="-128"/>
              </a:rPr>
              <a:t>“</a:t>
            </a:r>
            <a:r>
              <a:rPr lang="en-US" altLang="ja-JP" b="1" i="1">
                <a:ea typeface="ＭＳ Ｐゴシック" pitchFamily="-103" charset="-128"/>
                <a:cs typeface="ＭＳ Ｐゴシック" pitchFamily="-103" charset="-128"/>
              </a:rPr>
              <a:t>Cross-eyed</a:t>
            </a:r>
            <a:r>
              <a:rPr lang="ja-JP" altLang="en-US" b="1" i="1">
                <a:ea typeface="ＭＳ Ｐゴシック" pitchFamily="-103" charset="-128"/>
                <a:cs typeface="ＭＳ Ｐゴシック" pitchFamily="-103" charset="-128"/>
              </a:rPr>
              <a:t>”</a:t>
            </a:r>
            <a:r>
              <a:rPr lang="en-US" altLang="ja-JP" b="1" i="1">
                <a:ea typeface="ＭＳ Ｐゴシック" pitchFamily="-103" charset="-128"/>
                <a:cs typeface="ＭＳ Ｐゴシック" pitchFamily="-103" charset="-128"/>
              </a:rPr>
              <a:t> and can vary </a:t>
            </a:r>
            <a:endParaRPr lang="en-CA" altLang="ja-JP">
              <a:ea typeface="ＭＳ Ｐゴシック" pitchFamily="-103" charset="-128"/>
              <a:cs typeface="ＭＳ Ｐゴシック" pitchFamily="-103" charset="-128"/>
            </a:endParaRPr>
          </a:p>
          <a:p>
            <a:pPr marL="0" indent="0">
              <a:buFont typeface="Arial" pitchFamily="-103" charset="0"/>
              <a:buNone/>
            </a:pPr>
            <a:r>
              <a:rPr lang="en-US" b="1" i="1">
                <a:ea typeface="ＭＳ Ｐゴシック" pitchFamily="-103" charset="-128"/>
                <a:cs typeface="ＭＳ Ｐゴシック" pitchFamily="-103" charset="-128"/>
              </a:rPr>
              <a:t>in color, form and size </a:t>
            </a:r>
            <a:endParaRPr lang="en-CA">
              <a:ea typeface="ＭＳ Ｐゴシック" pitchFamily="-103" charset="-128"/>
              <a:cs typeface="ＭＳ Ｐゴシック" pitchFamily="-103" charset="-128"/>
            </a:endParaRPr>
          </a:p>
          <a:p>
            <a:pPr marL="0" indent="0">
              <a:buFont typeface="Arial" pitchFamily="-103" charset="0"/>
              <a:buNone/>
            </a:pPr>
            <a:r>
              <a:rPr lang="en-US" b="1">
                <a:ea typeface="ＭＳ Ｐゴシック" pitchFamily="-103" charset="-128"/>
                <a:cs typeface="ＭＳ Ｐゴシック" pitchFamily="-103" charset="-128"/>
              </a:rPr>
              <a:t>2.  Habitat:  </a:t>
            </a:r>
            <a:r>
              <a:rPr lang="en-US" b="1" i="1">
                <a:ea typeface="ＭＳ Ｐゴシック" pitchFamily="-103" charset="-128"/>
                <a:cs typeface="ＭＳ Ｐゴシック" pitchFamily="-103" charset="-128"/>
              </a:rPr>
              <a:t>Freshwater</a:t>
            </a:r>
            <a:endParaRPr lang="en-CA" b="1">
              <a:ea typeface="ＭＳ Ｐゴシック" pitchFamily="-103" charset="-128"/>
              <a:cs typeface="ＭＳ Ｐゴシック" pitchFamily="-103" charset="-128"/>
            </a:endParaRPr>
          </a:p>
        </p:txBody>
      </p:sp>
      <p:pic>
        <p:nvPicPr>
          <p:cNvPr id="72708" name="Picture 2"/>
          <p:cNvPicPr>
            <a:picLocks noChangeAspect="1" noChangeArrowheads="1"/>
          </p:cNvPicPr>
          <p:nvPr/>
        </p:nvPicPr>
        <p:blipFill>
          <a:blip r:embed="rId2">
            <a:extLst>
              <a:ext uri="{28A0092B-C50C-407E-A947-70E740481C1C}">
                <a14:useLocalDpi xmlns:a14="http://schemas.microsoft.com/office/drawing/2010/main" xmlns:r="http://schemas.openxmlformats.org/officeDocument/2006/relationships" xmlns:a="http://schemas.openxmlformats.org/drawingml/2006/main" xmlns:p="http://schemas.openxmlformats.org/presentationml/2006/main" xmlns="" val="0"/>
              </a:ext>
            </a:extLst>
          </a:blip>
          <a:srcRect/>
          <a:stretch>
            <a:fillRect/>
          </a:stretch>
        </p:blipFill>
        <p:spPr bwMode="auto">
          <a:xfrm>
            <a:off x="4716463" y="2924175"/>
            <a:ext cx="4176712" cy="2881313"/>
          </a:xfrm>
          <a:prstGeom prst="rect">
            <a:avLst/>
          </a:prstGeom>
          <a:noFill/>
          <a:ln>
            <a:noFill/>
          </a:ln>
          <a:effectLst/>
          <a:extLst>
            <a:ext uri="{909E8E84-426E-40dd-AFC4-6F175D3DCCD1}">
              <a14:hiddenFil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a14="http://schemas.microsoft.com/office/drawing/2010/main" xmlns:a="http://schemas.openxmlformats.org/drawingml/2006/main" xmlns:p="http://schemas.openxmlformats.org/presentationml/2006/main" xmlns="">
                <a:effectLst>
                  <a:outerShdw blurRad="63500" dist="38099" dir="2700000" algn="ctr" rotWithShape="0">
                    <a:schemeClr val="bg2">
                      <a:alpha val="74997"/>
                    </a:schemeClr>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fontScale="90000"/>
          </a:bodyPr>
          <a:lstStyle/>
          <a:p>
            <a:pPr algn="l"/>
            <a:r>
              <a:rPr lang="en-US" b="1">
                <a:ea typeface="ＭＳ Ｐゴシック" pitchFamily="-103" charset="-128"/>
                <a:cs typeface="ＭＳ Ｐゴシック" pitchFamily="-103" charset="-128"/>
              </a:rPr>
              <a:t>H.	Tapeworms</a:t>
            </a:r>
            <a:r>
              <a:rPr lang="en-CA">
                <a:ea typeface="ＭＳ Ｐゴシック" pitchFamily="-103" charset="-128"/>
                <a:cs typeface="ＭＳ Ｐゴシック" pitchFamily="-103" charset="-128"/>
              </a:rPr>
              <a:t/>
            </a:r>
            <a:br>
              <a:rPr lang="en-CA">
                <a:ea typeface="ＭＳ Ｐゴシック" pitchFamily="-103" charset="-128"/>
                <a:cs typeface="ＭＳ Ｐゴシック" pitchFamily="-103" charset="-128"/>
              </a:rPr>
            </a:br>
            <a:endParaRPr lang="en-CA">
              <a:ea typeface="ＭＳ Ｐゴシック" pitchFamily="-103" charset="-128"/>
              <a:cs typeface="ＭＳ Ｐゴシック" pitchFamily="-103" charset="-128"/>
            </a:endParaRPr>
          </a:p>
        </p:txBody>
      </p:sp>
      <p:sp>
        <p:nvSpPr>
          <p:cNvPr id="3" name="Content Placeholder 2"/>
          <p:cNvSpPr>
            <a:spLocks noGrp="1"/>
          </p:cNvSpPr>
          <p:nvPr>
            <p:ph idx="1"/>
          </p:nvPr>
        </p:nvSpPr>
        <p:spPr>
          <a:xfrm>
            <a:off x="468313" y="1125538"/>
            <a:ext cx="8229600" cy="4525962"/>
          </a:xfrm>
        </p:spPr>
        <p:txBody>
          <a:bodyPr/>
          <a:lstStyle/>
          <a:p>
            <a:pPr marL="514350" indent="-514350">
              <a:buFont typeface="Arial" pitchFamily="-103" charset="0"/>
              <a:buAutoNum type="arabicPeriod"/>
            </a:pPr>
            <a:r>
              <a:rPr lang="en-US" b="1">
                <a:ea typeface="ＭＳ Ｐゴシック" pitchFamily="-103" charset="-128"/>
                <a:cs typeface="ＭＳ Ｐゴシック" pitchFamily="-103" charset="-128"/>
              </a:rPr>
              <a:t>Description:  </a:t>
            </a:r>
            <a:r>
              <a:rPr lang="en-US" sz="2800" i="1">
                <a:ea typeface="ＭＳ Ｐゴシック" pitchFamily="-103" charset="-128"/>
                <a:cs typeface="ＭＳ Ｐゴシック" pitchFamily="-103" charset="-128"/>
              </a:rPr>
              <a:t>Head called a scolex on which there are several suckers and a ring of hooks</a:t>
            </a:r>
          </a:p>
          <a:p>
            <a:pPr marL="514350" indent="-514350">
              <a:buFont typeface="Arial" pitchFamily="-103" charset="0"/>
              <a:buNone/>
            </a:pPr>
            <a:r>
              <a:rPr lang="en-US" sz="2400" i="1">
                <a:ea typeface="ＭＳ Ｐゴシック" pitchFamily="-103" charset="-128"/>
                <a:cs typeface="ＭＳ Ｐゴシック" pitchFamily="-103" charset="-128"/>
                <a:hlinkClick r:id="rId2"/>
              </a:rPr>
              <a:t>Moving tapeworm</a:t>
            </a:r>
            <a:endParaRPr lang="en-US" sz="2400" i="1">
              <a:ea typeface="ＭＳ Ｐゴシック" pitchFamily="-103" charset="-128"/>
              <a:cs typeface="ＭＳ Ｐゴシック" pitchFamily="-103" charset="-128"/>
            </a:endParaRPr>
          </a:p>
          <a:p>
            <a:pPr marL="514350" indent="-514350">
              <a:buFont typeface="Arial" pitchFamily="-103" charset="0"/>
              <a:buAutoNum type="arabicPeriod"/>
            </a:pPr>
            <a:endParaRPr lang="en-CA" sz="2800">
              <a:ea typeface="ＭＳ Ｐゴシック" pitchFamily="-103" charset="-128"/>
              <a:cs typeface="ＭＳ Ｐゴシック" pitchFamily="-103" charset="-128"/>
            </a:endParaRPr>
          </a:p>
        </p:txBody>
      </p:sp>
      <p:pic>
        <p:nvPicPr>
          <p:cNvPr id="73732" name="Picture 2"/>
          <p:cNvPicPr>
            <a:picLocks noChangeAspect="1" noChangeArrowheads="1"/>
          </p:cNvPicPr>
          <p:nvPr/>
        </p:nvPicPr>
        <p:blipFill>
          <a:blip r:embed="rId3">
            <a:extLst>
              <a:ext uri="{28A0092B-C50C-407E-A947-70E740481C1C}">
                <a14:useLocalDpi xmlns:a14="http://schemas.microsoft.com/office/drawing/2010/main" xmlns:r="http://schemas.openxmlformats.org/officeDocument/2006/relationships" xmlns:a="http://schemas.openxmlformats.org/drawingml/2006/main" xmlns:p="http://schemas.openxmlformats.org/presentationml/2006/main" xmlns="" val="0"/>
              </a:ext>
            </a:extLst>
          </a:blip>
          <a:srcRect/>
          <a:stretch>
            <a:fillRect/>
          </a:stretch>
        </p:blipFill>
        <p:spPr bwMode="auto">
          <a:xfrm>
            <a:off x="4427538" y="2997200"/>
            <a:ext cx="4572000" cy="3086100"/>
          </a:xfrm>
          <a:prstGeom prst="rect">
            <a:avLst/>
          </a:prstGeom>
          <a:noFill/>
          <a:ln>
            <a:noFill/>
          </a:ln>
          <a:effectLst/>
          <a:extLst>
            <a:ext uri="{909E8E84-426E-40dd-AFC4-6F175D3DCCD1}">
              <a14:hiddenFil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a14="http://schemas.microsoft.com/office/drawing/2010/main" xmlns:a="http://schemas.openxmlformats.org/drawingml/2006/main" xmlns:p="http://schemas.openxmlformats.org/presentationml/2006/main" xmlns="">
                <a:effectLst>
                  <a:outerShdw blurRad="63500" dist="38099" dir="2700000" algn="ctr" rotWithShape="0">
                    <a:schemeClr val="bg2">
                      <a:alpha val="74997"/>
                    </a:schemeClr>
                  </a:outerShdw>
                </a:effectLst>
              </a14:hiddenEffects>
            </a:ext>
          </a:extLst>
        </p:spPr>
      </p:pic>
      <p:pic>
        <p:nvPicPr>
          <p:cNvPr id="33796" name="Picture 4" descr="http://www.occc.edu/deanderson/dennis_worms/worm_screens_jpg/Tapeworm_scolex.jpg"/>
          <p:cNvPicPr>
            <a:picLocks noChangeAspect="1" noChangeArrowheads="1"/>
          </p:cNvPicPr>
          <p:nvPr/>
        </p:nvPicPr>
        <p:blipFill>
          <a:blip r:embed="rId4"/>
          <a:srcRect/>
          <a:stretch>
            <a:fillRect/>
          </a:stretch>
        </p:blipFill>
        <p:spPr bwMode="auto">
          <a:xfrm>
            <a:off x="395288" y="3213100"/>
            <a:ext cx="3827462" cy="287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algn="l"/>
            <a:r>
              <a:rPr lang="en-US" b="1">
                <a:ea typeface="ＭＳ Ｐゴシック" pitchFamily="-103" charset="-128"/>
                <a:cs typeface="ＭＳ Ｐゴシック" pitchFamily="-103" charset="-128"/>
              </a:rPr>
              <a:t>2.  Reproduction</a:t>
            </a:r>
            <a:endParaRPr lang="en-CA">
              <a:ea typeface="ＭＳ Ｐゴシック" pitchFamily="-103" charset="-128"/>
              <a:cs typeface="ＭＳ Ｐゴシック" pitchFamily="-103" charset="-128"/>
            </a:endParaRPr>
          </a:p>
        </p:txBody>
      </p:sp>
      <p:sp>
        <p:nvSpPr>
          <p:cNvPr id="88066" name="Content Placeholder 2"/>
          <p:cNvSpPr>
            <a:spLocks noGrp="1"/>
          </p:cNvSpPr>
          <p:nvPr>
            <p:ph idx="1"/>
          </p:nvPr>
        </p:nvSpPr>
        <p:spPr/>
        <p:txBody>
          <a:bodyPr/>
          <a:lstStyle/>
          <a:p>
            <a:pPr marL="514350" indent="-514350">
              <a:buFont typeface="Arial" pitchFamily="-103" charset="0"/>
              <a:buAutoNum type="alphaLcParenR"/>
            </a:pPr>
            <a:r>
              <a:rPr lang="en-US" b="1">
                <a:ea typeface="ＭＳ Ｐゴシック" pitchFamily="-103" charset="-128"/>
                <a:cs typeface="ＭＳ Ｐゴシック" pitchFamily="-103" charset="-128"/>
              </a:rPr>
              <a:t>Proglottid:  </a:t>
            </a:r>
            <a:r>
              <a:rPr lang="en-US" b="1" i="1">
                <a:ea typeface="ＭＳ Ｐゴシック" pitchFamily="-103" charset="-128"/>
                <a:cs typeface="ＭＳ Ｐゴシック" pitchFamily="-103" charset="-128"/>
              </a:rPr>
              <a:t> Section that makes up most of the body of the tapeworm</a:t>
            </a:r>
            <a:endParaRPr lang="en-CA">
              <a:ea typeface="ＭＳ Ｐゴシック" pitchFamily="-103" charset="-128"/>
              <a:cs typeface="ＭＳ Ｐゴシック" pitchFamily="-103" charset="-128"/>
            </a:endParaRPr>
          </a:p>
          <a:p>
            <a:pPr marL="514350" indent="-514350">
              <a:buFont typeface="Arial" pitchFamily="-103" charset="0"/>
              <a:buAutoNum type="alphaLcParenR"/>
            </a:pPr>
            <a:endParaRPr lang="en-CA">
              <a:ea typeface="ＭＳ Ｐゴシック" pitchFamily="-103" charset="-128"/>
              <a:cs typeface="ＭＳ Ｐゴシック" pitchFamily="-103" charset="-128"/>
            </a:endParaRPr>
          </a:p>
          <a:p>
            <a:pPr marL="514350" indent="-514350">
              <a:buFont typeface="Arial" pitchFamily="-103" charset="0"/>
              <a:buNone/>
            </a:pPr>
            <a:r>
              <a:rPr lang="en-CA">
                <a:ea typeface="ＭＳ Ｐゴシック" pitchFamily="-103" charset="-128"/>
                <a:cs typeface="ＭＳ Ｐゴシック" pitchFamily="-103" charset="-128"/>
                <a:hlinkClick r:id="rId2"/>
              </a:rPr>
              <a:t>Lifecycle Video</a:t>
            </a:r>
            <a:endParaRPr lang="en-CA">
              <a:ea typeface="ＭＳ Ｐゴシック" pitchFamily="-103" charset="-128"/>
              <a:cs typeface="ＭＳ Ｐゴシック" pitchFamily="-103" charset="-128"/>
            </a:endParaRPr>
          </a:p>
        </p:txBody>
      </p:sp>
      <p:pic>
        <p:nvPicPr>
          <p:cNvPr id="74756" name="Picture 2"/>
          <p:cNvPicPr>
            <a:picLocks noChangeAspect="1" noChangeArrowheads="1"/>
          </p:cNvPicPr>
          <p:nvPr/>
        </p:nvPicPr>
        <p:blipFill>
          <a:blip r:embed="rId3">
            <a:extLst>
              <a:ext uri="{28A0092B-C50C-407E-A947-70E740481C1C}">
                <a14:useLocalDpi xmlns:a14="http://schemas.microsoft.com/office/drawing/2010/main" xmlns:r="http://schemas.openxmlformats.org/officeDocument/2006/relationships" xmlns:a="http://schemas.openxmlformats.org/drawingml/2006/main" xmlns:p="http://schemas.openxmlformats.org/presentationml/2006/main" xmlns="" val="0"/>
              </a:ext>
            </a:extLst>
          </a:blip>
          <a:srcRect/>
          <a:stretch>
            <a:fillRect/>
          </a:stretch>
        </p:blipFill>
        <p:spPr bwMode="auto">
          <a:xfrm>
            <a:off x="4932363" y="2997200"/>
            <a:ext cx="2962275" cy="2571750"/>
          </a:xfrm>
          <a:prstGeom prst="rect">
            <a:avLst/>
          </a:prstGeom>
          <a:noFill/>
          <a:ln>
            <a:noFill/>
          </a:ln>
          <a:effectLst/>
          <a:extLst>
            <a:ext uri="{909E8E84-426E-40dd-AFC4-6F175D3DCCD1}">
              <a14:hiddenFil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a14="http://schemas.microsoft.com/office/drawing/2010/main" xmlns:a="http://schemas.openxmlformats.org/drawingml/2006/main" xmlns:p="http://schemas.openxmlformats.org/presentationml/2006/main" xmlns="">
                <a:effectLst>
                  <a:outerShdw blurRad="63500" dist="38099" dir="2700000" algn="ctr" rotWithShape="0">
                    <a:schemeClr val="bg2">
                      <a:alpha val="74997"/>
                    </a:schemeClr>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normAutofit fontScale="90000"/>
          </a:bodyPr>
          <a:lstStyle/>
          <a:p>
            <a:pPr algn="l"/>
            <a:r>
              <a:rPr lang="en-US" sz="3600" b="1">
                <a:ea typeface="ＭＳ Ｐゴシック" pitchFamily="-103" charset="-128"/>
                <a:cs typeface="ＭＳ Ｐゴシック" pitchFamily="-103" charset="-128"/>
              </a:rPr>
              <a:t>Describe how tapeworms reproduce and how their eggs get out of the host:</a:t>
            </a:r>
            <a:endParaRPr lang="en-CA" sz="3600">
              <a:ea typeface="ＭＳ Ｐゴシック" pitchFamily="-103" charset="-128"/>
              <a:cs typeface="ＭＳ Ｐゴシック" pitchFamily="-103" charset="-128"/>
            </a:endParaRPr>
          </a:p>
        </p:txBody>
      </p:sp>
      <p:sp>
        <p:nvSpPr>
          <p:cNvPr id="35842" name="Content Placeholder 2"/>
          <p:cNvSpPr>
            <a:spLocks noGrp="1"/>
          </p:cNvSpPr>
          <p:nvPr>
            <p:ph sz="half" idx="1"/>
          </p:nvPr>
        </p:nvSpPr>
        <p:spPr>
          <a:xfrm>
            <a:off x="457200" y="1600200"/>
            <a:ext cx="8213725" cy="2116138"/>
          </a:xfrm>
        </p:spPr>
        <p:txBody>
          <a:bodyPr>
            <a:normAutofit lnSpcReduction="10000"/>
          </a:bodyPr>
          <a:lstStyle/>
          <a:p>
            <a:pPr marL="0" indent="0">
              <a:buFont typeface="Arial" pitchFamily="-103" charset="0"/>
              <a:buNone/>
            </a:pPr>
            <a:r>
              <a:rPr lang="en-US" i="1">
                <a:ea typeface="ＭＳ Ｐゴシック" pitchFamily="-103" charset="-128"/>
                <a:cs typeface="ＭＳ Ｐゴシック" pitchFamily="-103" charset="-128"/>
              </a:rPr>
              <a:t>Sperm produced by the testes can fertilize eggs in the proglottids of other tapeworms or in the same individual.  Fertilized tapeworm eggs are released when mature proglottids break off the posterior end of the tapeworm and burst open.</a:t>
            </a:r>
            <a:endParaRPr lang="en-CA">
              <a:ea typeface="ＭＳ Ｐゴシック" pitchFamily="-103" charset="-128"/>
              <a:cs typeface="ＭＳ Ｐゴシック" pitchFamily="-103" charset="-128"/>
            </a:endParaRPr>
          </a:p>
          <a:p>
            <a:pPr marL="0" indent="0">
              <a:buFont typeface="Arial" pitchFamily="-103" charset="0"/>
              <a:buNone/>
            </a:pPr>
            <a:endParaRPr lang="en-CA">
              <a:ea typeface="ＭＳ Ｐゴシック" pitchFamily="-103" charset="-128"/>
              <a:cs typeface="ＭＳ Ｐゴシック" pitchFamily="-103" charset="-128"/>
            </a:endParaRPr>
          </a:p>
        </p:txBody>
      </p:sp>
      <p:sp>
        <p:nvSpPr>
          <p:cNvPr id="35843" name="Content Placeholder 3"/>
          <p:cNvSpPr>
            <a:spLocks noGrp="1"/>
          </p:cNvSpPr>
          <p:nvPr>
            <p:ph sz="half" idx="2"/>
          </p:nvPr>
        </p:nvSpPr>
        <p:spPr>
          <a:xfrm>
            <a:off x="611188" y="3860800"/>
            <a:ext cx="4038600" cy="2827338"/>
          </a:xfrm>
        </p:spPr>
        <p:txBody>
          <a:bodyPr>
            <a:normAutofit lnSpcReduction="10000"/>
          </a:bodyPr>
          <a:lstStyle/>
          <a:p>
            <a:pPr marL="0" indent="0">
              <a:buFont typeface="Arial" pitchFamily="-103" charset="0"/>
              <a:buNone/>
            </a:pPr>
            <a:r>
              <a:rPr lang="en-US" i="1">
                <a:ea typeface="ＭＳ Ｐゴシック" pitchFamily="-103" charset="-128"/>
                <a:cs typeface="ＭＳ Ｐゴシック" pitchFamily="-103" charset="-128"/>
              </a:rPr>
              <a:t>A mature proglottid may rupture either in the host</a:t>
            </a:r>
            <a:r>
              <a:rPr lang="ja-JP" altLang="en-US" i="1">
                <a:ea typeface="ＭＳ Ｐゴシック" pitchFamily="-103" charset="-128"/>
                <a:cs typeface="ＭＳ Ｐゴシック" pitchFamily="-103" charset="-128"/>
              </a:rPr>
              <a:t>’</a:t>
            </a:r>
            <a:r>
              <a:rPr lang="en-US" altLang="ja-JP" i="1">
                <a:ea typeface="ＭＳ Ｐゴシック" pitchFamily="-103" charset="-128"/>
                <a:cs typeface="ＭＳ Ｐゴシック" pitchFamily="-103" charset="-128"/>
              </a:rPr>
              <a:t>s intestine or after it has been passed out of the host</a:t>
            </a:r>
            <a:r>
              <a:rPr lang="ja-JP" altLang="en-US" i="1">
                <a:ea typeface="ＭＳ Ｐゴシック" pitchFamily="-103" charset="-128"/>
                <a:cs typeface="ＭＳ Ｐゴシック" pitchFamily="-103" charset="-128"/>
              </a:rPr>
              <a:t>’</a:t>
            </a:r>
            <a:r>
              <a:rPr lang="en-US" altLang="ja-JP" i="1">
                <a:ea typeface="ＭＳ Ｐゴシック" pitchFamily="-103" charset="-128"/>
                <a:cs typeface="ＭＳ Ｐゴシック" pitchFamily="-103" charset="-128"/>
              </a:rPr>
              <a:t>s body with the feces</a:t>
            </a:r>
            <a:endParaRPr lang="en-CA">
              <a:ea typeface="ＭＳ Ｐゴシック" pitchFamily="-103" charset="-128"/>
              <a:cs typeface="ＭＳ Ｐゴシック" pitchFamily="-103" charset="-128"/>
            </a:endParaRPr>
          </a:p>
        </p:txBody>
      </p:sp>
      <p:pic>
        <p:nvPicPr>
          <p:cNvPr id="35844" name="Picture 2" descr="http://universe-review.ca/I10-82-tapeworm.jpg"/>
          <p:cNvPicPr>
            <a:picLocks noChangeAspect="1" noChangeArrowheads="1"/>
          </p:cNvPicPr>
          <p:nvPr/>
        </p:nvPicPr>
        <p:blipFill>
          <a:blip r:embed="rId2"/>
          <a:srcRect/>
          <a:stretch>
            <a:fillRect/>
          </a:stretch>
        </p:blipFill>
        <p:spPr bwMode="auto">
          <a:xfrm>
            <a:off x="4972050" y="3489325"/>
            <a:ext cx="3698875" cy="318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a:xfrm>
            <a:off x="179388" y="404813"/>
            <a:ext cx="8229600" cy="1143000"/>
          </a:xfrm>
        </p:spPr>
        <p:txBody>
          <a:bodyPr/>
          <a:lstStyle/>
          <a:p>
            <a:pPr algn="l"/>
            <a:r>
              <a:rPr lang="en-US" sz="3200" b="1">
                <a:ea typeface="ＭＳ Ｐゴシック" pitchFamily="-103" charset="-128"/>
                <a:cs typeface="ＭＳ Ｐゴシック" pitchFamily="-103" charset="-128"/>
              </a:rPr>
              <a:t>Describe how tapeworm eggs get into their intermediate host and then back to a human:</a:t>
            </a:r>
            <a:endParaRPr lang="en-CA" sz="3200">
              <a:ea typeface="ＭＳ Ｐゴシック" pitchFamily="-103" charset="-128"/>
              <a:cs typeface="ＭＳ Ｐゴシック" pitchFamily="-103" charset="-128"/>
            </a:endParaRPr>
          </a:p>
        </p:txBody>
      </p:sp>
      <p:sp>
        <p:nvSpPr>
          <p:cNvPr id="36866" name="Content Placeholder 2"/>
          <p:cNvSpPr>
            <a:spLocks noGrp="1"/>
          </p:cNvSpPr>
          <p:nvPr>
            <p:ph sz="half" idx="1"/>
          </p:nvPr>
        </p:nvSpPr>
        <p:spPr>
          <a:xfrm>
            <a:off x="250825" y="1600200"/>
            <a:ext cx="8713788" cy="4525963"/>
          </a:xfrm>
        </p:spPr>
        <p:txBody>
          <a:bodyPr>
            <a:normAutofit lnSpcReduction="10000"/>
          </a:bodyPr>
          <a:lstStyle/>
          <a:p>
            <a:pPr marL="0" indent="0">
              <a:buFont typeface="Arial" pitchFamily="-103" charset="0"/>
              <a:buNone/>
            </a:pPr>
            <a:r>
              <a:rPr lang="en-US" sz="2400">
                <a:ea typeface="ＭＳ Ｐゴシック" pitchFamily="-103" charset="-128"/>
                <a:cs typeface="ＭＳ Ｐゴシック" pitchFamily="-103" charset="-128"/>
              </a:rPr>
              <a:t>If food or water contaminated with tapeworm eggs is consumed by cows, pigs, or fish, the eggs enter these intermediate hosts and there hatch into larvae.  These larvae grow for a time and then burrow into the muscle tissue of the intermediate host and form a dormant protective stage called a cyst.  </a:t>
            </a:r>
            <a:endParaRPr lang="en-CA">
              <a:ea typeface="ＭＳ Ｐゴシック" pitchFamily="-103" charset="-128"/>
              <a:cs typeface="ＭＳ Ｐゴシック" pitchFamily="-103" charset="-128"/>
            </a:endParaRPr>
          </a:p>
        </p:txBody>
      </p:sp>
      <p:sp>
        <p:nvSpPr>
          <p:cNvPr id="4" name="Content Placeholder 3"/>
          <p:cNvSpPr>
            <a:spLocks noGrp="1"/>
          </p:cNvSpPr>
          <p:nvPr>
            <p:ph sz="half" idx="2"/>
          </p:nvPr>
        </p:nvSpPr>
        <p:spPr>
          <a:xfrm>
            <a:off x="323850" y="3500438"/>
            <a:ext cx="3825875" cy="3201987"/>
          </a:xfrm>
        </p:spPr>
        <p:txBody>
          <a:bodyPr>
            <a:normAutofit lnSpcReduction="10000"/>
          </a:bodyPr>
          <a:lstStyle/>
          <a:p>
            <a:pPr marL="0" indent="0">
              <a:buFont typeface="Arial" pitchFamily="-103" charset="0"/>
              <a:buNone/>
            </a:pPr>
            <a:r>
              <a:rPr lang="en-US" sz="2400">
                <a:ea typeface="ＭＳ Ｐゴシック" pitchFamily="-103" charset="-128"/>
                <a:cs typeface="ＭＳ Ｐゴシック" pitchFamily="-103" charset="-128"/>
              </a:rPr>
              <a:t>If a human eats raw or completely cooked meat containing these cysts, the larvae become active within the human.  Once inside the intestine of the new (human) host, they latch onto the intestinal wall and grow into adult worms.  </a:t>
            </a:r>
            <a:endParaRPr lang="en-CA" sz="2400">
              <a:ea typeface="ＭＳ Ｐゴシック" pitchFamily="-103" charset="-128"/>
              <a:cs typeface="ＭＳ Ｐゴシック" pitchFamily="-103" charset="-128"/>
            </a:endParaRPr>
          </a:p>
          <a:p>
            <a:pPr marL="0" indent="0"/>
            <a:endParaRPr lang="en-CA" sz="2400">
              <a:ea typeface="ＭＳ Ｐゴシック" pitchFamily="-103" charset="-128"/>
              <a:cs typeface="ＭＳ Ｐゴシック" pitchFamily="-103" charset="-128"/>
            </a:endParaRPr>
          </a:p>
        </p:txBody>
      </p:sp>
      <p:pic>
        <p:nvPicPr>
          <p:cNvPr id="36868" name="Picture 2" descr="http://universe-review.ca/I10-82-tapeworm.jpg"/>
          <p:cNvPicPr>
            <a:picLocks noChangeAspect="1" noChangeArrowheads="1"/>
          </p:cNvPicPr>
          <p:nvPr/>
        </p:nvPicPr>
        <p:blipFill>
          <a:blip r:embed="rId2"/>
          <a:srcRect/>
          <a:stretch>
            <a:fillRect/>
          </a:stretch>
        </p:blipFill>
        <p:spPr bwMode="auto">
          <a:xfrm>
            <a:off x="4972050" y="3489325"/>
            <a:ext cx="3698875" cy="318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normAutofit fontScale="90000"/>
          </a:bodyPr>
          <a:lstStyle/>
          <a:p>
            <a:pPr algn="l"/>
            <a:r>
              <a:rPr lang="en-US" b="1">
                <a:ea typeface="ＭＳ Ｐゴシック" pitchFamily="-103" charset="-128"/>
                <a:cs typeface="ＭＳ Ｐゴシック" pitchFamily="-103" charset="-128"/>
              </a:rPr>
              <a:t>IV.	</a:t>
            </a:r>
            <a:r>
              <a:rPr lang="en-US" b="1" u="sng">
                <a:ea typeface="ＭＳ Ｐゴシック" pitchFamily="-103" charset="-128"/>
                <a:cs typeface="ＭＳ Ｐゴシック" pitchFamily="-103" charset="-128"/>
              </a:rPr>
              <a:t>Roundworms</a:t>
            </a:r>
            <a:r>
              <a:rPr lang="en-CA">
                <a:ea typeface="ＭＳ Ｐゴシック" pitchFamily="-103" charset="-128"/>
                <a:cs typeface="ＭＳ Ｐゴシック" pitchFamily="-103" charset="-128"/>
              </a:rPr>
              <a:t/>
            </a:r>
            <a:br>
              <a:rPr lang="en-CA">
                <a:ea typeface="ＭＳ Ｐゴシック" pitchFamily="-103" charset="-128"/>
                <a:cs typeface="ＭＳ Ｐゴシック" pitchFamily="-103" charset="-128"/>
              </a:rPr>
            </a:br>
            <a:endParaRPr lang="en-CA">
              <a:ea typeface="ＭＳ Ｐゴシック" pitchFamily="-103" charset="-128"/>
              <a:cs typeface="ＭＳ Ｐゴシック" pitchFamily="-103" charset="-128"/>
            </a:endParaRPr>
          </a:p>
        </p:txBody>
      </p:sp>
      <p:sp>
        <p:nvSpPr>
          <p:cNvPr id="3" name="Content Placeholder 2"/>
          <p:cNvSpPr>
            <a:spLocks noGrp="1"/>
          </p:cNvSpPr>
          <p:nvPr>
            <p:ph sz="half" idx="1"/>
          </p:nvPr>
        </p:nvSpPr>
        <p:spPr/>
        <p:txBody>
          <a:bodyPr>
            <a:normAutofit fontScale="92500" lnSpcReduction="10000"/>
          </a:bodyPr>
          <a:lstStyle/>
          <a:p>
            <a:pPr marL="514350" indent="-514350">
              <a:buFont typeface="Arial" pitchFamily="-103" charset="0"/>
              <a:buAutoNum type="alphaUcPeriod"/>
            </a:pPr>
            <a:r>
              <a:rPr lang="en-US" b="1">
                <a:ea typeface="ＭＳ Ｐゴシック" pitchFamily="-103" charset="-128"/>
                <a:cs typeface="ＭＳ Ｐゴシック" pitchFamily="-103" charset="-128"/>
              </a:rPr>
              <a:t>Phylum:  </a:t>
            </a:r>
            <a:r>
              <a:rPr lang="en-US" b="1" i="1">
                <a:ea typeface="ＭＳ Ｐゴシック" pitchFamily="-103" charset="-128"/>
                <a:cs typeface="ＭＳ Ｐゴシック" pitchFamily="-103" charset="-128"/>
              </a:rPr>
              <a:t>Nematoda</a:t>
            </a:r>
          </a:p>
          <a:p>
            <a:pPr marL="514350" indent="-514350">
              <a:buFont typeface="Arial" pitchFamily="-103" charset="0"/>
              <a:buNone/>
            </a:pPr>
            <a:r>
              <a:rPr lang="en-US">
                <a:ea typeface="ＭＳ Ｐゴシック" pitchFamily="-103" charset="-128"/>
                <a:cs typeface="ＭＳ Ｐゴシック" pitchFamily="-103" charset="-128"/>
              </a:rPr>
              <a:t>1.  Simplest animals to have a digestive system with </a:t>
            </a:r>
            <a:r>
              <a:rPr lang="en-US" i="1" u="sng">
                <a:ea typeface="ＭＳ Ｐゴシック" pitchFamily="-103" charset="-128"/>
                <a:cs typeface="ＭＳ Ｐゴシック" pitchFamily="-103" charset="-128"/>
              </a:rPr>
              <a:t>two</a:t>
            </a:r>
            <a:r>
              <a:rPr lang="en-US">
                <a:ea typeface="ＭＳ Ｐゴシック" pitchFamily="-103" charset="-128"/>
                <a:cs typeface="ＭＳ Ｐゴシック" pitchFamily="-103" charset="-128"/>
              </a:rPr>
              <a:t> openings - a </a:t>
            </a:r>
            <a:r>
              <a:rPr lang="en-US" i="1" u="sng">
                <a:ea typeface="ＭＳ Ｐゴシック" pitchFamily="-103" charset="-128"/>
                <a:cs typeface="ＭＳ Ｐゴシック" pitchFamily="-103" charset="-128"/>
              </a:rPr>
              <a:t>mouth</a:t>
            </a:r>
            <a:r>
              <a:rPr lang="en-US">
                <a:ea typeface="ＭＳ Ｐゴシック" pitchFamily="-103" charset="-128"/>
                <a:cs typeface="ＭＳ Ｐゴシック" pitchFamily="-103" charset="-128"/>
              </a:rPr>
              <a:t> and an </a:t>
            </a:r>
            <a:r>
              <a:rPr lang="en-US" i="1" u="sng">
                <a:ea typeface="ＭＳ Ｐゴシック" pitchFamily="-103" charset="-128"/>
                <a:cs typeface="ＭＳ Ｐゴシック" pitchFamily="-103" charset="-128"/>
              </a:rPr>
              <a:t>anus</a:t>
            </a:r>
            <a:r>
              <a:rPr lang="en-US">
                <a:ea typeface="ＭＳ Ｐゴシック" pitchFamily="-103" charset="-128"/>
                <a:cs typeface="ＭＳ Ｐゴシック" pitchFamily="-103" charset="-128"/>
              </a:rPr>
              <a:t>.  Food enters through the </a:t>
            </a:r>
            <a:r>
              <a:rPr lang="en-US" i="1" u="sng">
                <a:ea typeface="ＭＳ Ｐゴシック" pitchFamily="-103" charset="-128"/>
                <a:cs typeface="ＭＳ Ｐゴシック" pitchFamily="-103" charset="-128"/>
              </a:rPr>
              <a:t>mouth</a:t>
            </a:r>
            <a:r>
              <a:rPr lang="en-US">
                <a:ea typeface="ＭＳ Ｐゴシック" pitchFamily="-103" charset="-128"/>
                <a:cs typeface="ＭＳ Ｐゴシック" pitchFamily="-103" charset="-128"/>
              </a:rPr>
              <a:t>, and </a:t>
            </a:r>
            <a:r>
              <a:rPr lang="en-US" i="1" u="sng">
                <a:ea typeface="ＭＳ Ｐゴシック" pitchFamily="-103" charset="-128"/>
                <a:cs typeface="ＭＳ Ｐゴシック" pitchFamily="-103" charset="-128"/>
              </a:rPr>
              <a:t>undigested</a:t>
            </a:r>
            <a:r>
              <a:rPr lang="en-US">
                <a:ea typeface="ＭＳ Ｐゴシック" pitchFamily="-103" charset="-128"/>
                <a:cs typeface="ＭＳ Ｐゴシック" pitchFamily="-103" charset="-128"/>
              </a:rPr>
              <a:t> food leaves through the </a:t>
            </a:r>
            <a:r>
              <a:rPr lang="en-US" i="1" u="sng">
                <a:ea typeface="ＭＳ Ｐゴシック" pitchFamily="-103" charset="-128"/>
                <a:cs typeface="ＭＳ Ｐゴシック" pitchFamily="-103" charset="-128"/>
              </a:rPr>
              <a:t>anus</a:t>
            </a:r>
            <a:r>
              <a:rPr lang="en-US">
                <a:ea typeface="ＭＳ Ｐゴシック" pitchFamily="-103" charset="-128"/>
                <a:cs typeface="ＭＳ Ｐゴシック" pitchFamily="-103" charset="-128"/>
              </a:rPr>
              <a:t>.</a:t>
            </a:r>
            <a:endParaRPr lang="en-CA">
              <a:ea typeface="ＭＳ Ｐゴシック" pitchFamily="-103" charset="-128"/>
              <a:cs typeface="ＭＳ Ｐゴシック" pitchFamily="-103" charset="-128"/>
            </a:endParaRPr>
          </a:p>
          <a:p>
            <a:pPr marL="514350" indent="-514350">
              <a:buFont typeface="Arial" pitchFamily="-103" charset="0"/>
              <a:buNone/>
            </a:pPr>
            <a:r>
              <a:rPr lang="en-US">
                <a:ea typeface="ＭＳ Ｐゴシック" pitchFamily="-103" charset="-128"/>
                <a:cs typeface="ＭＳ Ｐゴシック" pitchFamily="-103" charset="-128"/>
              </a:rPr>
              <a:t>2.  Size:  </a:t>
            </a:r>
            <a:r>
              <a:rPr lang="en-US" i="1">
                <a:ea typeface="ＭＳ Ｐゴシック" pitchFamily="-103" charset="-128"/>
                <a:cs typeface="ＭＳ Ｐゴシック" pitchFamily="-103" charset="-128"/>
              </a:rPr>
              <a:t>Microscopic to a meter in length</a:t>
            </a:r>
            <a:endParaRPr lang="en-CA">
              <a:ea typeface="ＭＳ Ｐゴシック" pitchFamily="-103" charset="-128"/>
              <a:cs typeface="ＭＳ Ｐゴシック" pitchFamily="-103" charset="-128"/>
            </a:endParaRPr>
          </a:p>
          <a:p>
            <a:pPr marL="514350" indent="-514350">
              <a:buFont typeface="Arial" pitchFamily="-103" charset="0"/>
              <a:buNone/>
            </a:pPr>
            <a:endParaRPr lang="en-CA">
              <a:ea typeface="ＭＳ Ｐゴシック" pitchFamily="-103" charset="-128"/>
              <a:cs typeface="ＭＳ Ｐゴシック" pitchFamily="-103" charset="-128"/>
            </a:endParaRPr>
          </a:p>
        </p:txBody>
      </p:sp>
      <p:sp>
        <p:nvSpPr>
          <p:cNvPr id="37891" name="Content Placeholder 3"/>
          <p:cNvSpPr>
            <a:spLocks noGrp="1"/>
          </p:cNvSpPr>
          <p:nvPr>
            <p:ph sz="half" idx="2"/>
          </p:nvPr>
        </p:nvSpPr>
        <p:spPr/>
        <p:txBody>
          <a:bodyPr>
            <a:normAutofit fontScale="92500" lnSpcReduction="10000"/>
          </a:bodyPr>
          <a:lstStyle/>
          <a:p>
            <a:pPr marL="0" indent="0">
              <a:buFont typeface="Arial" pitchFamily="-103" charset="0"/>
              <a:buNone/>
            </a:pPr>
            <a:endParaRPr lang="en-CA">
              <a:ea typeface="ＭＳ Ｐゴシック" pitchFamily="-103" charset="-128"/>
              <a:cs typeface="ＭＳ Ｐゴシック" pitchFamily="-103" charset="-128"/>
            </a:endParaRPr>
          </a:p>
        </p:txBody>
      </p:sp>
      <p:pic>
        <p:nvPicPr>
          <p:cNvPr id="37892" name="Picture 2" descr="http://t0.gstatic.com/images?q=tbn:ANd9GcSGjpFXg9rnbb4GtefoIDIHYAM8Svxt073PUzMqtUYhT0JLG1Ig&amp;t=1"/>
          <p:cNvPicPr>
            <a:picLocks noChangeAspect="1" noChangeArrowheads="1"/>
          </p:cNvPicPr>
          <p:nvPr/>
        </p:nvPicPr>
        <p:blipFill>
          <a:blip r:embed="rId2"/>
          <a:srcRect/>
          <a:stretch>
            <a:fillRect/>
          </a:stretch>
        </p:blipFill>
        <p:spPr bwMode="auto">
          <a:xfrm>
            <a:off x="4716463" y="260350"/>
            <a:ext cx="4248150" cy="3600450"/>
          </a:xfrm>
          <a:prstGeom prst="rect">
            <a:avLst/>
          </a:prstGeom>
          <a:noFill/>
          <a:ln w="9525">
            <a:noFill/>
            <a:miter lim="800000"/>
            <a:headEnd/>
            <a:tailEnd/>
          </a:ln>
        </p:spPr>
      </p:pic>
      <p:pic>
        <p:nvPicPr>
          <p:cNvPr id="77830" name="Picture 3"/>
          <p:cNvPicPr>
            <a:picLocks noChangeAspect="1" noChangeArrowheads="1"/>
          </p:cNvPicPr>
          <p:nvPr/>
        </p:nvPicPr>
        <p:blipFill>
          <a:blip r:embed="rId3">
            <a:extLst>
              <a:ext uri="{28A0092B-C50C-407E-A947-70E740481C1C}">
                <a14:useLocalDpi xmlns:a14="http://schemas.microsoft.com/office/drawing/2010/main" xmlns:r="http://schemas.openxmlformats.org/officeDocument/2006/relationships" xmlns:a="http://schemas.openxmlformats.org/drawingml/2006/main" xmlns:p="http://schemas.openxmlformats.org/presentationml/2006/main" xmlns="" val="0"/>
              </a:ext>
            </a:extLst>
          </a:blip>
          <a:srcRect/>
          <a:stretch>
            <a:fillRect/>
          </a:stretch>
        </p:blipFill>
        <p:spPr bwMode="auto">
          <a:xfrm>
            <a:off x="4572000" y="4437063"/>
            <a:ext cx="4513263" cy="1439862"/>
          </a:xfrm>
          <a:prstGeom prst="rect">
            <a:avLst/>
          </a:prstGeom>
          <a:noFill/>
          <a:ln>
            <a:noFill/>
          </a:ln>
          <a:effectLst/>
          <a:extLst>
            <a:ext uri="{909E8E84-426E-40dd-AFC4-6F175D3DCCD1}">
              <a14:hiddenFil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a14="http://schemas.microsoft.com/office/drawing/2010/main" xmlns:a="http://schemas.openxmlformats.org/drawingml/2006/main" xmlns:p="http://schemas.openxmlformats.org/presentationml/2006/main" xmlns="">
                <a:effectLst>
                  <a:outerShdw blurRad="63500" dist="38099" dir="2700000" algn="ctr" rotWithShape="0">
                    <a:schemeClr val="bg2">
                      <a:alpha val="74997"/>
                    </a:schemeClr>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fontScale="90000"/>
          </a:bodyPr>
          <a:lstStyle/>
          <a:p>
            <a:pPr algn="l"/>
            <a:r>
              <a:rPr lang="en-US" sz="3600" b="1">
                <a:ea typeface="ＭＳ Ｐゴシック" pitchFamily="-103" charset="-128"/>
                <a:cs typeface="ＭＳ Ｐゴシック" pitchFamily="-103" charset="-128"/>
              </a:rPr>
              <a:t>V.</a:t>
            </a:r>
            <a:r>
              <a:rPr lang="en-US" sz="3200" b="1">
                <a:ea typeface="ＭＳ Ｐゴシック" pitchFamily="-103" charset="-128"/>
                <a:cs typeface="ＭＳ Ｐゴシック" pitchFamily="-103" charset="-128"/>
              </a:rPr>
              <a:t> </a:t>
            </a:r>
            <a:r>
              <a:rPr lang="en-US" sz="4000" b="1" u="sng">
                <a:ea typeface="ＭＳ Ｐゴシック" pitchFamily="-103" charset="-128"/>
                <a:cs typeface="ＭＳ Ｐゴシック" pitchFamily="-103" charset="-128"/>
              </a:rPr>
              <a:t>Form and Function in Roundworms</a:t>
            </a:r>
            <a:r>
              <a:rPr lang="en-CA" sz="4000">
                <a:ea typeface="ＭＳ Ｐゴシック" pitchFamily="-103" charset="-128"/>
                <a:cs typeface="ＭＳ Ｐゴシック" pitchFamily="-103" charset="-128"/>
              </a:rPr>
              <a:t/>
            </a:r>
            <a:br>
              <a:rPr lang="en-CA" sz="4000">
                <a:ea typeface="ＭＳ Ｐゴシック" pitchFamily="-103" charset="-128"/>
                <a:cs typeface="ＭＳ Ｐゴシック" pitchFamily="-103" charset="-128"/>
              </a:rPr>
            </a:br>
            <a:endParaRPr lang="en-CA" sz="4000">
              <a:ea typeface="ＭＳ Ｐゴシック" pitchFamily="-103" charset="-128"/>
              <a:cs typeface="ＭＳ Ｐゴシック" pitchFamily="-103" charset="-128"/>
            </a:endParaRPr>
          </a:p>
        </p:txBody>
      </p:sp>
      <p:sp>
        <p:nvSpPr>
          <p:cNvPr id="3" name="Content Placeholder 2"/>
          <p:cNvSpPr>
            <a:spLocks noGrp="1"/>
          </p:cNvSpPr>
          <p:nvPr>
            <p:ph idx="1"/>
          </p:nvPr>
        </p:nvSpPr>
        <p:spPr>
          <a:xfrm>
            <a:off x="468313" y="1052513"/>
            <a:ext cx="8229600" cy="4525962"/>
          </a:xfrm>
        </p:spPr>
        <p:txBody>
          <a:bodyPr>
            <a:normAutofit fontScale="92500" lnSpcReduction="10000"/>
          </a:bodyPr>
          <a:lstStyle/>
          <a:p>
            <a:pPr marL="0" indent="0">
              <a:buFont typeface="Arial" pitchFamily="-103" charset="0"/>
              <a:buNone/>
            </a:pPr>
            <a:r>
              <a:rPr lang="en-US" b="1">
                <a:ea typeface="ＭＳ Ｐゴシック" pitchFamily="-103" charset="-128"/>
                <a:cs typeface="ＭＳ Ｐゴシック" pitchFamily="-103" charset="-128"/>
              </a:rPr>
              <a:t>A.  Digestive System</a:t>
            </a:r>
            <a:endParaRPr lang="en-CA">
              <a:ea typeface="ＭＳ Ｐゴシック" pitchFamily="-103" charset="-128"/>
              <a:cs typeface="ＭＳ Ｐゴシック" pitchFamily="-103" charset="-128"/>
            </a:endParaRPr>
          </a:p>
          <a:p>
            <a:pPr marL="0" indent="0">
              <a:buFont typeface="Arial" pitchFamily="-103" charset="0"/>
              <a:buNone/>
            </a:pPr>
            <a:r>
              <a:rPr lang="en-US">
                <a:ea typeface="ＭＳ Ｐゴシック" pitchFamily="-103" charset="-128"/>
                <a:cs typeface="ＭＳ Ｐゴシック" pitchFamily="-103" charset="-128"/>
              </a:rPr>
              <a:t>2 feeding methods:	</a:t>
            </a:r>
          </a:p>
          <a:p>
            <a:pPr marL="0" indent="0">
              <a:buFont typeface="Arial" pitchFamily="-103" charset="0"/>
              <a:buNone/>
            </a:pPr>
            <a:r>
              <a:rPr lang="en-US">
                <a:ea typeface="ＭＳ Ｐゴシック" pitchFamily="-103" charset="-128"/>
                <a:cs typeface="ＭＳ Ｐゴシック" pitchFamily="-103" charset="-128"/>
              </a:rPr>
              <a:t>a.  </a:t>
            </a:r>
            <a:r>
              <a:rPr lang="en-US" i="1">
                <a:ea typeface="ＭＳ Ｐゴシック" pitchFamily="-103" charset="-128"/>
                <a:cs typeface="ＭＳ Ｐゴシック" pitchFamily="-103" charset="-128"/>
              </a:rPr>
              <a:t>Free-living	</a:t>
            </a:r>
            <a:r>
              <a:rPr lang="en-US">
                <a:ea typeface="ＭＳ Ｐゴシック" pitchFamily="-103" charset="-128"/>
                <a:cs typeface="ＭＳ Ｐゴシック" pitchFamily="-103" charset="-128"/>
              </a:rPr>
              <a:t>	b.  </a:t>
            </a:r>
            <a:r>
              <a:rPr lang="en-US" i="1">
                <a:ea typeface="ＭＳ Ｐゴシック" pitchFamily="-103" charset="-128"/>
                <a:cs typeface="ＭＳ Ｐゴシック" pitchFamily="-103" charset="-128"/>
              </a:rPr>
              <a:t>Parasitic</a:t>
            </a:r>
          </a:p>
          <a:p>
            <a:pPr marL="0" indent="0">
              <a:buFont typeface="Arial" pitchFamily="-103" charset="0"/>
              <a:buNone/>
            </a:pPr>
            <a:r>
              <a:rPr lang="en-US">
                <a:ea typeface="ＭＳ Ｐゴシック" pitchFamily="-103" charset="-128"/>
                <a:cs typeface="ＭＳ Ｐゴシック" pitchFamily="-103" charset="-128"/>
              </a:rPr>
              <a:t>2.Physical description of the digestive system</a:t>
            </a:r>
            <a:endParaRPr lang="en-CA">
              <a:ea typeface="ＭＳ Ｐゴシック" pitchFamily="-103" charset="-128"/>
              <a:cs typeface="ＭＳ Ｐゴシック" pitchFamily="-103" charset="-128"/>
            </a:endParaRPr>
          </a:p>
          <a:p>
            <a:pPr marL="0" indent="0">
              <a:buFont typeface="Arial" pitchFamily="-103" charset="0"/>
              <a:buNone/>
            </a:pPr>
            <a:r>
              <a:rPr lang="en-US">
                <a:ea typeface="ＭＳ Ｐゴシック" pitchFamily="-103" charset="-128"/>
                <a:cs typeface="ＭＳ Ｐゴシック" pitchFamily="-103" charset="-128"/>
              </a:rPr>
              <a:t>a.  Sketch figure 26-32</a:t>
            </a:r>
            <a:endParaRPr lang="en-CA">
              <a:ea typeface="ＭＳ Ｐゴシック" pitchFamily="-103" charset="-128"/>
              <a:cs typeface="ＭＳ Ｐゴシック" pitchFamily="-103" charset="-128"/>
            </a:endParaRPr>
          </a:p>
          <a:p>
            <a:pPr marL="0" indent="0">
              <a:buFont typeface="Arial" pitchFamily="-103" charset="0"/>
              <a:buNone/>
            </a:pPr>
            <a:r>
              <a:rPr lang="en-US">
                <a:ea typeface="ＭＳ Ｐゴシック" pitchFamily="-103" charset="-128"/>
                <a:cs typeface="ＭＳ Ｐゴシック" pitchFamily="-103" charset="-128"/>
              </a:rPr>
              <a:t>b.  How does digestion work in roundworms?  </a:t>
            </a:r>
            <a:r>
              <a:rPr lang="en-US" i="1">
                <a:ea typeface="ＭＳ Ｐゴシック" pitchFamily="-103" charset="-128"/>
                <a:cs typeface="ＭＳ Ｐゴシック" pitchFamily="-103" charset="-128"/>
              </a:rPr>
              <a:t>Food enters through the mouth and continue straight through the digestive tract.  Any undigested material leaves through an anus</a:t>
            </a:r>
            <a:endParaRPr lang="en-CA">
              <a:ea typeface="ＭＳ Ｐゴシック" pitchFamily="-103" charset="-128"/>
              <a:cs typeface="ＭＳ Ｐゴシック" pitchFamily="-103" charset="-128"/>
            </a:endParaRPr>
          </a:p>
          <a:p>
            <a:pPr marL="0" indent="0">
              <a:buFont typeface="Arial" pitchFamily="-103" charset="0"/>
              <a:buAutoNum type="arabicPeriod"/>
            </a:pPr>
            <a:endParaRPr lang="en-CA">
              <a:ea typeface="ＭＳ Ｐゴシック" pitchFamily="-103" charset="-128"/>
              <a:cs typeface="ＭＳ Ｐゴシック" pitchFamily="-103"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476250"/>
            <a:ext cx="5473700" cy="5649913"/>
          </a:xfrm>
        </p:spPr>
        <p:txBody>
          <a:bodyPr>
            <a:normAutofit lnSpcReduction="10000"/>
          </a:bodyPr>
          <a:lstStyle/>
          <a:p>
            <a:pPr marL="0" indent="0">
              <a:buFont typeface="Arial" pitchFamily="-103" charset="0"/>
              <a:buNone/>
            </a:pPr>
            <a:r>
              <a:rPr lang="en-US" b="1">
                <a:ea typeface="ＭＳ Ｐゴシック" pitchFamily="-103" charset="-128"/>
                <a:cs typeface="ＭＳ Ｐゴシック" pitchFamily="-103" charset="-128"/>
              </a:rPr>
              <a:t>3.	Food:</a:t>
            </a:r>
            <a:endParaRPr lang="en-US">
              <a:ea typeface="ＭＳ Ｐゴシック" pitchFamily="-103" charset="-128"/>
              <a:cs typeface="ＭＳ Ｐゴシック" pitchFamily="-103" charset="-128"/>
            </a:endParaRPr>
          </a:p>
          <a:p>
            <a:pPr marL="0" indent="0">
              <a:buFont typeface="Arial" pitchFamily="-103" charset="0"/>
              <a:buNone/>
            </a:pPr>
            <a:r>
              <a:rPr lang="en-US">
                <a:ea typeface="ＭＳ Ｐゴシック" pitchFamily="-103" charset="-128"/>
                <a:cs typeface="ＭＳ Ｐゴシック" pitchFamily="-103" charset="-128"/>
              </a:rPr>
              <a:t>a.  </a:t>
            </a:r>
            <a:r>
              <a:rPr lang="en-US" i="1">
                <a:ea typeface="ＭＳ Ｐゴシック" pitchFamily="-103" charset="-128"/>
                <a:cs typeface="ＭＳ Ｐゴシック" pitchFamily="-103" charset="-128"/>
              </a:rPr>
              <a:t>Small animals </a:t>
            </a:r>
            <a:endParaRPr lang="en-CA">
              <a:ea typeface="ＭＳ Ｐゴシック" pitchFamily="-103" charset="-128"/>
              <a:cs typeface="ＭＳ Ｐゴシック" pitchFamily="-103" charset="-128"/>
            </a:endParaRPr>
          </a:p>
          <a:p>
            <a:pPr marL="0" indent="0">
              <a:buFont typeface="Arial" pitchFamily="-103" charset="0"/>
              <a:buNone/>
            </a:pPr>
            <a:r>
              <a:rPr lang="en-US">
                <a:ea typeface="ＭＳ Ｐゴシック" pitchFamily="-103" charset="-128"/>
                <a:cs typeface="ＭＳ Ｐゴシック" pitchFamily="-103" charset="-128"/>
              </a:rPr>
              <a:t>b. </a:t>
            </a:r>
            <a:r>
              <a:rPr lang="en-US" i="1">
                <a:ea typeface="ＭＳ Ｐゴシック" pitchFamily="-103" charset="-128"/>
                <a:cs typeface="ＭＳ Ｐゴシック" pitchFamily="-103" charset="-128"/>
              </a:rPr>
              <a:t>Small algae, fungi or pieces of decaying organic matter</a:t>
            </a:r>
            <a:endParaRPr lang="en-CA">
              <a:ea typeface="ＭＳ Ｐゴシック" pitchFamily="-103" charset="-128"/>
              <a:cs typeface="ＭＳ Ｐゴシック" pitchFamily="-103" charset="-128"/>
            </a:endParaRPr>
          </a:p>
          <a:p>
            <a:pPr marL="0" indent="0">
              <a:buFont typeface="Arial" pitchFamily="-103" charset="0"/>
              <a:buNone/>
            </a:pPr>
            <a:r>
              <a:rPr lang="en-US">
                <a:ea typeface="ＭＳ Ｐゴシック" pitchFamily="-103" charset="-128"/>
                <a:cs typeface="ＭＳ Ｐゴシック" pitchFamily="-103" charset="-128"/>
              </a:rPr>
              <a:t>c. </a:t>
            </a:r>
            <a:r>
              <a:rPr lang="en-US" i="1">
                <a:ea typeface="ＭＳ Ｐゴシック" pitchFamily="-103" charset="-128"/>
                <a:cs typeface="ＭＳ Ｐゴシック" pitchFamily="-103" charset="-128"/>
              </a:rPr>
              <a:t>Bacteria and fungi that break down dead animals and plants</a:t>
            </a:r>
            <a:endParaRPr lang="en-CA">
              <a:ea typeface="ＭＳ Ｐゴシック" pitchFamily="-103" charset="-128"/>
              <a:cs typeface="ＭＳ Ｐゴシック" pitchFamily="-103" charset="-128"/>
            </a:endParaRPr>
          </a:p>
          <a:p>
            <a:pPr marL="0" indent="0">
              <a:buFont typeface="Arial" pitchFamily="-103" charset="0"/>
              <a:buAutoNum type="alphaLcPeriod" startAt="4"/>
            </a:pPr>
            <a:r>
              <a:rPr lang="en-US" i="1">
                <a:ea typeface="ＭＳ Ｐゴシック" pitchFamily="-103" charset="-128"/>
                <a:cs typeface="ＭＳ Ｐゴシック" pitchFamily="-103" charset="-128"/>
              </a:rPr>
              <a:t>Plant juices</a:t>
            </a:r>
          </a:p>
          <a:p>
            <a:pPr marL="0" indent="0">
              <a:buFont typeface="Arial" pitchFamily="-103" charset="0"/>
              <a:buAutoNum type="arabicPeriod" startAt="4"/>
            </a:pPr>
            <a:r>
              <a:rPr lang="en-US" b="1">
                <a:ea typeface="ＭＳ Ｐゴシック" pitchFamily="-103" charset="-128"/>
                <a:cs typeface="ＭＳ Ｐゴシック" pitchFamily="-103" charset="-128"/>
              </a:rPr>
              <a:t>Give an example of how roundworms cause damage to plants.  </a:t>
            </a:r>
            <a:endParaRPr lang="en-US" b="1" i="1">
              <a:ea typeface="ＭＳ Ｐゴシック" pitchFamily="-103" charset="-128"/>
              <a:cs typeface="ＭＳ Ｐゴシック" pitchFamily="-103" charset="-128"/>
            </a:endParaRPr>
          </a:p>
          <a:p>
            <a:pPr marL="400050" lvl="1" indent="0">
              <a:buFont typeface="Arial" pitchFamily="-103" charset="0"/>
              <a:buNone/>
            </a:pPr>
            <a:r>
              <a:rPr lang="en-US" b="1" i="1"/>
              <a:t>Tomato plant</a:t>
            </a:r>
            <a:endParaRPr lang="en-CA"/>
          </a:p>
          <a:p>
            <a:pPr marL="0" indent="0">
              <a:buFont typeface="Arial" pitchFamily="-103" charset="0"/>
              <a:buNone/>
            </a:pPr>
            <a:endParaRPr lang="en-CA">
              <a:ea typeface="ＭＳ Ｐゴシック" pitchFamily="-103" charset="-128"/>
              <a:cs typeface="ＭＳ Ｐゴシック" pitchFamily="-103" charset="-128"/>
            </a:endParaRPr>
          </a:p>
        </p:txBody>
      </p:sp>
      <p:pic>
        <p:nvPicPr>
          <p:cNvPr id="39939" name="Picture 2" descr="http://www.ces.ncsu.edu/fletcher/programs/plantpath/2006-11-tomato-disease/images/rootknot_nematodes.jpg"/>
          <p:cNvPicPr>
            <a:picLocks noChangeAspect="1" noChangeArrowheads="1"/>
          </p:cNvPicPr>
          <p:nvPr/>
        </p:nvPicPr>
        <p:blipFill>
          <a:blip r:embed="rId2"/>
          <a:srcRect/>
          <a:stretch>
            <a:fillRect/>
          </a:stretch>
        </p:blipFill>
        <p:spPr bwMode="auto">
          <a:xfrm>
            <a:off x="5724525" y="2781300"/>
            <a:ext cx="3273425" cy="2087563"/>
          </a:xfrm>
          <a:prstGeom prst="rect">
            <a:avLst/>
          </a:prstGeom>
          <a:noFill/>
          <a:ln w="9525">
            <a:noFill/>
            <a:miter lim="800000"/>
            <a:headEnd/>
            <a:tailEnd/>
          </a:ln>
        </p:spPr>
      </p:pic>
      <p:pic>
        <p:nvPicPr>
          <p:cNvPr id="39940" name="Picture 4" descr="http://t0.gstatic.com/images?q=tbn:ANd9GcQSp6MJy9uT8dvTa-UzYGfWVRUm1VDl-8UnxDe_9hRPkVXjjB2r"/>
          <p:cNvPicPr>
            <a:picLocks noChangeAspect="1" noChangeArrowheads="1"/>
          </p:cNvPicPr>
          <p:nvPr/>
        </p:nvPicPr>
        <p:blipFill>
          <a:blip r:embed="rId3"/>
          <a:srcRect/>
          <a:stretch>
            <a:fillRect/>
          </a:stretch>
        </p:blipFill>
        <p:spPr bwMode="auto">
          <a:xfrm>
            <a:off x="5724525" y="188913"/>
            <a:ext cx="3268663" cy="2447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fontScale="90000"/>
          </a:bodyPr>
          <a:lstStyle/>
          <a:p>
            <a:pPr algn="l"/>
            <a:r>
              <a:rPr lang="en-US" b="1">
                <a:ea typeface="ＭＳ Ｐゴシック" pitchFamily="-103" charset="-128"/>
                <a:cs typeface="ＭＳ Ｐゴシック" pitchFamily="-103" charset="-128"/>
              </a:rPr>
              <a:t>I.	</a:t>
            </a:r>
            <a:r>
              <a:rPr lang="en-US" b="1" u="sng">
                <a:ea typeface="ＭＳ Ｐゴシック" pitchFamily="-103" charset="-128"/>
                <a:cs typeface="ＭＳ Ｐゴシック" pitchFamily="-103" charset="-128"/>
              </a:rPr>
              <a:t>Unsegmented Worms</a:t>
            </a:r>
            <a:r>
              <a:rPr lang="en-US" b="1">
                <a:ea typeface="ＭＳ Ｐゴシック" pitchFamily="-103" charset="-128"/>
                <a:cs typeface="ＭＳ Ｐゴシック" pitchFamily="-103" charset="-128"/>
              </a:rPr>
              <a:t>:  </a:t>
            </a:r>
            <a:r>
              <a:rPr lang="en-CA">
                <a:ea typeface="ＭＳ Ｐゴシック" pitchFamily="-103" charset="-128"/>
                <a:cs typeface="ＭＳ Ｐゴシック" pitchFamily="-103" charset="-128"/>
              </a:rPr>
              <a:t/>
            </a:r>
            <a:br>
              <a:rPr lang="en-CA">
                <a:ea typeface="ＭＳ Ｐゴシック" pitchFamily="-103" charset="-128"/>
                <a:cs typeface="ＭＳ Ｐゴシック" pitchFamily="-103" charset="-128"/>
              </a:rPr>
            </a:br>
            <a:endParaRPr lang="en-CA">
              <a:ea typeface="ＭＳ Ｐゴシック" pitchFamily="-103" charset="-128"/>
              <a:cs typeface="ＭＳ Ｐゴシック" pitchFamily="-103" charset="-128"/>
            </a:endParaRPr>
          </a:p>
        </p:txBody>
      </p:sp>
      <p:sp>
        <p:nvSpPr>
          <p:cNvPr id="22530" name="Content Placeholder 2"/>
          <p:cNvSpPr>
            <a:spLocks noGrp="1"/>
          </p:cNvSpPr>
          <p:nvPr>
            <p:ph idx="1"/>
          </p:nvPr>
        </p:nvSpPr>
        <p:spPr>
          <a:xfrm>
            <a:off x="457200" y="1600200"/>
            <a:ext cx="8435975" cy="4525963"/>
          </a:xfrm>
        </p:spPr>
        <p:txBody>
          <a:bodyPr/>
          <a:lstStyle/>
          <a:p>
            <a:pPr marL="0" indent="0">
              <a:buFont typeface="Arial" pitchFamily="-103" charset="0"/>
              <a:buNone/>
            </a:pPr>
            <a:r>
              <a:rPr lang="en-US" b="1">
                <a:ea typeface="ＭＳ Ｐゴシック" pitchFamily="-103" charset="-128"/>
                <a:cs typeface="ＭＳ Ｐゴシック" pitchFamily="-103" charset="-128"/>
              </a:rPr>
              <a:t>A.  </a:t>
            </a:r>
            <a:r>
              <a:rPr lang="en-US" sz="2800">
                <a:ea typeface="ＭＳ Ｐゴシック" pitchFamily="-103" charset="-128"/>
                <a:cs typeface="ＭＳ Ｐゴシック" pitchFamily="-103" charset="-128"/>
              </a:rPr>
              <a:t>(def</a:t>
            </a:r>
            <a:r>
              <a:rPr lang="ja-JP" altLang="en-US" sz="2800">
                <a:ea typeface="ＭＳ Ｐゴシック" pitchFamily="-103" charset="-128"/>
                <a:cs typeface="ＭＳ Ｐゴシック" pitchFamily="-103" charset="-128"/>
              </a:rPr>
              <a:t>’</a:t>
            </a:r>
            <a:r>
              <a:rPr lang="en-US" altLang="ja-JP" sz="2800">
                <a:ea typeface="ＭＳ Ｐゴシック" pitchFamily="-103" charset="-128"/>
                <a:cs typeface="ＭＳ Ｐゴシック" pitchFamily="-103" charset="-128"/>
              </a:rPr>
              <a:t>n): Bodies are not divided into special segments</a:t>
            </a:r>
            <a:endParaRPr lang="en-CA" altLang="ja-JP" sz="2800">
              <a:ea typeface="ＭＳ Ｐゴシック" pitchFamily="-103" charset="-128"/>
              <a:cs typeface="ＭＳ Ｐゴシック" pitchFamily="-103" charset="-128"/>
            </a:endParaRPr>
          </a:p>
          <a:p>
            <a:pPr marL="0" indent="0">
              <a:buFont typeface="Arial" pitchFamily="-103" charset="0"/>
              <a:buNone/>
            </a:pPr>
            <a:r>
              <a:rPr lang="en-US" b="1">
                <a:ea typeface="ＭＳ Ｐゴシック" pitchFamily="-103" charset="-128"/>
                <a:cs typeface="ＭＳ Ｐゴシック" pitchFamily="-103" charset="-128"/>
              </a:rPr>
              <a:t>	</a:t>
            </a:r>
          </a:p>
          <a:p>
            <a:pPr marL="0" indent="0">
              <a:buFont typeface="Arial" pitchFamily="-103" charset="0"/>
              <a:buNone/>
            </a:pPr>
            <a:r>
              <a:rPr lang="en-US" b="1">
                <a:ea typeface="ＭＳ Ｐゴシック" pitchFamily="-103" charset="-128"/>
                <a:cs typeface="ＭＳ Ｐゴシック" pitchFamily="-103" charset="-128"/>
              </a:rPr>
              <a:t>B.</a:t>
            </a:r>
            <a:r>
              <a:rPr lang="en-US">
                <a:ea typeface="ＭＳ Ｐゴシック" pitchFamily="-103" charset="-128"/>
                <a:cs typeface="ＭＳ Ｐゴシック" pitchFamily="-103" charset="-128"/>
              </a:rPr>
              <a:t>Divided into 2 phyla:</a:t>
            </a:r>
            <a:endParaRPr lang="en-CA">
              <a:ea typeface="ＭＳ Ｐゴシック" pitchFamily="-103" charset="-128"/>
              <a:cs typeface="ＭＳ Ｐゴシック" pitchFamily="-103" charset="-128"/>
            </a:endParaRPr>
          </a:p>
          <a:p>
            <a:pPr marL="0" indent="0">
              <a:buFont typeface="Arial" pitchFamily="-103" charset="0"/>
              <a:buNone/>
            </a:pPr>
            <a:r>
              <a:rPr lang="en-US" b="1">
                <a:ea typeface="ＭＳ Ｐゴシック" pitchFamily="-103" charset="-128"/>
                <a:cs typeface="ＭＳ Ｐゴシック" pitchFamily="-103" charset="-128"/>
              </a:rPr>
              <a:t>   </a:t>
            </a:r>
            <a:r>
              <a:rPr lang="en-US">
                <a:ea typeface="ＭＳ Ｐゴシック" pitchFamily="-103" charset="-128"/>
                <a:cs typeface="ＭＳ Ｐゴシック" pitchFamily="-103" charset="-128"/>
              </a:rPr>
              <a:t>1.</a:t>
            </a:r>
            <a:r>
              <a:rPr lang="en-US" i="1">
                <a:ea typeface="ＭＳ Ｐゴシック" pitchFamily="-103" charset="-128"/>
                <a:cs typeface="ＭＳ Ｐゴシック" pitchFamily="-103" charset="-128"/>
              </a:rPr>
              <a:t>Platyhelminthes </a:t>
            </a:r>
            <a:r>
              <a:rPr lang="en-US">
                <a:ea typeface="ＭＳ Ｐゴシック" pitchFamily="-103" charset="-128"/>
                <a:cs typeface="ＭＳ Ｐゴシック" pitchFamily="-103" charset="-128"/>
              </a:rPr>
              <a:t>(Flatworms)</a:t>
            </a:r>
          </a:p>
          <a:p>
            <a:pPr marL="0" indent="0">
              <a:buFont typeface="Arial" pitchFamily="-103" charset="0"/>
              <a:buNone/>
            </a:pPr>
            <a:r>
              <a:rPr lang="en-US" i="1">
                <a:ea typeface="ＭＳ Ｐゴシック" pitchFamily="-103" charset="-128"/>
                <a:cs typeface="ＭＳ Ｐゴシック" pitchFamily="-103" charset="-128"/>
              </a:rPr>
              <a:t>		 Platy = flat; </a:t>
            </a:r>
            <a:endParaRPr lang="en-CA">
              <a:ea typeface="ＭＳ Ｐゴシック" pitchFamily="-103" charset="-128"/>
              <a:cs typeface="ＭＳ Ｐゴシック" pitchFamily="-103" charset="-128"/>
            </a:endParaRPr>
          </a:p>
          <a:p>
            <a:pPr marL="0" indent="0">
              <a:buFont typeface="Arial" pitchFamily="-103" charset="0"/>
              <a:buNone/>
            </a:pPr>
            <a:r>
              <a:rPr lang="en-US" i="1">
                <a:ea typeface="ＭＳ Ｐゴシック" pitchFamily="-103" charset="-128"/>
                <a:cs typeface="ＭＳ Ｐゴシック" pitchFamily="-103" charset="-128"/>
              </a:rPr>
              <a:t>		Helminth = worm</a:t>
            </a:r>
            <a:endParaRPr lang="en-CA">
              <a:ea typeface="ＭＳ Ｐゴシック" pitchFamily="-103" charset="-128"/>
              <a:cs typeface="ＭＳ Ｐゴシック" pitchFamily="-103" charset="-128"/>
            </a:endParaRPr>
          </a:p>
          <a:p>
            <a:pPr marL="0" indent="0">
              <a:buFont typeface="Arial" pitchFamily="-103" charset="0"/>
              <a:buNone/>
            </a:pPr>
            <a:r>
              <a:rPr lang="en-US" i="1">
                <a:ea typeface="ＭＳ Ｐゴシック" pitchFamily="-103" charset="-128"/>
                <a:cs typeface="ＭＳ Ｐゴシック" pitchFamily="-103" charset="-128"/>
              </a:rPr>
              <a:t>   2. Nematoda </a:t>
            </a:r>
            <a:r>
              <a:rPr lang="en-US">
                <a:ea typeface="ＭＳ Ｐゴシック" pitchFamily="-103" charset="-128"/>
                <a:cs typeface="ＭＳ Ｐゴシック" pitchFamily="-103" charset="-128"/>
              </a:rPr>
              <a:t>(Roundworms)</a:t>
            </a:r>
            <a:endParaRPr lang="en-CA">
              <a:ea typeface="ＭＳ Ｐゴシック" pitchFamily="-103" charset="-128"/>
              <a:cs typeface="ＭＳ Ｐゴシック" pitchFamily="-103" charset="-128"/>
            </a:endParaRPr>
          </a:p>
        </p:txBody>
      </p:sp>
      <p:pic>
        <p:nvPicPr>
          <p:cNvPr id="62468" name="Picture 2"/>
          <p:cNvPicPr>
            <a:picLocks noChangeAspect="1" noChangeArrowheads="1"/>
          </p:cNvPicPr>
          <p:nvPr/>
        </p:nvPicPr>
        <p:blipFill>
          <a:blip r:embed="rId2">
            <a:extLst>
              <a:ext uri="{28A0092B-C50C-407E-A947-70E740481C1C}">
                <a14:useLocalDpi xmlns:a14="http://schemas.microsoft.com/office/drawing/2010/main" xmlns:r="http://schemas.openxmlformats.org/officeDocument/2006/relationships" xmlns:a="http://schemas.openxmlformats.org/drawingml/2006/main" xmlns:p="http://schemas.openxmlformats.org/presentationml/2006/main" xmlns="" val="0"/>
              </a:ext>
            </a:extLst>
          </a:blip>
          <a:srcRect/>
          <a:stretch>
            <a:fillRect/>
          </a:stretch>
        </p:blipFill>
        <p:spPr bwMode="auto">
          <a:xfrm>
            <a:off x="6372225" y="2565400"/>
            <a:ext cx="2266950" cy="1700213"/>
          </a:xfrm>
          <a:prstGeom prst="rect">
            <a:avLst/>
          </a:prstGeom>
          <a:noFill/>
          <a:ln>
            <a:noFill/>
          </a:ln>
          <a:effectLst/>
          <a:extLst>
            <a:ext uri="{909E8E84-426E-40dd-AFC4-6F175D3DCCD1}">
              <a14:hiddenFil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a14="http://schemas.microsoft.com/office/drawing/2010/main" xmlns:a="http://schemas.openxmlformats.org/drawingml/2006/main" xmlns:p="http://schemas.openxmlformats.org/presentationml/2006/main" xmlns="">
                <a:effectLst>
                  <a:outerShdw blurRad="63500" dist="38099" dir="2700000" algn="ctr" rotWithShape="0">
                    <a:schemeClr val="bg2">
                      <a:alpha val="74997"/>
                    </a:schemeClr>
                  </a:outerShdw>
                </a:effectLst>
              </a14:hiddenEffects>
            </a:ext>
          </a:extLst>
        </p:spPr>
      </p:pic>
      <p:pic>
        <p:nvPicPr>
          <p:cNvPr id="22532" name="Picture 4" descr="http://www.salamatvet.com/images/nematodes-2.jpg"/>
          <p:cNvPicPr>
            <a:picLocks noChangeAspect="1" noChangeArrowheads="1"/>
          </p:cNvPicPr>
          <p:nvPr/>
        </p:nvPicPr>
        <p:blipFill>
          <a:blip r:embed="rId3"/>
          <a:srcRect/>
          <a:stretch>
            <a:fillRect/>
          </a:stretch>
        </p:blipFill>
        <p:spPr bwMode="auto">
          <a:xfrm>
            <a:off x="5940425" y="4797425"/>
            <a:ext cx="2170113" cy="144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620713"/>
            <a:ext cx="8229600" cy="796925"/>
          </a:xfrm>
        </p:spPr>
        <p:txBody>
          <a:bodyPr>
            <a:normAutofit fontScale="90000"/>
          </a:bodyPr>
          <a:lstStyle/>
          <a:p>
            <a:pPr algn="l"/>
            <a:r>
              <a:rPr lang="en-US" sz="4000" b="1">
                <a:ea typeface="ＭＳ Ｐゴシック" pitchFamily="-103" charset="-128"/>
                <a:cs typeface="ＭＳ Ｐゴシック" pitchFamily="-103" charset="-128"/>
              </a:rPr>
              <a:t>B. Circulatory and Respiratory System</a:t>
            </a:r>
            <a:r>
              <a:rPr lang="en-CA">
                <a:ea typeface="ＭＳ Ｐゴシック" pitchFamily="-103" charset="-128"/>
                <a:cs typeface="ＭＳ Ｐゴシック" pitchFamily="-103" charset="-128"/>
              </a:rPr>
              <a:t/>
            </a:r>
            <a:br>
              <a:rPr lang="en-CA">
                <a:ea typeface="ＭＳ Ｐゴシック" pitchFamily="-103" charset="-128"/>
                <a:cs typeface="ＭＳ Ｐゴシック" pitchFamily="-103" charset="-128"/>
              </a:rPr>
            </a:br>
            <a:endParaRPr lang="en-CA">
              <a:ea typeface="ＭＳ Ｐゴシック" pitchFamily="-103" charset="-128"/>
              <a:cs typeface="ＭＳ Ｐゴシック" pitchFamily="-103" charset="-128"/>
            </a:endParaRPr>
          </a:p>
        </p:txBody>
      </p:sp>
      <p:sp>
        <p:nvSpPr>
          <p:cNvPr id="40962" name="Content Placeholder 2"/>
          <p:cNvSpPr>
            <a:spLocks noGrp="1"/>
          </p:cNvSpPr>
          <p:nvPr>
            <p:ph idx="1"/>
          </p:nvPr>
        </p:nvSpPr>
        <p:spPr/>
        <p:txBody>
          <a:bodyPr/>
          <a:lstStyle/>
          <a:p>
            <a:pPr marL="0" indent="0">
              <a:buFont typeface="Arial" pitchFamily="-103" charset="0"/>
              <a:buNone/>
            </a:pPr>
            <a:r>
              <a:rPr lang="en-US" b="1">
                <a:ea typeface="ＭＳ Ｐゴシック" pitchFamily="-103" charset="-128"/>
                <a:cs typeface="ＭＳ Ｐゴシック" pitchFamily="-103" charset="-128"/>
              </a:rPr>
              <a:t>1.  Respiration: </a:t>
            </a:r>
            <a:r>
              <a:rPr lang="en-US">
                <a:ea typeface="ＭＳ Ｐゴシック" pitchFamily="-103" charset="-128"/>
                <a:cs typeface="ＭＳ Ｐゴシック" pitchFamily="-103" charset="-128"/>
              </a:rPr>
              <a:t> </a:t>
            </a:r>
            <a:r>
              <a:rPr lang="en-US" i="1">
                <a:ea typeface="ＭＳ Ｐゴシック" pitchFamily="-103" charset="-128"/>
                <a:cs typeface="ＭＳ Ｐゴシック" pitchFamily="-103" charset="-128"/>
              </a:rPr>
              <a:t>Diffusion through the body walls</a:t>
            </a:r>
            <a:endParaRPr lang="en-CA">
              <a:ea typeface="ＭＳ Ｐゴシック" pitchFamily="-103" charset="-128"/>
              <a:cs typeface="ＭＳ Ｐゴシック" pitchFamily="-103" charset="-128"/>
            </a:endParaRPr>
          </a:p>
          <a:p>
            <a:pPr marL="0" indent="0">
              <a:buFont typeface="Arial" pitchFamily="-103" charset="0"/>
              <a:buNone/>
            </a:pPr>
            <a:r>
              <a:rPr lang="en-US" b="1">
                <a:ea typeface="ＭＳ Ｐゴシック" pitchFamily="-103" charset="-128"/>
                <a:cs typeface="ＭＳ Ｐゴシック" pitchFamily="-103" charset="-128"/>
              </a:rPr>
              <a:t>2.  Excretion:  </a:t>
            </a:r>
            <a:r>
              <a:rPr lang="en-US" i="1">
                <a:ea typeface="ＭＳ Ｐゴシック" pitchFamily="-103" charset="-128"/>
                <a:cs typeface="ＭＳ Ｐゴシック" pitchFamily="-103" charset="-128"/>
              </a:rPr>
              <a:t>Diffusion through the body </a:t>
            </a:r>
            <a:endParaRPr lang="en-CA">
              <a:ea typeface="ＭＳ Ｐゴシック" pitchFamily="-103" charset="-128"/>
              <a:cs typeface="ＭＳ Ｐゴシック" pitchFamily="-103" charset="-128"/>
            </a:endParaRPr>
          </a:p>
          <a:p>
            <a:pPr marL="0" indent="0">
              <a:buFont typeface="Arial" pitchFamily="-103" charset="0"/>
              <a:buNone/>
            </a:pPr>
            <a:r>
              <a:rPr lang="en-US" i="1">
                <a:ea typeface="ＭＳ Ｐゴシック" pitchFamily="-103" charset="-128"/>
                <a:cs typeface="ＭＳ Ｐゴシック" pitchFamily="-103" charset="-128"/>
              </a:rPr>
              <a:t>walls</a:t>
            </a:r>
            <a:endParaRPr lang="en-CA">
              <a:ea typeface="ＭＳ Ｐゴシック" pitchFamily="-103" charset="-128"/>
              <a:cs typeface="ＭＳ Ｐゴシック" pitchFamily="-103" charset="-128"/>
            </a:endParaRPr>
          </a:p>
          <a:p>
            <a:pPr marL="0" indent="0">
              <a:buFont typeface="Arial" pitchFamily="-103" charset="0"/>
              <a:buNone/>
            </a:pPr>
            <a:endParaRPr lang="en-CA">
              <a:ea typeface="ＭＳ Ｐゴシック" pitchFamily="-103" charset="-128"/>
              <a:cs typeface="ＭＳ Ｐゴシック" pitchFamily="-103" charset="-128"/>
            </a:endParaRPr>
          </a:p>
        </p:txBody>
      </p:sp>
      <p:pic>
        <p:nvPicPr>
          <p:cNvPr id="40963" name="Picture 2" descr="http://www.scienceknowledge.org/wp-content/uploads/2010/11/The-nematode-worm-Caenorhabditis-elegansA-good-model-to-study-cellular-aging..jpg"/>
          <p:cNvPicPr>
            <a:picLocks noChangeAspect="1" noChangeArrowheads="1"/>
          </p:cNvPicPr>
          <p:nvPr/>
        </p:nvPicPr>
        <p:blipFill>
          <a:blip r:embed="rId2"/>
          <a:srcRect/>
          <a:stretch>
            <a:fillRect/>
          </a:stretch>
        </p:blipFill>
        <p:spPr bwMode="auto">
          <a:xfrm>
            <a:off x="2268538" y="3357563"/>
            <a:ext cx="4032250" cy="334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ormAutofit fontScale="90000"/>
          </a:bodyPr>
          <a:lstStyle/>
          <a:p>
            <a:pPr algn="l"/>
            <a:r>
              <a:rPr lang="en-US" b="1">
                <a:ea typeface="ＭＳ Ｐゴシック" pitchFamily="-103" charset="-128"/>
                <a:cs typeface="ＭＳ Ｐゴシック" pitchFamily="-103" charset="-128"/>
              </a:rPr>
              <a:t>C.	Nervous System</a:t>
            </a:r>
            <a:r>
              <a:rPr lang="en-CA">
                <a:ea typeface="ＭＳ Ｐゴシック" pitchFamily="-103" charset="-128"/>
                <a:cs typeface="ＭＳ Ｐゴシック" pitchFamily="-103" charset="-128"/>
              </a:rPr>
              <a:t/>
            </a:r>
            <a:br>
              <a:rPr lang="en-CA">
                <a:ea typeface="ＭＳ Ｐゴシック" pitchFamily="-103" charset="-128"/>
                <a:cs typeface="ＭＳ Ｐゴシック" pitchFamily="-103" charset="-128"/>
              </a:rPr>
            </a:br>
            <a:endParaRPr lang="en-CA" b="1">
              <a:ea typeface="ＭＳ Ｐゴシック" pitchFamily="-103" charset="-128"/>
              <a:cs typeface="ＭＳ Ｐゴシック" pitchFamily="-103" charset="-128"/>
            </a:endParaRPr>
          </a:p>
        </p:txBody>
      </p:sp>
      <p:sp>
        <p:nvSpPr>
          <p:cNvPr id="41986" name="Content Placeholder 2"/>
          <p:cNvSpPr>
            <a:spLocks noGrp="1"/>
          </p:cNvSpPr>
          <p:nvPr>
            <p:ph idx="1"/>
          </p:nvPr>
        </p:nvSpPr>
        <p:spPr/>
        <p:txBody>
          <a:bodyPr/>
          <a:lstStyle/>
          <a:p>
            <a:pPr marL="0" indent="0">
              <a:buFont typeface="Arial" pitchFamily="-103" charset="0"/>
              <a:buNone/>
            </a:pPr>
            <a:r>
              <a:rPr lang="en-US" b="1">
                <a:ea typeface="ＭＳ Ｐゴシック" pitchFamily="-103" charset="-128"/>
                <a:cs typeface="ＭＳ Ｐゴシック" pitchFamily="-103" charset="-128"/>
              </a:rPr>
              <a:t>1.  Brain</a:t>
            </a:r>
            <a:r>
              <a:rPr lang="en-US">
                <a:ea typeface="ＭＳ Ｐゴシック" pitchFamily="-103" charset="-128"/>
                <a:cs typeface="ＭＳ Ｐゴシック" pitchFamily="-103" charset="-128"/>
              </a:rPr>
              <a:t>:  </a:t>
            </a:r>
            <a:r>
              <a:rPr lang="en-US" i="1">
                <a:ea typeface="ＭＳ Ｐゴシック" pitchFamily="-103" charset="-128"/>
                <a:cs typeface="ＭＳ Ｐゴシック" pitchFamily="-103" charset="-128"/>
              </a:rPr>
              <a:t>Several ganglia</a:t>
            </a:r>
            <a:endParaRPr lang="en-CA">
              <a:ea typeface="ＭＳ Ｐゴシック" pitchFamily="-103" charset="-128"/>
              <a:cs typeface="ＭＳ Ｐゴシック" pitchFamily="-103" charset="-128"/>
            </a:endParaRPr>
          </a:p>
          <a:p>
            <a:pPr marL="0" indent="0">
              <a:buFont typeface="Arial" pitchFamily="-103" charset="0"/>
              <a:buNone/>
            </a:pPr>
            <a:r>
              <a:rPr lang="en-US" b="1">
                <a:ea typeface="ＭＳ Ｐゴシック" pitchFamily="-103" charset="-128"/>
                <a:cs typeface="ＭＳ Ｐゴシック" pitchFamily="-103" charset="-128"/>
              </a:rPr>
              <a:t>2.  Nerve cord:  </a:t>
            </a:r>
            <a:r>
              <a:rPr lang="en-US" i="1">
                <a:ea typeface="ＭＳ Ｐゴシック" pitchFamily="-103" charset="-128"/>
                <a:cs typeface="ＭＳ Ｐゴシック" pitchFamily="-103" charset="-128"/>
              </a:rPr>
              <a:t>Several that extends from </a:t>
            </a:r>
            <a:endParaRPr lang="en-CA">
              <a:ea typeface="ＭＳ Ｐゴシック" pitchFamily="-103" charset="-128"/>
              <a:cs typeface="ＭＳ Ｐゴシック" pitchFamily="-103" charset="-128"/>
            </a:endParaRPr>
          </a:p>
          <a:p>
            <a:pPr marL="0" indent="0">
              <a:buFont typeface="Arial" pitchFamily="-103" charset="0"/>
              <a:buNone/>
            </a:pPr>
            <a:r>
              <a:rPr lang="en-US" i="1">
                <a:ea typeface="ＭＳ Ｐゴシック" pitchFamily="-103" charset="-128"/>
                <a:cs typeface="ＭＳ Ｐゴシック" pitchFamily="-103" charset="-128"/>
              </a:rPr>
              <a:t>the ganglia down the body</a:t>
            </a:r>
            <a:endParaRPr lang="en-CA">
              <a:ea typeface="ＭＳ Ｐゴシック" pitchFamily="-103" charset="-128"/>
              <a:cs typeface="ＭＳ Ｐゴシック" pitchFamily="-103" charset="-128"/>
            </a:endParaRPr>
          </a:p>
          <a:p>
            <a:pPr marL="0" indent="0">
              <a:buFont typeface="Arial" pitchFamily="-103" charset="0"/>
              <a:buNone/>
            </a:pPr>
            <a:r>
              <a:rPr lang="en-US" b="1">
                <a:ea typeface="ＭＳ Ｐゴシック" pitchFamily="-103" charset="-128"/>
                <a:cs typeface="ＭＳ Ｐゴシック" pitchFamily="-103" charset="-128"/>
              </a:rPr>
              <a:t>3.  Chemical sensor:  </a:t>
            </a:r>
            <a:r>
              <a:rPr lang="en-US" i="1">
                <a:ea typeface="ＭＳ Ｐゴシック" pitchFamily="-103" charset="-128"/>
                <a:cs typeface="ＭＳ Ｐゴシック" pitchFamily="-103" charset="-128"/>
              </a:rPr>
              <a:t>Can detect chemicals given off by prey or hosts</a:t>
            </a:r>
            <a:r>
              <a:rPr lang="en-US">
                <a:ea typeface="ＭＳ Ｐゴシック" pitchFamily="-103" charset="-128"/>
                <a:cs typeface="ＭＳ Ｐゴシック" pitchFamily="-103" charset="-128"/>
              </a:rPr>
              <a:t>.</a:t>
            </a:r>
            <a:endParaRPr lang="en-CA">
              <a:ea typeface="ＭＳ Ｐゴシック" pitchFamily="-103" charset="-128"/>
              <a:cs typeface="ＭＳ Ｐゴシック" pitchFamily="-103" charset="-128"/>
            </a:endParaRPr>
          </a:p>
          <a:p>
            <a:pPr marL="0" indent="0">
              <a:buFont typeface="Arial" pitchFamily="-103" charset="0"/>
              <a:buNone/>
            </a:pPr>
            <a:endParaRPr lang="en-CA">
              <a:ea typeface="ＭＳ Ｐゴシック" pitchFamily="-103" charset="-128"/>
              <a:cs typeface="ＭＳ Ｐゴシック" pitchFamily="-103" charset="-128"/>
            </a:endParaRPr>
          </a:p>
        </p:txBody>
      </p:sp>
      <p:pic>
        <p:nvPicPr>
          <p:cNvPr id="41987" name="Picture 2" descr="http://sharon-taxonomy2009-p2.wikispaces.com/file/view/nematode.gif/99304909/nematode.gif"/>
          <p:cNvPicPr>
            <a:picLocks noChangeAspect="1" noChangeArrowheads="1"/>
          </p:cNvPicPr>
          <p:nvPr/>
        </p:nvPicPr>
        <p:blipFill>
          <a:blip r:embed="rId3"/>
          <a:srcRect/>
          <a:stretch>
            <a:fillRect/>
          </a:stretch>
        </p:blipFill>
        <p:spPr bwMode="auto">
          <a:xfrm>
            <a:off x="2124075" y="4581525"/>
            <a:ext cx="521970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normAutofit fontScale="90000"/>
          </a:bodyPr>
          <a:lstStyle/>
          <a:p>
            <a:pPr algn="l"/>
            <a:r>
              <a:rPr lang="en-US" b="1">
                <a:ea typeface="ＭＳ Ｐゴシック" pitchFamily="-103" charset="-128"/>
                <a:cs typeface="ＭＳ Ｐゴシック" pitchFamily="-103" charset="-128"/>
              </a:rPr>
              <a:t>D.	Locomotion</a:t>
            </a:r>
            <a:r>
              <a:rPr lang="en-CA">
                <a:ea typeface="ＭＳ Ｐゴシック" pitchFamily="-103" charset="-128"/>
                <a:cs typeface="ＭＳ Ｐゴシック" pitchFamily="-103" charset="-128"/>
              </a:rPr>
              <a:t/>
            </a:r>
            <a:br>
              <a:rPr lang="en-CA">
                <a:ea typeface="ＭＳ Ｐゴシック" pitchFamily="-103" charset="-128"/>
                <a:cs typeface="ＭＳ Ｐゴシック" pitchFamily="-103" charset="-128"/>
              </a:rPr>
            </a:br>
            <a:endParaRPr lang="en-CA">
              <a:ea typeface="ＭＳ Ｐゴシック" pitchFamily="-103" charset="-128"/>
              <a:cs typeface="ＭＳ Ｐゴシック" pitchFamily="-103" charset="-128"/>
            </a:endParaRPr>
          </a:p>
        </p:txBody>
      </p:sp>
      <p:sp>
        <p:nvSpPr>
          <p:cNvPr id="44034" name="Content Placeholder 2"/>
          <p:cNvSpPr>
            <a:spLocks noGrp="1"/>
          </p:cNvSpPr>
          <p:nvPr>
            <p:ph idx="1"/>
          </p:nvPr>
        </p:nvSpPr>
        <p:spPr>
          <a:xfrm>
            <a:off x="457200" y="1052513"/>
            <a:ext cx="8229600" cy="5073650"/>
          </a:xfrm>
        </p:spPr>
        <p:txBody>
          <a:bodyPr>
            <a:normAutofit fontScale="92500" lnSpcReduction="10000"/>
          </a:bodyPr>
          <a:lstStyle/>
          <a:p>
            <a:pPr marL="0" indent="0">
              <a:buFont typeface="Arial" pitchFamily="-103" charset="0"/>
              <a:buNone/>
            </a:pPr>
            <a:r>
              <a:rPr lang="en-US" b="1">
                <a:ea typeface="ＭＳ Ｐゴシック" pitchFamily="-103" charset="-128"/>
                <a:cs typeface="ＭＳ Ｐゴシック" pitchFamily="-103" charset="-128"/>
              </a:rPr>
              <a:t>1.  Structure of muscles:  </a:t>
            </a:r>
            <a:r>
              <a:rPr lang="en-US" i="1">
                <a:ea typeface="ＭＳ Ｐゴシック" pitchFamily="-103" charset="-128"/>
                <a:cs typeface="ＭＳ Ｐゴシック" pitchFamily="-103" charset="-128"/>
              </a:rPr>
              <a:t>Run in strips down the length of their body walls</a:t>
            </a:r>
            <a:endParaRPr lang="en-CA">
              <a:ea typeface="ＭＳ Ｐゴシック" pitchFamily="-103" charset="-128"/>
              <a:cs typeface="ＭＳ Ｐゴシック" pitchFamily="-103" charset="-128"/>
            </a:endParaRPr>
          </a:p>
          <a:p>
            <a:pPr marL="0" indent="0">
              <a:buFont typeface="Arial" pitchFamily="-103" charset="0"/>
              <a:buNone/>
            </a:pPr>
            <a:r>
              <a:rPr lang="en-US" b="1">
                <a:ea typeface="ＭＳ Ｐゴシック" pitchFamily="-103" charset="-128"/>
                <a:cs typeface="ＭＳ Ｐゴシック" pitchFamily="-103" charset="-128"/>
              </a:rPr>
              <a:t>2.  Describe how roundworms move.</a:t>
            </a:r>
            <a:endParaRPr lang="en-CA">
              <a:ea typeface="ＭＳ Ｐゴシック" pitchFamily="-103" charset="-128"/>
              <a:cs typeface="ＭＳ Ｐゴシック" pitchFamily="-103" charset="-128"/>
            </a:endParaRPr>
          </a:p>
          <a:p>
            <a:pPr marL="0" indent="0">
              <a:buFont typeface="Arial" pitchFamily="-103" charset="0"/>
              <a:buNone/>
            </a:pPr>
            <a:r>
              <a:rPr lang="en-US" i="1">
                <a:ea typeface="ＭＳ Ｐゴシック" pitchFamily="-103" charset="-128"/>
                <a:cs typeface="ＭＳ Ｐゴシック" pitchFamily="-103" charset="-128"/>
              </a:rPr>
              <a:t>Aquatic roundworms contract these muscles to move like snakes through the water.  Soil-dwelling roundworms push their way though the soil by thrashing around.</a:t>
            </a:r>
          </a:p>
          <a:p>
            <a:pPr marL="0" indent="0">
              <a:buFont typeface="Arial" pitchFamily="-103" charset="0"/>
              <a:buNone/>
            </a:pPr>
            <a:r>
              <a:rPr lang="en-US" sz="3600" i="1">
                <a:ea typeface="ＭＳ Ｐゴシック" pitchFamily="-103" charset="-128"/>
                <a:cs typeface="ＭＳ Ｐゴシック" pitchFamily="-103" charset="-128"/>
                <a:hlinkClick r:id="rId2"/>
              </a:rPr>
              <a:t>Roundworms in Opussom</a:t>
            </a:r>
          </a:p>
          <a:p>
            <a:pPr marL="0" indent="0">
              <a:buFont typeface="Arial" pitchFamily="-103" charset="0"/>
              <a:buNone/>
            </a:pPr>
            <a:r>
              <a:rPr lang="en-US" sz="3600" i="1">
                <a:ea typeface="ＭＳ Ｐゴシック" pitchFamily="-103" charset="-128"/>
                <a:cs typeface="ＭＳ Ｐゴシック" pitchFamily="-103" charset="-128"/>
                <a:hlinkClick r:id="rId2"/>
              </a:rPr>
              <a:t>Roundworms in a cats intestine</a:t>
            </a:r>
            <a:endParaRPr lang="en-US" sz="3600" i="1">
              <a:ea typeface="ＭＳ Ｐゴシック" pitchFamily="-103" charset="-128"/>
              <a:cs typeface="ＭＳ Ｐゴシック" pitchFamily="-103" charset="-128"/>
            </a:endParaRPr>
          </a:p>
          <a:p>
            <a:pPr marL="0" indent="0">
              <a:buFont typeface="Arial" pitchFamily="-103" charset="0"/>
              <a:buNone/>
            </a:pPr>
            <a:r>
              <a:rPr lang="en-US" sz="3600" i="1">
                <a:ea typeface="ＭＳ Ｐゴシック" pitchFamily="-103" charset="-128"/>
                <a:cs typeface="ＭＳ Ｐゴシック" pitchFamily="-103" charset="-128"/>
                <a:hlinkClick r:id="rId3"/>
              </a:rPr>
              <a:t>Pinworm infection in children</a:t>
            </a:r>
            <a:endParaRPr lang="en-CA" sz="3600">
              <a:ea typeface="ＭＳ Ｐゴシック" pitchFamily="-103" charset="-128"/>
              <a:cs typeface="ＭＳ Ｐゴシック" pitchFamily="-103" charset="-128"/>
            </a:endParaRPr>
          </a:p>
          <a:p>
            <a:pPr marL="0" indent="0">
              <a:buFont typeface="Arial" pitchFamily="-103" charset="0"/>
              <a:buNone/>
            </a:pPr>
            <a:endParaRPr lang="en-CA">
              <a:ea typeface="ＭＳ Ｐゴシック" pitchFamily="-103" charset="-128"/>
              <a:cs typeface="ＭＳ Ｐゴシック" pitchFamily="-103"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algn="l"/>
            <a:r>
              <a:rPr lang="en-US" b="1">
                <a:ea typeface="ＭＳ Ｐゴシック" pitchFamily="-103" charset="-128"/>
                <a:cs typeface="ＭＳ Ｐゴシック" pitchFamily="-103" charset="-128"/>
              </a:rPr>
              <a:t>E.	Reproduction</a:t>
            </a:r>
            <a:endParaRPr lang="en-CA">
              <a:ea typeface="ＭＳ Ｐゴシック" pitchFamily="-103" charset="-128"/>
              <a:cs typeface="ＭＳ Ｐゴシック" pitchFamily="-103" charset="-128"/>
            </a:endParaRPr>
          </a:p>
        </p:txBody>
      </p:sp>
      <p:sp>
        <p:nvSpPr>
          <p:cNvPr id="45058" name="Content Placeholder 2"/>
          <p:cNvSpPr>
            <a:spLocks noGrp="1"/>
          </p:cNvSpPr>
          <p:nvPr>
            <p:ph idx="1"/>
          </p:nvPr>
        </p:nvSpPr>
        <p:spPr/>
        <p:txBody>
          <a:bodyPr/>
          <a:lstStyle/>
          <a:p>
            <a:pPr marL="0" indent="0">
              <a:buFont typeface="Arial" pitchFamily="-103" charset="0"/>
              <a:buNone/>
            </a:pPr>
            <a:r>
              <a:rPr lang="en-US" b="1">
                <a:ea typeface="ＭＳ Ｐゴシック" pitchFamily="-103" charset="-128"/>
                <a:cs typeface="ＭＳ Ｐゴシック" pitchFamily="-103" charset="-128"/>
              </a:rPr>
              <a:t>1.  Method:  </a:t>
            </a:r>
            <a:r>
              <a:rPr lang="en-US" b="1" i="1">
                <a:ea typeface="ＭＳ Ｐゴシック" pitchFamily="-103" charset="-128"/>
                <a:cs typeface="ＭＳ Ｐゴシック" pitchFamily="-103" charset="-128"/>
              </a:rPr>
              <a:t>Sexually</a:t>
            </a:r>
            <a:endParaRPr lang="en-CA">
              <a:ea typeface="ＭＳ Ｐゴシック" pitchFamily="-103" charset="-128"/>
              <a:cs typeface="ＭＳ Ｐゴシック" pitchFamily="-103" charset="-128"/>
            </a:endParaRPr>
          </a:p>
          <a:p>
            <a:pPr marL="0" indent="0">
              <a:buFont typeface="Arial" pitchFamily="-103" charset="0"/>
              <a:buNone/>
            </a:pPr>
            <a:r>
              <a:rPr lang="en-US" b="1">
                <a:ea typeface="ＭＳ Ｐゴシック" pitchFamily="-103" charset="-128"/>
                <a:cs typeface="ＭＳ Ｐゴシック" pitchFamily="-103" charset="-128"/>
              </a:rPr>
              <a:t>2.  Describe how roundworms reproduce.</a:t>
            </a:r>
            <a:endParaRPr lang="en-CA">
              <a:ea typeface="ＭＳ Ｐゴシック" pitchFamily="-103" charset="-128"/>
              <a:cs typeface="ＭＳ Ｐゴシック" pitchFamily="-103" charset="-128"/>
            </a:endParaRPr>
          </a:p>
          <a:p>
            <a:pPr marL="0" indent="0">
              <a:buFont typeface="Arial" pitchFamily="-103" charset="0"/>
              <a:buNone/>
            </a:pPr>
            <a:r>
              <a:rPr lang="en-US" b="1" i="1">
                <a:ea typeface="ＭＳ Ｐゴシック" pitchFamily="-103" charset="-128"/>
                <a:cs typeface="ＭＳ Ｐゴシック" pitchFamily="-103" charset="-128"/>
              </a:rPr>
              <a:t>Fertilization takes place inside the body of the female.  Eggs are produced</a:t>
            </a:r>
            <a:endParaRPr lang="en-CA">
              <a:ea typeface="ＭＳ Ｐゴシック" pitchFamily="-103" charset="-128"/>
              <a:cs typeface="ＭＳ Ｐゴシック" pitchFamily="-103" charset="-128"/>
            </a:endParaRPr>
          </a:p>
          <a:p>
            <a:pPr marL="0" indent="0">
              <a:buFont typeface="Arial" pitchFamily="-103" charset="0"/>
              <a:buNone/>
            </a:pPr>
            <a:endParaRPr lang="en-CA">
              <a:ea typeface="ＭＳ Ｐゴシック" pitchFamily="-103" charset="-128"/>
              <a:cs typeface="ＭＳ Ｐゴシック" pitchFamily="-103"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rmAutofit fontScale="90000"/>
          </a:bodyPr>
          <a:lstStyle/>
          <a:p>
            <a:pPr algn="l"/>
            <a:r>
              <a:rPr lang="en-US" b="1">
                <a:ea typeface="ＭＳ Ｐゴシック" pitchFamily="-103" charset="-128"/>
                <a:cs typeface="ＭＳ Ｐゴシック" pitchFamily="-103" charset="-128"/>
              </a:rPr>
              <a:t>G.	Ascaris</a:t>
            </a:r>
            <a:r>
              <a:rPr lang="en-CA">
                <a:ea typeface="ＭＳ Ｐゴシック" pitchFamily="-103" charset="-128"/>
                <a:cs typeface="ＭＳ Ｐゴシック" pitchFamily="-103" charset="-128"/>
              </a:rPr>
              <a:t/>
            </a:r>
            <a:br>
              <a:rPr lang="en-CA">
                <a:ea typeface="ＭＳ Ｐゴシック" pitchFamily="-103" charset="-128"/>
                <a:cs typeface="ＭＳ Ｐゴシック" pitchFamily="-103" charset="-128"/>
              </a:rPr>
            </a:br>
            <a:endParaRPr lang="en-CA">
              <a:ea typeface="ＭＳ Ｐゴシック" pitchFamily="-103" charset="-128"/>
              <a:cs typeface="ＭＳ Ｐゴシック" pitchFamily="-103" charset="-128"/>
            </a:endParaRPr>
          </a:p>
        </p:txBody>
      </p:sp>
      <p:sp>
        <p:nvSpPr>
          <p:cNvPr id="3" name="Content Placeholder 2"/>
          <p:cNvSpPr>
            <a:spLocks noGrp="1"/>
          </p:cNvSpPr>
          <p:nvPr>
            <p:ph idx="1"/>
          </p:nvPr>
        </p:nvSpPr>
        <p:spPr>
          <a:xfrm>
            <a:off x="395288" y="836613"/>
            <a:ext cx="8229600" cy="4525962"/>
          </a:xfrm>
        </p:spPr>
        <p:txBody>
          <a:bodyPr/>
          <a:lstStyle/>
          <a:p>
            <a:pPr marL="0" indent="0">
              <a:buFont typeface="Arial" pitchFamily="-103" charset="0"/>
              <a:buNone/>
            </a:pPr>
            <a:r>
              <a:rPr lang="en-US" b="1">
                <a:ea typeface="ＭＳ Ｐゴシック" pitchFamily="-103" charset="-128"/>
                <a:cs typeface="ＭＳ Ｐゴシック" pitchFamily="-103" charset="-128"/>
              </a:rPr>
              <a:t>Describe how Ascaris can affect humans.  </a:t>
            </a:r>
          </a:p>
          <a:p>
            <a:pPr marL="0" indent="0">
              <a:buFont typeface="Arial" pitchFamily="-103" charset="0"/>
              <a:buNone/>
            </a:pPr>
            <a:r>
              <a:rPr lang="en-US" b="1" i="1">
                <a:ea typeface="ＭＳ Ｐゴシック" pitchFamily="-103" charset="-128"/>
                <a:cs typeface="ＭＳ Ｐゴシック" pitchFamily="-103" charset="-128"/>
              </a:rPr>
              <a:t>Can live in humans! </a:t>
            </a:r>
          </a:p>
          <a:p>
            <a:pPr marL="0" indent="0">
              <a:buFont typeface="Arial" pitchFamily="-103" charset="0"/>
              <a:buNone/>
            </a:pPr>
            <a:r>
              <a:rPr lang="en-CA" b="1">
                <a:ea typeface="ＭＳ Ｐゴシック" pitchFamily="-103" charset="-128"/>
                <a:cs typeface="ＭＳ Ｐゴシック" pitchFamily="-103" charset="-128"/>
              </a:rPr>
              <a:t>Giant intestinal roundworms</a:t>
            </a:r>
            <a:r>
              <a:rPr lang="en-CA">
                <a:ea typeface="ＭＳ Ｐゴシック" pitchFamily="-103" charset="-128"/>
                <a:cs typeface="ＭＳ Ｐゴシック" pitchFamily="-103" charset="-128"/>
              </a:rPr>
              <a:t> are a serious pig and human parasite in tropical areas with poor sanitation.</a:t>
            </a:r>
          </a:p>
          <a:p>
            <a:pPr marL="0" indent="0">
              <a:buFont typeface="Arial" pitchFamily="-103" charset="0"/>
              <a:buNone/>
            </a:pPr>
            <a:endParaRPr lang="en-CA">
              <a:ea typeface="ＭＳ Ｐゴシック" pitchFamily="-103" charset="-128"/>
              <a:cs typeface="ＭＳ Ｐゴシック" pitchFamily="-103" charset="-128"/>
            </a:endParaRPr>
          </a:p>
        </p:txBody>
      </p:sp>
      <p:pic>
        <p:nvPicPr>
          <p:cNvPr id="84996" name="Picture 2"/>
          <p:cNvPicPr>
            <a:picLocks noChangeAspect="1" noChangeArrowheads="1"/>
          </p:cNvPicPr>
          <p:nvPr/>
        </p:nvPicPr>
        <p:blipFill>
          <a:blip r:embed="rId2">
            <a:extLst>
              <a:ext uri="{28A0092B-C50C-407E-A947-70E740481C1C}">
                <a14:useLocalDpi xmlns:a14="http://schemas.microsoft.com/office/drawing/2010/main" xmlns:r="http://schemas.openxmlformats.org/officeDocument/2006/relationships" xmlns:a="http://schemas.openxmlformats.org/drawingml/2006/main" xmlns:p="http://schemas.openxmlformats.org/presentationml/2006/main" xmlns="" val="0"/>
              </a:ext>
            </a:extLst>
          </a:blip>
          <a:srcRect/>
          <a:stretch>
            <a:fillRect/>
          </a:stretch>
        </p:blipFill>
        <p:spPr bwMode="auto">
          <a:xfrm>
            <a:off x="2411413" y="3141663"/>
            <a:ext cx="5113337" cy="3535362"/>
          </a:xfrm>
          <a:prstGeom prst="rect">
            <a:avLst/>
          </a:prstGeom>
          <a:noFill/>
          <a:ln>
            <a:noFill/>
          </a:ln>
          <a:effectLst/>
          <a:extLst>
            <a:ext uri="{909E8E84-426E-40dd-AFC4-6F175D3DCCD1}">
              <a14:hiddenFil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a14="http://schemas.microsoft.com/office/drawing/2010/main" xmlns:a="http://schemas.openxmlformats.org/drawingml/2006/main" xmlns:p="http://schemas.openxmlformats.org/presentationml/2006/main" xmlns="">
                <a:effectLst>
                  <a:outerShdw blurRad="63500" dist="38099" dir="2700000" algn="ctr" rotWithShape="0">
                    <a:schemeClr val="bg2">
                      <a:alpha val="74997"/>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p:nvPr>
        </p:nvSpPr>
        <p:spPr>
          <a:xfrm>
            <a:off x="395288" y="404813"/>
            <a:ext cx="8229600" cy="809625"/>
          </a:xfrm>
        </p:spPr>
        <p:txBody>
          <a:bodyPr>
            <a:normAutofit fontScale="90000"/>
          </a:bodyPr>
          <a:lstStyle/>
          <a:p>
            <a:pPr algn="l"/>
            <a:r>
              <a:rPr lang="en-US" sz="3200" b="1">
                <a:ea typeface="ＭＳ Ｐゴシック" pitchFamily="-103" charset="-128"/>
                <a:cs typeface="ＭＳ Ｐゴシック" pitchFamily="-103" charset="-128"/>
              </a:rPr>
              <a:t>2.  How does it reproduce in the human body? </a:t>
            </a:r>
            <a:r>
              <a:rPr lang="en-US" b="1">
                <a:ea typeface="ＭＳ Ｐゴシック" pitchFamily="-103" charset="-128"/>
                <a:cs typeface="ＭＳ Ｐゴシック" pitchFamily="-103" charset="-128"/>
              </a:rPr>
              <a:t/>
            </a:r>
            <a:br>
              <a:rPr lang="en-US" b="1">
                <a:ea typeface="ＭＳ Ｐゴシック" pitchFamily="-103" charset="-128"/>
                <a:cs typeface="ＭＳ Ｐゴシック" pitchFamily="-103" charset="-128"/>
              </a:rPr>
            </a:br>
            <a:endParaRPr lang="en-CA">
              <a:ea typeface="ＭＳ Ｐゴシック" pitchFamily="-103" charset="-128"/>
              <a:cs typeface="ＭＳ Ｐゴシック" pitchFamily="-103" charset="-128"/>
            </a:endParaRPr>
          </a:p>
        </p:txBody>
      </p:sp>
      <p:sp>
        <p:nvSpPr>
          <p:cNvPr id="3" name="Content Placeholder 2"/>
          <p:cNvSpPr>
            <a:spLocks noGrp="1"/>
          </p:cNvSpPr>
          <p:nvPr>
            <p:ph idx="1"/>
          </p:nvPr>
        </p:nvSpPr>
        <p:spPr>
          <a:xfrm>
            <a:off x="468313" y="836613"/>
            <a:ext cx="8229600" cy="4525962"/>
          </a:xfrm>
        </p:spPr>
        <p:txBody>
          <a:bodyPr>
            <a:normAutofit lnSpcReduction="10000"/>
          </a:bodyPr>
          <a:lstStyle/>
          <a:p>
            <a:r>
              <a:rPr lang="en-US" sz="2800" i="1">
                <a:ea typeface="ＭＳ Ｐゴシック" pitchFamily="-103" charset="-128"/>
                <a:cs typeface="ＭＳ Ｐゴシック" pitchFamily="-103" charset="-128"/>
              </a:rPr>
              <a:t>The worms live in the intestines, where they produce many eggs that leave the host</a:t>
            </a:r>
            <a:r>
              <a:rPr lang="ja-JP" altLang="en-US" sz="2800" i="1">
                <a:ea typeface="ＭＳ Ｐゴシック" pitchFamily="-103" charset="-128"/>
                <a:cs typeface="ＭＳ Ｐゴシック" pitchFamily="-103" charset="-128"/>
              </a:rPr>
              <a:t>’</a:t>
            </a:r>
            <a:r>
              <a:rPr lang="en-US" altLang="ja-JP" sz="2800" i="1">
                <a:ea typeface="ＭＳ Ｐゴシック" pitchFamily="-103" charset="-128"/>
                <a:cs typeface="ＭＳ Ｐゴシック" pitchFamily="-103" charset="-128"/>
              </a:rPr>
              <a:t>s body in the feces.  If food or water contaminated with these feces is eaten by another host, the eggs hatch in the small intestine of the new host.  The young worms burrow into the walls of the intestines and enter surrounding blood vessels.  They are carried around in the blood and end up in the lungs.  Here they break out into the air passages and climb up into the throat, where they are swallowed.  Carried back into the intestine, they mature and the cycle repeats.</a:t>
            </a:r>
            <a:endParaRPr lang="en-CA" altLang="ja-JP" sz="2800">
              <a:ea typeface="ＭＳ Ｐゴシック" pitchFamily="-103" charset="-128"/>
              <a:cs typeface="ＭＳ Ｐゴシック" pitchFamily="-103" charset="-128"/>
            </a:endParaRPr>
          </a:p>
          <a:p>
            <a:pPr>
              <a:buFont typeface="Arial" pitchFamily="-103" charset="0"/>
              <a:buNone/>
            </a:pPr>
            <a:endParaRPr lang="en-CA" sz="2800">
              <a:ea typeface="ＭＳ Ｐゴシック" pitchFamily="-103" charset="-128"/>
              <a:cs typeface="ＭＳ Ｐゴシック" pitchFamily="-103"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620713"/>
            <a:ext cx="8229600" cy="796925"/>
          </a:xfrm>
        </p:spPr>
        <p:txBody>
          <a:bodyPr>
            <a:normAutofit fontScale="90000"/>
          </a:bodyPr>
          <a:lstStyle/>
          <a:p>
            <a:pPr algn="l"/>
            <a:r>
              <a:rPr lang="en-US" sz="4000" b="1">
                <a:ea typeface="ＭＳ Ｐゴシック" pitchFamily="-103" charset="-128"/>
                <a:cs typeface="ＭＳ Ｐゴシック" pitchFamily="-103" charset="-128"/>
              </a:rPr>
              <a:t>VI.	</a:t>
            </a:r>
            <a:r>
              <a:rPr lang="en-US" sz="4000" b="1" u="sng">
                <a:ea typeface="ＭＳ Ｐゴシック" pitchFamily="-103" charset="-128"/>
                <a:cs typeface="ＭＳ Ｐゴシック" pitchFamily="-103" charset="-128"/>
              </a:rPr>
              <a:t>How Unsegmented Worms Fit into the World</a:t>
            </a:r>
            <a:r>
              <a:rPr lang="en-CA">
                <a:ea typeface="ＭＳ Ｐゴシック" pitchFamily="-103" charset="-128"/>
                <a:cs typeface="ＭＳ Ｐゴシック" pitchFamily="-103" charset="-128"/>
              </a:rPr>
              <a:t/>
            </a:r>
            <a:br>
              <a:rPr lang="en-CA">
                <a:ea typeface="ＭＳ Ｐゴシック" pitchFamily="-103" charset="-128"/>
                <a:cs typeface="ＭＳ Ｐゴシック" pitchFamily="-103" charset="-128"/>
              </a:rPr>
            </a:br>
            <a:endParaRPr lang="en-CA">
              <a:ea typeface="ＭＳ Ｐゴシック" pitchFamily="-103" charset="-128"/>
              <a:cs typeface="ＭＳ Ｐゴシック" pitchFamily="-103" charset="-128"/>
            </a:endParaRPr>
          </a:p>
        </p:txBody>
      </p:sp>
      <p:sp>
        <p:nvSpPr>
          <p:cNvPr id="3" name="Content Placeholder 2"/>
          <p:cNvSpPr>
            <a:spLocks noGrp="1"/>
          </p:cNvSpPr>
          <p:nvPr>
            <p:ph idx="1"/>
          </p:nvPr>
        </p:nvSpPr>
        <p:spPr>
          <a:xfrm>
            <a:off x="365125" y="1557338"/>
            <a:ext cx="5267325" cy="4525962"/>
          </a:xfrm>
        </p:spPr>
        <p:txBody>
          <a:bodyPr>
            <a:normAutofit fontScale="92500" lnSpcReduction="10000"/>
          </a:bodyPr>
          <a:lstStyle/>
          <a:p>
            <a:pPr marL="0" indent="0">
              <a:buFont typeface="Arial" pitchFamily="-103" charset="0"/>
              <a:buNone/>
            </a:pPr>
            <a:r>
              <a:rPr lang="en-US" sz="2400" b="1">
                <a:ea typeface="ＭＳ Ｐゴシック" pitchFamily="-103" charset="-128"/>
                <a:cs typeface="ＭＳ Ｐゴシック" pitchFamily="-103" charset="-128"/>
              </a:rPr>
              <a:t>A.  4 examples of parasitic worms and how they affect humans:</a:t>
            </a:r>
            <a:endParaRPr lang="en-CA" sz="2400">
              <a:ea typeface="ＭＳ Ｐゴシック" pitchFamily="-103" charset="-128"/>
              <a:cs typeface="ＭＳ Ｐゴシック" pitchFamily="-103" charset="-128"/>
            </a:endParaRPr>
          </a:p>
          <a:p>
            <a:pPr marL="0" indent="0">
              <a:buFont typeface="Arial" pitchFamily="-103" charset="0"/>
              <a:buNone/>
            </a:pPr>
            <a:r>
              <a:rPr lang="en-US" sz="2400">
                <a:ea typeface="ＭＳ Ｐゴシック" pitchFamily="-103" charset="-128"/>
                <a:cs typeface="ＭＳ Ｐゴシック" pitchFamily="-103" charset="-128"/>
              </a:rPr>
              <a:t>1.  </a:t>
            </a:r>
            <a:r>
              <a:rPr lang="en-US" sz="2400" i="1">
                <a:ea typeface="ＭＳ Ｐゴシック" pitchFamily="-103" charset="-128"/>
                <a:cs typeface="ＭＳ Ｐゴシック" pitchFamily="-103" charset="-128"/>
              </a:rPr>
              <a:t>Hookworms suck the blood out of the host</a:t>
            </a:r>
            <a:r>
              <a:rPr lang="ja-JP" altLang="en-US" sz="2400" i="1">
                <a:ea typeface="ＭＳ Ｐゴシック" pitchFamily="-103" charset="-128"/>
                <a:cs typeface="ＭＳ Ｐゴシック" pitchFamily="-103" charset="-128"/>
              </a:rPr>
              <a:t>’</a:t>
            </a:r>
            <a:r>
              <a:rPr lang="en-US" altLang="ja-JP" sz="2400" i="1">
                <a:ea typeface="ＭＳ Ｐゴシック" pitchFamily="-103" charset="-128"/>
                <a:cs typeface="ＭＳ Ｐゴシック" pitchFamily="-103" charset="-128"/>
              </a:rPr>
              <a:t>s intestinal wall.  It can cause weakness and poor growth</a:t>
            </a:r>
            <a:endParaRPr lang="en-CA" altLang="ja-JP" sz="2400">
              <a:ea typeface="ＭＳ Ｐゴシック" pitchFamily="-103" charset="-128"/>
              <a:cs typeface="ＭＳ Ｐゴシック" pitchFamily="-103" charset="-128"/>
            </a:endParaRPr>
          </a:p>
          <a:p>
            <a:pPr marL="0" indent="0">
              <a:buFont typeface="Arial" pitchFamily="-103" charset="0"/>
              <a:buNone/>
            </a:pPr>
            <a:r>
              <a:rPr lang="en-US" sz="2400">
                <a:ea typeface="ＭＳ Ｐゴシック" pitchFamily="-103" charset="-128"/>
                <a:cs typeface="ＭＳ Ｐゴシック" pitchFamily="-103" charset="-128"/>
              </a:rPr>
              <a:t>2.  </a:t>
            </a:r>
            <a:r>
              <a:rPr lang="en-US" sz="2400" i="1">
                <a:ea typeface="ＭＳ Ｐゴシック" pitchFamily="-103" charset="-128"/>
                <a:cs typeface="ＭＳ Ｐゴシック" pitchFamily="-103" charset="-128"/>
              </a:rPr>
              <a:t>Trichinosis burrow into organs and tissue of the host.  It cause terrible pain.</a:t>
            </a:r>
            <a:endParaRPr lang="en-CA" sz="2400">
              <a:ea typeface="ＭＳ Ｐゴシック" pitchFamily="-103" charset="-128"/>
              <a:cs typeface="ＭＳ Ｐゴシック" pitchFamily="-103" charset="-128"/>
            </a:endParaRPr>
          </a:p>
          <a:p>
            <a:pPr marL="0" indent="0">
              <a:buFont typeface="Arial" pitchFamily="-103" charset="0"/>
              <a:buNone/>
            </a:pPr>
            <a:r>
              <a:rPr lang="en-US" sz="2400">
                <a:ea typeface="ＭＳ Ｐゴシック" pitchFamily="-103" charset="-128"/>
                <a:cs typeface="ＭＳ Ｐゴシック" pitchFamily="-103" charset="-128"/>
              </a:rPr>
              <a:t>3.  </a:t>
            </a:r>
            <a:r>
              <a:rPr lang="en-US" sz="2400" i="1">
                <a:ea typeface="ＭＳ Ｐゴシック" pitchFamily="-103" charset="-128"/>
                <a:cs typeface="ＭＳ Ｐゴシック" pitchFamily="-103" charset="-128"/>
              </a:rPr>
              <a:t>Filarial worms can block passages of fluids in the lymph vessels.  This cause elephantiasis.</a:t>
            </a:r>
            <a:endParaRPr lang="en-CA" sz="2400">
              <a:ea typeface="ＭＳ Ｐゴシック" pitchFamily="-103" charset="-128"/>
              <a:cs typeface="ＭＳ Ｐゴシック" pitchFamily="-103" charset="-128"/>
            </a:endParaRPr>
          </a:p>
          <a:p>
            <a:pPr marL="0" indent="0">
              <a:buFont typeface="Arial" pitchFamily="-103" charset="0"/>
              <a:buNone/>
            </a:pPr>
            <a:r>
              <a:rPr lang="en-US" sz="2400">
                <a:ea typeface="ＭＳ Ｐゴシック" pitchFamily="-103" charset="-128"/>
                <a:cs typeface="ＭＳ Ｐゴシック" pitchFamily="-103" charset="-128"/>
              </a:rPr>
              <a:t>4.  </a:t>
            </a:r>
            <a:r>
              <a:rPr lang="en-US" sz="2400" i="1">
                <a:ea typeface="ＭＳ Ｐゴシック" pitchFamily="-103" charset="-128"/>
                <a:cs typeface="ＭＳ Ｐゴシック" pitchFamily="-103" charset="-128"/>
              </a:rPr>
              <a:t>Eye worms live and burrow through the tissue below the skin of their host.  It can move across the surface of the eyes.</a:t>
            </a:r>
            <a:endParaRPr lang="en-CA" sz="2400">
              <a:ea typeface="ＭＳ Ｐゴシック" pitchFamily="-103" charset="-128"/>
              <a:cs typeface="ＭＳ Ｐゴシック" pitchFamily="-103" charset="-128"/>
            </a:endParaRPr>
          </a:p>
          <a:p>
            <a:pPr marL="0" indent="0">
              <a:buFont typeface="Arial" pitchFamily="-103" charset="0"/>
              <a:buNone/>
            </a:pPr>
            <a:endParaRPr lang="en-CA">
              <a:ea typeface="ＭＳ Ｐゴシック" pitchFamily="-103" charset="-128"/>
              <a:cs typeface="ＭＳ Ｐゴシック" pitchFamily="-103" charset="-128"/>
            </a:endParaRPr>
          </a:p>
        </p:txBody>
      </p:sp>
      <p:pic>
        <p:nvPicPr>
          <p:cNvPr id="106500" name="Picture 4" descr="Hookworms"/>
          <p:cNvPicPr>
            <a:picLocks noChangeAspect="1" noChangeArrowheads="1"/>
          </p:cNvPicPr>
          <p:nvPr/>
        </p:nvPicPr>
        <p:blipFill>
          <a:blip r:embed="rId2"/>
          <a:srcRect/>
          <a:stretch>
            <a:fillRect/>
          </a:stretch>
        </p:blipFill>
        <p:spPr bwMode="auto">
          <a:xfrm>
            <a:off x="5364163" y="765175"/>
            <a:ext cx="3095625" cy="2187575"/>
          </a:xfrm>
          <a:prstGeom prst="rect">
            <a:avLst/>
          </a:prstGeom>
          <a:noFill/>
          <a:ln w="9525">
            <a:noFill/>
            <a:miter lim="800000"/>
            <a:headEnd/>
            <a:tailEnd/>
          </a:ln>
        </p:spPr>
      </p:pic>
      <p:pic>
        <p:nvPicPr>
          <p:cNvPr id="106502" name="Picture 6" descr="http://upload.wikimedia.org/wikipedia/commons/4/42/Trichinella_larvaeD.jpg"/>
          <p:cNvPicPr>
            <a:picLocks noChangeAspect="1" noChangeArrowheads="1"/>
          </p:cNvPicPr>
          <p:nvPr/>
        </p:nvPicPr>
        <p:blipFill>
          <a:blip r:embed="rId3"/>
          <a:srcRect/>
          <a:stretch>
            <a:fillRect/>
          </a:stretch>
        </p:blipFill>
        <p:spPr bwMode="auto">
          <a:xfrm>
            <a:off x="5435600" y="3068638"/>
            <a:ext cx="2808288" cy="2808287"/>
          </a:xfrm>
          <a:prstGeom prst="rect">
            <a:avLst/>
          </a:prstGeom>
          <a:noFill/>
          <a:ln w="9525">
            <a:noFill/>
            <a:miter lim="800000"/>
            <a:headEnd/>
            <a:tailEnd/>
          </a:ln>
        </p:spPr>
      </p:pic>
      <p:sp>
        <p:nvSpPr>
          <p:cNvPr id="48133" name="AutoShape 8" descr="data:image/jpg;base64,/9j/4AAQSkZJRgABAQAAAQABAAD/2wCEAAkGBhMSERUUExMVFBUVFxgYGBcWGBgVGBQZGBcVFxYeHhcXGyYeGBojGRUVHy8gIycpLC0sFh4xNTAqNSYrLCkBCQoKDgwOFw8PGikkHRwpLCkpKSkpKSkpKSkpKSkpKSksKSkpKSkpLCkpLCksKSksKSwsKSwpLCkpLCkpKSkpKf/AABEIAKAAtwMBIgACEQEDEQH/xAAbAAACAwEBAQAAAAAAAAAAAAADBAIFBgEAB//EADgQAAEDAwMCBAQFAgYDAQAAAAECESEAAzESQVEEYQUicYETMpGhBkKxwfBS0RRicqLh8RUjgjP/xAAYAQADAQEAAAAAAAAAAAAAAAABAgMABP/EACARAAMAAgIDAQEBAAAAAAAAAAABEQIhEjEDQVFhIhP/2gAMAwEAAhEDEQA/ANh4WsfEQ4IZ0seWYAzmtEVMH4/ascnq1JUJYJIPLBJE94cczWrUNQbIefR3qXgnGFvJORO2H8x9hx/zUL9wlWhOTJPAqa1MCTUOlstJlSpP7fSqwTXYZCQA1AvXHLUS/e0h/Yd6AhDBzFLl8GX1h7Yqa1NUban9KW6m93oRAS2RvXpYyfsOKas4lqr+mSFKjH3J39qh454n8NOkFjS1IaUX8U68FbE+VMRkk8cnYCh9R1VuxbN/qDpSgOE50OWAA/NcOH9hzSCOoTaddzKXLf0Dc/6uTtWA8f8AxHc6lQKiyQSUIGEvAPdTb0MVdhagf8R/ie51SnV5bYPltAuB3Ufzq+wqkV1VLXL1Lkmjkw4j4v1NN6q5NyiC5XO9l0PG/XE9R2pQXa58SliCxw9RUVdSaTN2ufEowWjY6itf+Fei0IN1Ta1+VCTkI/McQTtWHQ5r6aQHV8pAJABj5QA0Z5fmptbCtjxuBOlnJkDYqyefKAMBq5S9wqckes/Ry3q1eoyGp4KAJBiN4Ml9oxgDitj0PU6kJUd0pP7H3isUbYUXgylxjb/nNaH8O3D8IOJClg8AGR/1ke9dnidXZHyYsujcc9h71NVwJDmgoVuQwGeKR6vqtZaqtiQYTd+IX2GK9cuuW2/Wog6Uh8s7Cp9AHdR/6AxU9gaC9X1OhHcwKplXys9uK71/W/EWW+UQO/J96P0gAGowB/C/etaOlEHX1CbFoqOwkmA/FZHxPxlFhJv3pWr/APNH5j3bsJfYD0r34m/EyYUQ6Qf/AFW3b4h/qVwgc18/8R61d1ZuXFalKycADgDZPb60uWzcYaP8XeMALVYQXACStQwrUNSEjszE+wrI3r7mhXeoJP8ANqG1GpIZKktT0ZCKHat05bRGK58mWxwRD4AIx9KirojsfrTITUFKNZMZ4piirBGR75qOntTBXUXrCcYB+HUtFTrrU7egQd8F6MrvWkCdSx9E+Y/YVuUoSROpsuGganJbMuAMNmsr+FLR+Iu5B0p0B4DrzOzICprUrOpmSSADpYMGOQAMy3rXPujY40ZQfKzsySnVJ/O7Nz37V6hp6hiT5ks0HgDS5blWDXqdQaM6lSUwHxqCnDkEgx/YVbeDXz8ZYcpGh2OQQyn9w9Ulm0GALDSIYAkMY7mO9MWlBJlR8wMnlXld/wBafxt4slmnNmmudb8RTJ+QS/OS9R8PsagFKxltzxXU2glOgPJ0H0A832DU51FwW0BoOEhsHGOwrpWPtkn1BPqVuSlMO3rH6D0rviN3RbCAWKsntv6VK0oWkFanJOAWJV/aqq+sqJKpUZ0gsEjlSj8o/XYGs6gJej1rBUSEoGVn9qp/xF+IwlIASdJB0WzCrpGSrdKBQfHfxCEkpS1xScCRbQe4yT9/TFY+/dKlFSyVKMkn+MB2FQeTXRZYMF1N9a1Fay6jk/sBskYAFKXjR7tyk7qqVPJj5YwTIc01YsUCzJqz6VNDLJ2Bwx0et2KMLJo4t+00ZKWzUnfhVIWKKGpFNKAoCqX+gtCq7VBKDTSzQSKrimyOQIprmkVJSqjaSFAuW2j7+9NxZN01/gNoJsoiVusn/V5U/wC0P71a2UR+ZiR39PZxSHh/WpuJBSQkpQElPoNIUN2b6PVhZUAAcgmZx7Zwx96mlk2MqeSC3mBcmd1cxxPau1y6uGhkgJhx3+k816maa1DRk1Ww0F0ncFiQO+4Pb0eo2bZUwMQzviJ+7ZO9QuLSyGAIgkNmWZgYJ4h80a4AMM8MxmAGg9uYoNOhf6aHor8BRIHlAcS6gBrPDY9+al1PUgqClrFtKRAJljuQJcmABVBd65KEOsKDrZJQ4wJHlMB/ZxVf1n4ntoJNu2Sr+o+WcEknzEkcN61Z+ZE342zUXuoVdVH/AKrad1DSouHcJOB3Vjis1+IfxQjSbXSlxIVd5O+kmVK/z4G1Z3xLxq5ePnVA/KIA2nn3qruXjWebeg8EhhS2/n8nvQF3KAbtCXdqbUHoVZpW8ququUt1FyPU1kgZOhemRVjZJiq7o1RVjbNSye9lsVEWFtfej0nbU3/VHF7tQ16HTJGgXKkpVCUa0QWCXQ1VNRoC11VI582RWql0WlO2396YQRvREmqrolBvpLhSQQWL/wA9q1PSXQpIKUtGBs2Uvx+1ZFK6ufB+rLlIkkApcP5k5+oepNXoZI0VtWkEFgH+voMNj71yk7d0RgiWTs2BvmSa9ScRg3TpKQo6SoBRWZkQXAJMHseHpq0hidgiFEFnBkturgnD0GyspjMqeSrUCwxy0t2pq2tIU7SNQIDEBRElj22raTCuhDrwV2iMqAUSdwAdWG5DnDPWe6ggyN5+tbBFtKvlIDqLRKTkxumRnl6yt3pYDd4d9yM71RG37Km6KUWnvT3UdMr+kn0mkbr8H9KdIRsEpNCVRHO1DUDxTexUCuLYPhqf67wEp6YXD86fMtPCCwAHcAgn1pAdOpSkpGVKSB7kCtncCbi1DKSVbOlSSAA4O0etZAbb6MZ0yWjirK2KF13h5s3GGrQfkJzEFJO6k49GNSsq71DLHZ0YZag3bei6iN3pZK678QVPbKJh1LoKlVFSxQlr70+KZm4euLoFy5Q7t2llXnP9qusTlyyDqv11F9zQB0txWE/Wu/4K4MBJjmn0InB741WH4fuBXUJBLAhc8eQ1ndSnALjZjmtF+HuiUNS1pIJSUpBgzKyR6Bh61N0emktKJSBENJ27v3DV6udGSnUW2bSSwk5fbFdoDIfsvKfMACSX3ILSW7ijItOnnWWJZ9IgkcMHyaj8MshLmIJIfSDAA3Yqb92ot5RSAkGSCFKYjdtTj6fpSPXQUSTaMqAYKBIILgiAkaX4BwazvUkpUpJDMoxwFeYfY/Y1olWwYDjyk8BMhkt7eszWd8dTpvQXdAnnzKY94OabEDbFbniOgyH49s+1IXuvSowMtt6vUb93+e9KrWBTUwRTfwUG4BzQ7nVigFalYj1o7tEeiSb2haFM+hSVNzpUDWuXeQVAgQsqUHJZOt1t3d2jisZp99n2q+8I6g/DQ0nV8M8hk+X/AGl2GSKG6KsmWd1KVgpuJjSCBhjszFw0sRiqLqfB1oBI86QdvmbckDLbkfSr1FxOdTTv9B7fSaCtRSD5o+ZSlbS0MM/rRY/KGbFyuG9Tfj1llhQwoAHsoYJ7qH3FU6ieaHH4b/SDauo70vd6yllAnepWbTH6ydvWjwgr8lGLHTFcq+lW/S9IlIxP9qRtEt2wO5IinLNycgN99zQY2LH0FgcUFVltv4M1A337e9cVcfeBihi2M2G6O/8ADWFM4MEN8yTluCMgjircLn+ptxOocg7hiKoCeT6Vb+F3QUMSXSwj+kHaXztTNwmiy1EOrBgYfIeAPSTXqhcVkgyS/bvg+gr1YOy7VfZLJDtBzE5bJ/WpXEaiA6gGGGYy4PrDH2oEBtAGlLhtyTh980G7fJYASoBQU2oA6jqD4OGeGcYNc6xRV7DoUhAdJHmMl3JSFQWMeV9u9Z3xmwfLpn5k5gv5nBJwe/pV3d6XyhkgMGYmDlpMuI9cTSnV9QFI+GoAqjWdlKBcgDIDAe9WwyQmSbMsOkuqwn3MVM+DLOSB6OavFXOaiq5TMKRQr8EP9Z9gKWV4T/nJ9f8Ag1frVSV9OaKdFyRRrdMGOGkNT/hVwi2rLKuAxvpSxb6il+qGohPJjtTvTjSkJDsBAztJ96IgyLmOZU7S8aYOQ3NdN4jDgBvuOdg+9LXGcuSAGJDwnDex9a44nOSM7kOPtW7NTvUr8pBYhTuDGzljtsXqnu2wkly4hiPzRlvp9Ksyp3OzYG7wXf0ak71sk47ekfasATUoUS0AynbEdzsH7t9dxQbvTPge/ND0KTmR+lF1iosHO+d9p9KKDv8Ad2Zu+1B6FDl2eCdMkkzpBAIgs5IxVhY6ZJAgS2JIKQJEBwX7Y3akqSKpELQDyCz8F/p/O1ETccgDnh42JHHbemvipIYmGBU3AMYxDyB3JByO6lKg+o7+aSyR8snIpaFoWuLn9O71YdMvQSNQT5ZOlgVbA8DHoajZQkhSgFKIAlvlBYpndJmKJeCAhksNLEBpIKgSeXSSQe1FyG6LC2Ydy7ce87V6vLRniABBgV6hyy9ALb4jJU7B1F3EH8rvyI5ep2El07AEhThizEFhOlQO2GNeNpKVapLFRAcj5sqSTIYS1duXSoMHmMAAK1O7mHI55qTxZTR0XCACsAAgfK77wzQn9OaqeuvSBEJA9/3Oz1cpupGoFOnSWDs4Bkyd8QdqofF2TcZONCfR3ILchmPvVMOgZgVX43nNQNxnpY3WqIv08nYvIbK3pa+oVH48D1Pv2pfqb3p7fSgvwbkha4fMPf8Anai20qjhj7S+7zJpZRkGRTdh2YnG+PURmmpHRJAwS4iDGS7ydqim0eCOxj1/T1mm7QLqEQ5OHLHPoXx/ajFJeASxLh3lnE/SaTmGCX+F+Vnw5M5V8p+zEUNHTmHiSQXxzP8ASe9WvwoVhwAwBlSsuO71230iQA4dx6gPEg43qT8i9jJIqv8Axmo/K4gOTpbH3Big3PDctgFt87gj960FmyHA0tq0/MGUltQ1EbA81H4OxBB0n6DnvIArc2hnijL27GhYfAyDG3Y7Va2bqAAxBYAMoOpYOzbh8ANmKZ6jw6cc52cDf1+k1W9WFJPyux1agHIAYAn2fNUxaYE4WiLCSfOAJDpwQFqJImeR6VOz4ggLQ6EqSFAlg5IBdLDkAAYlqp19VpUGLqBKTqGoaZYeg1OPtT/R9ErUNTuA+o4LQMBtWIMy9HJpDJ0cv9WDcXcYFK2uEfI4KiCBwC31moLJB8wlakFWPKsSkE5YpLEYcClfEbYJSzu0hIKh3JacYy80x0RUpbaVkEOFEM+zAeu5akbMywTeGlwGAZwJLl4ZsDPvXq8hQTKgpkwobucNx3Z65WoYPm8H85IZ3O5LBxwHffs3FFQkh+QycuAuGJDZjA+1RQlwxV5ikbS7sklJ9cmuKSQJGkapDufKQlTHuY9GrONmgxduJ0qYux4cgzkHmc8VUeJ9MkliWUEkl9y4ZyzgN9KeFkE9gX9XcMewbHrQPELZKgr8pBAP+rlzgNzTYZKwDRWX+jtlJLk5IBIGosGAP5T6uKVveGhJASoksFOIAnB4IicbUdKkhnDMrDEp4JJ47VBK2UCpydRDMGKQCp3HOKpWxYhRfRd3JfBk8xvLUvY6bUpgASCxcwn14arDq/EAQDAxH3rnQqe2CkPq1Etup2/SB+9ZpgmxPqumMMQeYyZENkd96b6fp3CZmff0O5HHtXupuFsYH6/zNc6RlAZEEnsTk/QCd3alyYeIe2C4ec7fM2HB9fUUexbEzpcsOC2f/kV1Fl0A47nYOyh6niiqDsUEiCwIbS22O01BwMgugnSWVpdQAeHk792xtR+nIHIUoMnJwTPCjLV4FQAI3dbcASTwfRnqS1KU4Jd3ZI4cYbGXHM0Jego6i+GkOpTp/wBOjYnjJEDiuq0PuplOoGD5UlyQN8R3qamGoQdRTID6QAQqdnIltxXB05UAokazqwMtgw0d/rimxWhmk+wV0p0gpaRq1BwweQexkH9qCelSQdIeA2QGUfMQp5p3plljrYaSCTsliNthL7BjXSEamGSCCYZjMDeWECKVNtiwr7vhKFebSDqOsH5VOGABGysdi2Ho3/hXcBSgMF2cEvmMMaNaYAanI3wzBXOWkHl6nbXKiZyRiQ7h/tx60732HXoUs9EkJYZwTPmMyScH1iBTNhOkkDhIE7Fsvlic8PmovIO+GS+Q5MHEQD2o4coVkgsBhiDLsJABAifvWED2CSUsNWQNnhy3LEEV6uXEHBhhhynHGn5c16lfYSRv4UE/1IcQFBwwLjMO1Fv9SXAcMQ4j8ryX/wArT7Uso6nmPLAOIc5yCD/eiXAUhLB3AHLmWBnzBj70eFY1YSzfXpUdLgnLeuNglMmZL0reUtSGUzEAsocmIGBDN96ldSQjQlmBYES7OVYlI4GzGvISpRlg2lRz+Z0px6H600aFrYr1XhpAPw0gSryrB16ixIDsR7xSo6dJuslQKgVOAkhixhju36VZrtqJTJCiVpT3DBzJkAbbULS5TuSfnYgzyeQ0HcO9BNh0U/iXRhKFGMJwls8HuaZ8D0W7Itq+YFZJiCtin1amL/REeZStSQXZocPJHAD4bNT/AMHbYYLjuSoEMHO53ArNtrQcdMV626gAsrUVABuVBm0/08NQ7HQkJ4aCmACZJS/o3NM2/DEJXqaCXCjhIIY6nOe4bNMdR05fSEOFBJABYgyCCMHBYjihW9Mz7oJTpLAEMA6y3lwDDNyPevLZKoD6YJOAoMZJwCGejWTBA7JPASCCmCIhw1T0MthhJYgmcOJHZg3YmptQEBXI1BwIMgAOTLgS4bavOFELAdsh2BePVRBl69dRjEHUxcAJJciTsZB4xRbaT5QHIkv+ZSjIYDZm/j1n+B2CuISfhsRhx/8AT639w/0qf+HADOpWGzBwcM4LvXEdZsE6k6jiR/m9YyKkF6Vjy4On5iZIdIc4cb7ERRxbGor8RSFqUmXGlLuwYMRH5mh+Ioyl6ZYMWO0gNLcZPZqPcB1MkkETJkpG/q7gk5odopOkaXT5tReUw63EMHIh6a3onH9A2idQBMsQPzancpPctjei2rjlw7JSCQzFtgexLs9EF4MNIb9fKlmMcH9K9Z6hSgQBlOkcEgEpBb0NZB/DyBIIwl4l0JBckDcMQfep9Op0nlj3DZGM/wDVe0FS9LgOl3A3YKST6iHH0odlZKBpTPzOHYEE4f3Hei1+GvE7pLF8lmB23I7/APFcpgggF2Gln/MRqn6E7nsK5Wr+GP/Z"/>
          <p:cNvSpPr>
            <a:spLocks noChangeAspect="1" noChangeArrowheads="1"/>
          </p:cNvSpPr>
          <p:nvPr/>
        </p:nvSpPr>
        <p:spPr bwMode="auto">
          <a:xfrm>
            <a:off x="144463" y="-144463"/>
            <a:ext cx="304800" cy="304801"/>
          </a:xfrm>
          <a:prstGeom prst="rect">
            <a:avLst/>
          </a:prstGeom>
          <a:noFill/>
          <a:ln w="9525">
            <a:noFill/>
            <a:miter lim="800000"/>
            <a:headEnd/>
            <a:tailEnd/>
          </a:ln>
        </p:spPr>
        <p:txBody>
          <a:bodyPr>
            <a:prstTxWarp prst="textNoShape">
              <a:avLst/>
            </a:prstTxWarp>
          </a:bodyPr>
          <a:lstStyle/>
          <a:p>
            <a:endParaRPr lang="en-CA"/>
          </a:p>
        </p:txBody>
      </p:sp>
      <p:pic>
        <p:nvPicPr>
          <p:cNvPr id="106505" name="Picture 9"/>
          <p:cNvPicPr>
            <a:picLocks noChangeAspect="1" noChangeArrowheads="1"/>
          </p:cNvPicPr>
          <p:nvPr/>
        </p:nvPicPr>
        <p:blipFill>
          <a:blip r:embed="rId4">
            <a:extLst>
              <a:ext uri="{28A0092B-C50C-407E-A947-70E740481C1C}">
                <a14:useLocalDpi xmlns:a14="http://schemas.microsoft.com/office/drawing/2010/main" xmlns:r="http://schemas.openxmlformats.org/officeDocument/2006/relationships" xmlns:a="http://schemas.openxmlformats.org/drawingml/2006/main" xmlns:p="http://schemas.openxmlformats.org/presentationml/2006/main" xmlns="" val="0"/>
              </a:ext>
            </a:extLst>
          </a:blip>
          <a:srcRect/>
          <a:stretch>
            <a:fillRect/>
          </a:stretch>
        </p:blipFill>
        <p:spPr bwMode="auto">
          <a:xfrm>
            <a:off x="7164388" y="3068638"/>
            <a:ext cx="1893887" cy="1655762"/>
          </a:xfrm>
          <a:prstGeom prst="rect">
            <a:avLst/>
          </a:prstGeom>
          <a:noFill/>
          <a:ln>
            <a:noFill/>
          </a:ln>
          <a:effectLst/>
          <a:extLst>
            <a:ext uri="{909E8E84-426E-40dd-AFC4-6F175D3DCCD1}">
              <a14:hiddenFil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a14="http://schemas.microsoft.com/office/drawing/2010/main" xmlns:a="http://schemas.openxmlformats.org/drawingml/2006/main" xmlns:p="http://schemas.openxmlformats.org/presentationml/2006/main" xmlns="">
                <a:effectLst>
                  <a:outerShdw blurRad="63500" dist="38099" dir="2700000" algn="ctr" rotWithShape="0">
                    <a:schemeClr val="bg2">
                      <a:alpha val="74997"/>
                    </a:schemeClr>
                  </a:outerShdw>
                </a:effectLst>
              </a14:hiddenEffects>
            </a:ext>
          </a:extLst>
        </p:spPr>
      </p:pic>
      <p:pic>
        <p:nvPicPr>
          <p:cNvPr id="106507" name="Picture 11" descr="http://t0.gstatic.com/images?q=tbn:ANd9GcROfpzUtiD5AVcOvEcfOYjO1MvUeV2GMH1mMyj3E5Bhd40o-HuBzg"/>
          <p:cNvPicPr>
            <a:picLocks noChangeAspect="1" noChangeArrowheads="1"/>
          </p:cNvPicPr>
          <p:nvPr/>
        </p:nvPicPr>
        <p:blipFill>
          <a:blip r:embed="rId5"/>
          <a:srcRect/>
          <a:stretch>
            <a:fillRect/>
          </a:stretch>
        </p:blipFill>
        <p:spPr bwMode="auto">
          <a:xfrm>
            <a:off x="5508625" y="5300663"/>
            <a:ext cx="1871663" cy="1398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6500"/>
                                        </p:tgtEl>
                                        <p:attrNameLst>
                                          <p:attrName>style.visibility</p:attrName>
                                        </p:attrNameLst>
                                      </p:cBhvr>
                                      <p:to>
                                        <p:strVal val="visible"/>
                                      </p:to>
                                    </p:set>
                                    <p:anim calcmode="lin" valueType="num">
                                      <p:cBhvr additive="base">
                                        <p:cTn id="13" dur="500" fill="hold"/>
                                        <p:tgtEl>
                                          <p:spTgt spid="106500"/>
                                        </p:tgtEl>
                                        <p:attrNameLst>
                                          <p:attrName>ppt_x</p:attrName>
                                        </p:attrNameLst>
                                      </p:cBhvr>
                                      <p:tavLst>
                                        <p:tav tm="0">
                                          <p:val>
                                            <p:strVal val="#ppt_x"/>
                                          </p:val>
                                        </p:tav>
                                        <p:tav tm="100000">
                                          <p:val>
                                            <p:strVal val="#ppt_x"/>
                                          </p:val>
                                        </p:tav>
                                      </p:tavLst>
                                    </p:anim>
                                    <p:anim calcmode="lin" valueType="num">
                                      <p:cBhvr additive="base">
                                        <p:cTn id="14" dur="500" fill="hold"/>
                                        <p:tgtEl>
                                          <p:spTgt spid="10650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6502"/>
                                        </p:tgtEl>
                                        <p:attrNameLst>
                                          <p:attrName>style.visibility</p:attrName>
                                        </p:attrNameLst>
                                      </p:cBhvr>
                                      <p:to>
                                        <p:strVal val="visible"/>
                                      </p:to>
                                    </p:set>
                                    <p:anim calcmode="lin" valueType="num">
                                      <p:cBhvr additive="base">
                                        <p:cTn id="25" dur="500" fill="hold"/>
                                        <p:tgtEl>
                                          <p:spTgt spid="106502"/>
                                        </p:tgtEl>
                                        <p:attrNameLst>
                                          <p:attrName>ppt_x</p:attrName>
                                        </p:attrNameLst>
                                      </p:cBhvr>
                                      <p:tavLst>
                                        <p:tav tm="0">
                                          <p:val>
                                            <p:strVal val="#ppt_x"/>
                                          </p:val>
                                        </p:tav>
                                        <p:tav tm="100000">
                                          <p:val>
                                            <p:strVal val="#ppt_x"/>
                                          </p:val>
                                        </p:tav>
                                      </p:tavLst>
                                    </p:anim>
                                    <p:anim calcmode="lin" valueType="num">
                                      <p:cBhvr additive="base">
                                        <p:cTn id="26" dur="500" fill="hold"/>
                                        <p:tgtEl>
                                          <p:spTgt spid="10650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6505"/>
                                        </p:tgtEl>
                                        <p:attrNameLst>
                                          <p:attrName>style.visibility</p:attrName>
                                        </p:attrNameLst>
                                      </p:cBhvr>
                                      <p:to>
                                        <p:strVal val="visible"/>
                                      </p:to>
                                    </p:set>
                                    <p:anim calcmode="lin" valueType="num">
                                      <p:cBhvr additive="base">
                                        <p:cTn id="37" dur="500" fill="hold"/>
                                        <p:tgtEl>
                                          <p:spTgt spid="106505"/>
                                        </p:tgtEl>
                                        <p:attrNameLst>
                                          <p:attrName>ppt_x</p:attrName>
                                        </p:attrNameLst>
                                      </p:cBhvr>
                                      <p:tavLst>
                                        <p:tav tm="0">
                                          <p:val>
                                            <p:strVal val="#ppt_x"/>
                                          </p:val>
                                        </p:tav>
                                        <p:tav tm="100000">
                                          <p:val>
                                            <p:strVal val="#ppt_x"/>
                                          </p:val>
                                        </p:tav>
                                      </p:tavLst>
                                    </p:anim>
                                    <p:anim calcmode="lin" valueType="num">
                                      <p:cBhvr additive="base">
                                        <p:cTn id="38" dur="500" fill="hold"/>
                                        <p:tgtEl>
                                          <p:spTgt spid="10650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6507"/>
                                        </p:tgtEl>
                                        <p:attrNameLst>
                                          <p:attrName>style.visibility</p:attrName>
                                        </p:attrNameLst>
                                      </p:cBhvr>
                                      <p:to>
                                        <p:strVal val="visible"/>
                                      </p:to>
                                    </p:set>
                                    <p:anim calcmode="lin" valueType="num">
                                      <p:cBhvr additive="base">
                                        <p:cTn id="49" dur="500" fill="hold"/>
                                        <p:tgtEl>
                                          <p:spTgt spid="106507"/>
                                        </p:tgtEl>
                                        <p:attrNameLst>
                                          <p:attrName>ppt_x</p:attrName>
                                        </p:attrNameLst>
                                      </p:cBhvr>
                                      <p:tavLst>
                                        <p:tav tm="0">
                                          <p:val>
                                            <p:strVal val="#ppt_x"/>
                                          </p:val>
                                        </p:tav>
                                        <p:tav tm="100000">
                                          <p:val>
                                            <p:strVal val="#ppt_x"/>
                                          </p:val>
                                        </p:tav>
                                      </p:tavLst>
                                    </p:anim>
                                    <p:anim calcmode="lin" valueType="num">
                                      <p:cBhvr additive="base">
                                        <p:cTn id="50" dur="500" fill="hold"/>
                                        <p:tgtEl>
                                          <p:spTgt spid="106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fontScale="90000"/>
          </a:bodyPr>
          <a:lstStyle/>
          <a:p>
            <a:pPr algn="l"/>
            <a:r>
              <a:rPr lang="en-US" b="1">
                <a:ea typeface="ＭＳ Ｐゴシック" pitchFamily="-103" charset="-128"/>
                <a:cs typeface="ＭＳ Ｐゴシック" pitchFamily="-103" charset="-128"/>
              </a:rPr>
              <a:t>II.	</a:t>
            </a:r>
            <a:r>
              <a:rPr lang="en-US" b="1" u="sng">
                <a:ea typeface="ＭＳ Ｐゴシック" pitchFamily="-103" charset="-128"/>
                <a:cs typeface="ＭＳ Ｐゴシック" pitchFamily="-103" charset="-128"/>
              </a:rPr>
              <a:t>Flatworms   </a:t>
            </a:r>
            <a:r>
              <a:rPr lang="en-US" sz="2800" b="1">
                <a:ea typeface="ＭＳ Ｐゴシック" pitchFamily="-103" charset="-128"/>
                <a:cs typeface="ＭＳ Ｐゴシック" pitchFamily="-103" charset="-128"/>
                <a:hlinkClick r:id="rId2"/>
              </a:rPr>
              <a:t>Shape of Life VIDEO</a:t>
            </a:r>
            <a:r>
              <a:rPr lang="en-CA" sz="2800">
                <a:ea typeface="ＭＳ Ｐゴシック" pitchFamily="-103" charset="-128"/>
                <a:cs typeface="ＭＳ Ｐゴシック" pitchFamily="-103" charset="-128"/>
              </a:rPr>
              <a:t/>
            </a:r>
            <a:br>
              <a:rPr lang="en-CA" sz="2800">
                <a:ea typeface="ＭＳ Ｐゴシック" pitchFamily="-103" charset="-128"/>
                <a:cs typeface="ＭＳ Ｐゴシック" pitchFamily="-103" charset="-128"/>
              </a:rPr>
            </a:br>
            <a:r>
              <a:rPr lang="en-CA">
                <a:ea typeface="ＭＳ Ｐゴシック" pitchFamily="-103" charset="-128"/>
                <a:cs typeface="ＭＳ Ｐゴシック" pitchFamily="-103" charset="-128"/>
              </a:rPr>
              <a:t> </a:t>
            </a:r>
          </a:p>
        </p:txBody>
      </p:sp>
      <p:sp>
        <p:nvSpPr>
          <p:cNvPr id="23554" name="Content Placeholder 2"/>
          <p:cNvSpPr>
            <a:spLocks noGrp="1"/>
          </p:cNvSpPr>
          <p:nvPr>
            <p:ph idx="1"/>
          </p:nvPr>
        </p:nvSpPr>
        <p:spPr>
          <a:xfrm>
            <a:off x="457200" y="1600200"/>
            <a:ext cx="5338763" cy="4525963"/>
          </a:xfrm>
        </p:spPr>
        <p:txBody>
          <a:bodyPr/>
          <a:lstStyle/>
          <a:p>
            <a:pPr marL="0" indent="0">
              <a:buFont typeface="Arial" pitchFamily="-103" charset="0"/>
              <a:buNone/>
            </a:pPr>
            <a:r>
              <a:rPr lang="en-US" b="1">
                <a:ea typeface="ＭＳ Ｐゴシック" pitchFamily="-103" charset="-128"/>
                <a:cs typeface="ＭＳ Ｐゴシック" pitchFamily="-103" charset="-128"/>
              </a:rPr>
              <a:t>A.  Characteristics</a:t>
            </a:r>
            <a:endParaRPr lang="en-CA">
              <a:ea typeface="ＭＳ Ｐゴシック" pitchFamily="-103" charset="-128"/>
              <a:cs typeface="ＭＳ Ｐゴシック" pitchFamily="-103" charset="-128"/>
            </a:endParaRPr>
          </a:p>
          <a:p>
            <a:pPr marL="0" indent="0">
              <a:buFont typeface="Arial" pitchFamily="-103" charset="0"/>
              <a:buAutoNum type="arabicPeriod"/>
            </a:pPr>
            <a:r>
              <a:rPr lang="en-US" sz="2800" b="1">
                <a:ea typeface="ＭＳ Ｐゴシック" pitchFamily="-103" charset="-128"/>
                <a:cs typeface="ＭＳ Ｐゴシック" pitchFamily="-103" charset="-128"/>
              </a:rPr>
              <a:t>Symmetry:  </a:t>
            </a:r>
            <a:r>
              <a:rPr lang="en-US" sz="2800" b="1" i="1">
                <a:ea typeface="ＭＳ Ｐゴシック" pitchFamily="-103" charset="-128"/>
                <a:cs typeface="ＭＳ Ｐゴシック" pitchFamily="-103" charset="-128"/>
              </a:rPr>
              <a:t>Bilateral symmetry</a:t>
            </a:r>
          </a:p>
          <a:p>
            <a:pPr marL="0" indent="0">
              <a:buFont typeface="Arial" pitchFamily="-103" charset="0"/>
              <a:buNone/>
            </a:pPr>
            <a:endParaRPr lang="en-CA" sz="2800">
              <a:ea typeface="ＭＳ Ｐゴシック" pitchFamily="-103" charset="-128"/>
              <a:cs typeface="ＭＳ Ｐゴシック" pitchFamily="-103" charset="-128"/>
            </a:endParaRPr>
          </a:p>
          <a:p>
            <a:pPr marL="0" indent="0">
              <a:buFont typeface="Arial" pitchFamily="-103" charset="0"/>
              <a:buNone/>
            </a:pPr>
            <a:r>
              <a:rPr lang="en-US" sz="2800" b="1">
                <a:ea typeface="ＭＳ Ｐゴシック" pitchFamily="-103" charset="-128"/>
                <a:cs typeface="ＭＳ Ｐゴシック" pitchFamily="-103" charset="-128"/>
              </a:rPr>
              <a:t>2.Exhibit cephalization (Have a </a:t>
            </a:r>
            <a:r>
              <a:rPr lang="ja-JP" altLang="en-US" sz="2800" b="1">
                <a:ea typeface="ＭＳ Ｐゴシック" pitchFamily="-103" charset="-128"/>
                <a:cs typeface="ＭＳ Ｐゴシック" pitchFamily="-103" charset="-128"/>
              </a:rPr>
              <a:t>“</a:t>
            </a:r>
            <a:r>
              <a:rPr lang="en-US" altLang="ja-JP" sz="2800" b="1">
                <a:ea typeface="ＭＳ Ｐゴシック" pitchFamily="-103" charset="-128"/>
                <a:cs typeface="ＭＳ Ｐゴシック" pitchFamily="-103" charset="-128"/>
              </a:rPr>
              <a:t>head</a:t>
            </a:r>
            <a:r>
              <a:rPr lang="ja-JP" altLang="en-US" sz="2800" b="1">
                <a:ea typeface="ＭＳ Ｐゴシック" pitchFamily="-103" charset="-128"/>
                <a:cs typeface="ＭＳ Ｐゴシック" pitchFamily="-103" charset="-128"/>
              </a:rPr>
              <a:t>”</a:t>
            </a:r>
            <a:r>
              <a:rPr lang="en-US" altLang="ja-JP" sz="2800" b="1">
                <a:ea typeface="ＭＳ Ｐゴシック" pitchFamily="-103" charset="-128"/>
                <a:cs typeface="ＭＳ Ｐゴシック" pitchFamily="-103" charset="-128"/>
              </a:rPr>
              <a:t>) </a:t>
            </a:r>
            <a:endParaRPr lang="en-CA" altLang="ja-JP" sz="2800">
              <a:ea typeface="ＭＳ Ｐゴシック" pitchFamily="-103" charset="-128"/>
              <a:cs typeface="ＭＳ Ｐゴシック" pitchFamily="-103" charset="-128"/>
            </a:endParaRPr>
          </a:p>
          <a:p>
            <a:pPr marL="0" indent="0"/>
            <a:endParaRPr lang="en-CA">
              <a:ea typeface="ＭＳ Ｐゴシック" pitchFamily="-103" charset="-128"/>
              <a:cs typeface="ＭＳ Ｐゴシック" pitchFamily="-103" charset="-128"/>
            </a:endParaRPr>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xmlns:r="http://schemas.openxmlformats.org/officeDocument/2006/relationships" xmlns:a="http://schemas.openxmlformats.org/drawingml/2006/main" xmlns:p="http://schemas.openxmlformats.org/presentationml/2006/main" xmlns="" val="0"/>
              </a:ext>
            </a:extLst>
          </a:blip>
          <a:srcRect/>
          <a:stretch>
            <a:fillRect/>
          </a:stretch>
        </p:blipFill>
        <p:spPr bwMode="auto">
          <a:xfrm>
            <a:off x="5500688" y="3141663"/>
            <a:ext cx="3629025" cy="2746375"/>
          </a:xfrm>
          <a:prstGeom prst="rect">
            <a:avLst/>
          </a:prstGeom>
          <a:noFill/>
          <a:ln>
            <a:noFill/>
          </a:ln>
          <a:effectLst/>
          <a:extLst>
            <a:ext uri="{909E8E84-426E-40dd-AFC4-6F175D3DCCD1}">
              <a14:hiddenFil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a14="http://schemas.microsoft.com/office/drawing/2010/main" xmlns:a="http://schemas.openxmlformats.org/drawingml/2006/main" xmlns:p="http://schemas.openxmlformats.org/presentationml/2006/main" xmlns="">
                <a:effectLst>
                  <a:outerShdw blurRad="63500" dist="38099" dir="2700000" algn="ctr" rotWithShape="0">
                    <a:schemeClr val="bg2">
                      <a:alpha val="74997"/>
                    </a:schemeClr>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normAutofit fontScale="90000"/>
          </a:bodyPr>
          <a:lstStyle/>
          <a:p>
            <a:pPr algn="l"/>
            <a:r>
              <a:rPr lang="en-US" sz="3200" b="1">
                <a:ea typeface="ＭＳ Ｐゴシック" pitchFamily="-103" charset="-128"/>
                <a:cs typeface="ＭＳ Ｐゴシック" pitchFamily="-103" charset="-128"/>
              </a:rPr>
              <a:t>III.</a:t>
            </a:r>
            <a:r>
              <a:rPr lang="en-US" sz="3200" b="1" u="sng">
                <a:ea typeface="ＭＳ Ｐゴシック" pitchFamily="-103" charset="-128"/>
                <a:cs typeface="ＭＳ Ｐゴシック" pitchFamily="-103" charset="-128"/>
              </a:rPr>
              <a:t>Form and Function in Flatworms</a:t>
            </a:r>
            <a:r>
              <a:rPr lang="en-CA">
                <a:ea typeface="ＭＳ Ｐゴシック" pitchFamily="-103" charset="-128"/>
                <a:cs typeface="ＭＳ Ｐゴシック" pitchFamily="-103" charset="-128"/>
              </a:rPr>
              <a:t/>
            </a:r>
            <a:br>
              <a:rPr lang="en-CA">
                <a:ea typeface="ＭＳ Ｐゴシック" pitchFamily="-103" charset="-128"/>
                <a:cs typeface="ＭＳ Ｐゴシック" pitchFamily="-103" charset="-128"/>
              </a:rPr>
            </a:br>
            <a:endParaRPr lang="en-CA">
              <a:ea typeface="ＭＳ Ｐゴシック" pitchFamily="-103" charset="-128"/>
              <a:cs typeface="ＭＳ Ｐゴシック" pitchFamily="-103" charset="-128"/>
            </a:endParaRPr>
          </a:p>
        </p:txBody>
      </p:sp>
      <p:sp>
        <p:nvSpPr>
          <p:cNvPr id="24578" name="Content Placeholder 2"/>
          <p:cNvSpPr>
            <a:spLocks noGrp="1"/>
          </p:cNvSpPr>
          <p:nvPr>
            <p:ph idx="1"/>
          </p:nvPr>
        </p:nvSpPr>
        <p:spPr/>
        <p:txBody>
          <a:bodyPr/>
          <a:lstStyle/>
          <a:p>
            <a:pPr marL="0" indent="0">
              <a:buFont typeface="Arial" pitchFamily="-103" charset="0"/>
              <a:buNone/>
            </a:pPr>
            <a:r>
              <a:rPr lang="en-US" b="1">
                <a:ea typeface="ＭＳ Ｐゴシック" pitchFamily="-103" charset="-128"/>
                <a:cs typeface="ＭＳ Ｐゴシック" pitchFamily="-103" charset="-128"/>
              </a:rPr>
              <a:t>A.	Describe how a free-living flatworm ( like </a:t>
            </a:r>
            <a:endParaRPr lang="en-CA">
              <a:ea typeface="ＭＳ Ｐゴシック" pitchFamily="-103" charset="-128"/>
              <a:cs typeface="ＭＳ Ｐゴシック" pitchFamily="-103" charset="-128"/>
            </a:endParaRPr>
          </a:p>
          <a:p>
            <a:pPr marL="0" indent="0">
              <a:buFont typeface="Arial" pitchFamily="-103" charset="0"/>
              <a:buNone/>
            </a:pPr>
            <a:r>
              <a:rPr lang="en-US" b="1">
                <a:ea typeface="ＭＳ Ｐゴシック" pitchFamily="-103" charset="-128"/>
                <a:cs typeface="ＭＳ Ｐゴシック" pitchFamily="-103" charset="-128"/>
              </a:rPr>
              <a:t>Planarian) eats:  </a:t>
            </a:r>
            <a:endParaRPr lang="en-US" b="1" i="1">
              <a:ea typeface="ＭＳ Ｐゴシック" pitchFamily="-103" charset="-128"/>
              <a:cs typeface="ＭＳ Ｐゴシック" pitchFamily="-103" charset="-128"/>
            </a:endParaRPr>
          </a:p>
          <a:p>
            <a:pPr marL="0" indent="0">
              <a:buFont typeface="Arial" pitchFamily="-103" charset="0"/>
              <a:buNone/>
            </a:pPr>
            <a:r>
              <a:rPr lang="en-US" b="1" i="1">
                <a:ea typeface="ＭＳ Ｐゴシック" pitchFamily="-103" charset="-128"/>
                <a:cs typeface="ＭＳ Ｐゴシック" pitchFamily="-103" charset="-128"/>
              </a:rPr>
              <a:t>Use their pharynx to suck food into the gastrovascular cavity </a:t>
            </a:r>
            <a:endParaRPr lang="en-CA">
              <a:ea typeface="ＭＳ Ｐゴシック" pitchFamily="-103" charset="-128"/>
              <a:cs typeface="ＭＳ Ｐゴシック" pitchFamily="-103" charset="-128"/>
            </a:endParaRPr>
          </a:p>
        </p:txBody>
      </p:sp>
      <p:sp>
        <p:nvSpPr>
          <p:cNvPr id="24579" name="AutoShape 2" descr="data:image/jpg;base64,/9j/4AAQSkZJRgABAQAAAQABAAD/2wCEAAkGBhASEBUUEhQUFRQWFx0VFhcVFx8eGBgbHB4YGhsXGBgaHCYeGxwkGxcYHy8gIycsLSwtFx4xNTAqNSYrLCkBCQoKDgwOGg8PGiwkHyQsLC8pKi0qKSwqLCwsKSwpLywpKSwsKSwsLCwsLCwpKSwsLCksLCksLCwsKSwsLCw1LP/AABEIAKAA6AMBIgACEQEDEQH/xAAcAAEAAQUBAQAAAAAAAAAAAAAABQMEBgcIAQL/xAA8EAACAQIEAwcBBQYHAAMAAAABAhEAAwQSITEFQVEGBxMiMmGBcSNCkaGxFVJicsHhFDOCkqLR8CQlQ//EABoBAAEFAQAAAAAAAAAAAAAAAAABAgMEBQb/xAAtEQACAgEEAgADCAMBAAAAAAAAAQIDEQQSITEFQRNRYSJxkaGxwfDxFIHRFf/aAAwDAQACEQMRAD8A1DSlKvDRShpSZQClKUuQFKUoDIpSlAClKUAKUpQApSlAClKUAKUpQApSlAClKUAKUpQApSlAClKUAKr8PwTXr1u0nquOqL9WIFUKyvussBuLYaY0LMJ6hTFRXzcK5SXpMVdm1+zfYbCYFcot27t2Ja7cAZj/ACgjQVPX8JbZIaxZImMpRdfgrVdmt5m1BMkADXKeY1/HX3qu11XsgsAXQqWCwCANMwNZ0Y7XySGI8Q7BcIxAGfDtZdhva8oHLlpWH8c7kboQ3MHeF4D7lyFb/cNCfqBW0r9pTmMjKeQOx3Bjp1q1FjWVgagmCZ5eZRuRU0bdqEaNEYPsBxC45XwHXKYJuDKPgnf4qe4h3VXLGAuYi5dGdRmyLqsDeW3mtx2L7XNCuo0Ukx5gdxG3X5rG+8FI4fiJJEgT7EsARpoakjc5NYEcTQNK9IryrgwUpSgBSlKAFKUoAUpSgBSlKTIClKUoClKUmQFKUpQFKUoAUpSgBWSd3GICcVwpOgNzJ/uBFY3VzwzFm1et3RvbdXH+kg/pUV8N9cor2mKuzpl7zo7wFYHU5iIb+sivGUCSAZdWUjeRE6MeVfPi+KltvIxZZUEfvCfV0qtcIEFCxY5Q1tDKgjmtZzkpLciZFstkKFa2cq6iByMbxtPI1LcM4bbeyHM5nX1TqJ/d6VZhnUxdDqJJEiVJ1HLaZqObiGPw+Jwtuzbt3MHcOS4xDeLaYySWgwF94qFTjGSUgceCWGHa02RjPlIRo1PMyeR0/Ssc7xOFH9kYkhg0W1IgawHRjJ56a/FZhjmZrqqrADIxY/eUkDKwHTerfF2cytadldHkMrAaqyiQuuusn5ipoNRn9BPRyg1eVNdruzT4HFNZbVd7bcmQ7R7jY+4qFitRPJCKUpTgFKUoAUpSgBVzw/ht6/cFuzbe45+6ilj8xsPc1MdiuyLY++VzG3atrnu3AubKOSgDdjyH16VvLhHBbGBtKlnyWoMnJ5hAlruIuE6LH3Y+lQWW7eEKkau4T3L4u4ofEXbdhSJhQbr/AIJoPk1ko7l8Ai/aXsWTEyAig/yqbbH4rYBx1tFObIEhWUoP81YBMKJy6kATqaoYPGi6hUg22EuouHI+UHmDJiJnSsqzyKi8J8kqreMmCWu5jBRq2L9Ob12lgaDY2d9KtMZ3LYeSbeKuqB917SsR75lZQfwrYX/xrltBNsWyRlC6qWM6B+pPOvpsX4Sea4XAAbMACraxlJCwANpimx8nBxzuF+E2ac4l3R4pJOHu2sQByWVb/kIJ+hrEuJ8ExOHIF+zctTtnWAfodj+NdIXcALinIwUQWKlgAvT0jrUbxHBaZboRwwGZC0qRzCzo3Xkat1a1Sw08jXXjs5zpWz+0XdfbufaYOUZiYtb22A5q26n2Na2xmCuWnNu4pR13VhqKvxtjLojaaKNKUqRCClKUAKClKRgbx7uMS1/hagEk2ptk7xB0HWIIrLeH3At220wo8rR5RqBqwPvWI9y+C/8ArbjajxLzQQdRlAG31Bisye0oOZ7YXN5WzEsTyBM6CspJYa+r/UlyXvbLgNzGYG7YtXPDdwMr66EEMNRrrFRuDwOIw2HsreuK7qoS64kSeRA/KTvV7hWuCzC3DEmGyj4H05V5h8GVGUjMjFgQSZ1g8+U8qq62uN9e336H1va+T4sNba4Ts59LD1e4j/29SNi3mkkgy0rp6YEEDpWPX7pQzC7iTBkHo2nx+FSGF4pmTy+r1sraGPY+1YOl8hOmTrt5x19cFi2rKzEj+2XZezi7DW7q+6solkPIj+o51oLtN2TxGBuBbwlW9Fwelv8Ao9Qa6Ya8rgEySOXOPcVH8W4PZxNtrd1A9ttwev13U+41ro9J5Gu1pRfZRksdnL1KzTth3c3MNN3Di5csycwK+e3/ADR6ljZh81hZrZi00NFKUpwClKUAdH9leFpgMLbw6ErcZFZ2FvNmdhLNK7gLIHKpzDA3FeSviBzKxmKgFfLJAGxB571zrZ7weKKqquMvgJGUZuQ2B01HsayHh/fbxFIW8LN9dc2ZMrkHcZrZA/4/WqUqJPkduN5YfhwZjMgamFb1E6BmI30AIHKrU4FAWQHMDIAnzCNGGaZgVBdl+8/A40MBc8C6cuW3eKj4tsYDa/NZeyF06FtipGgO5VgPzO9ZN/j4TWOmSqbRjpwdpGDqvPICTmVsuiprJjfbao58HHoC22JNsICxUKZJgqsr1nasxdFgoAUIHlOkSenU6TtUNi8BaAXxA1wPmLkhhGUcyICj9fisXVaK2uXHK7LNdq9mO4u+ouopIZ5gBnJcgjRWIMAZp+o6VdWeIy1uLkRM+lhG2ULm67PuIg19YmwPFRba5dNQwByrEbkzI3Edas8Vh0IJyM/hydVXNMg5lAHm261mQt2tPPJcwpIl8VioQZhcZuaosZlY6sAJkr6t+VQvaPspYv5luqCCBkfQMpHvvI6Ga8wXEzkVvEuFFfMLkwd4NtkIECNxyqT/AMOlwklwzPcJXK2iwNTJ5kV0eh1mY7bHyindTjk0P2j7N3sHcy3IZTqjrqrD+h9qia3h2j7NjEWjYZSOdsmPKY8pzdDEVpLEWWR2VhDKSpHuDB/Oulot3ooyWGfFKUqwNFK9I+a8oA3X2G7W8MwXCbS3LwLlizqPUCTJ0HxVye/PhqsYtYo7Q2ReXTzg1ouvQ1QfBx0KmdMdm+1uEx6k2mtO2zo4K3ADyZTuI5iRUz4egUnKi+kRMRqDmrlHD4h0cOjMjjVWUww+h3rbnYPvMOIK2MZcC3ZGS6fKLnLKeQf9ap3UtcvlD4s2bxGwHBgEyu4+97f11qAaw+aJjWQIOkdR7ipTxJXTXkTzB/tXyMUjD1+cDXlmA/rXHeT0zVja+WV/wuU3OK2nymJOisPYxv7Mp/8Ab1eYe8DrOg6iCeWoqJuupiScs6Fh+h5fSry3ixvIMmBzE/8ARrEpvlS04+h1lWY5RWxVuZNtob35fFa67Y91q4hjdwoW3ePme3P2bnfymPIxPx9Kz3xCpLGRrB9ulfKPpsdtyCdOtdXovPKTxZxyVZ1bTmnGYK5adkuIyOphlYQQao10L2g7J4THpF1YfL9nek5l5xO5X+E7VpvtR2FxmBlri57Uwt1CCp6TBlT9a62FqmsogwY9SlKmQgpSlKArJuy/eJxDAwtq7mtD/wDK55kjos6pv90isZpSNZQuToTs53v8PxTAXGOGu7ZX9BJjzK+2p01g1mrYl2BGQhpiQwmDoXBIIB5xXI+Y1unuT7b4vEXXwl9/ERLRuo7esQyLlLfeEPz2y1UtpWBUzP7/AAmWLTcm2uUZ20fScxgyTJidNqgmxFwAtay6erICVYj1RGuaeorLruIyZ2YqByJGUKuxBbnrrUJxTh4bM2T6eYhWG8kqa4zyumhXia69l7T2c4ZjmKxBL5xadiYZwqSXBHmUidDHMfNUf2rYumbWYAeUIVyurAgMrz6kgjbpVC9dfxJ8MRLAliFLmDBzrowjTb86t7d7wzbhVBzeUpMnNOik7kEZdetU41rHz+XJouPsye7bJWcoEoq5g8jnKj6HatVd5fZ4rcGJQeV4W4Bur9T9YrZnAkZ7b2fu3GY2iwHIeYSuk5m/I1Fdo+Fi9h7yffe1AHW4moPtsa63RXfYj9DIujtbRo+lespB15UrdXRVPKUpSgKUpQAoT/7+9KUNZFNw92neKL2TCYn/ADtFtXJ/zI+6xOzwBHWs7xCjXeQdtjJ6aVzHmPv8cvnka232D71lYLh8e8HRbd+BB6C6Z0P8X41k6rSqUXHHH6D0zP7ahhsN5OkyY3P9qt/8CgKlS0idBoPoRVzisIxnUiNjEBhymND9RXmIu6gOPLoSPccwRrXH6vxrqTcfXv5lqu6UXgtsJxHKubXKDGo1bXnHTrV6LoMhGkTtO3sddPrVm1ss0gCWOhiAY6Hr9a8vW3CiTHPXkddTA2rDl1hccl3bCfRKI05QcpM69RVNUTKV0YGQQ2oI5gg6GrfCXE1PmEDVgdifpt7VWuWZO8AyIMa6aEEbVraXzF1CSlyvzKM6eeDX3azugtvnuYI+G/q8FoFs9QjbqegOnuK1Tj+H3bNw27qNbcbqwg/HUe4rpy2gRZfkBPOo/jPC8Ni0C3rYuIVOU/fHuhBlYrttL5Cu2KaffoquDRzXSs+4/wB0mISbmEJvW/3GGW6vtGzfUGsFxGHdGKupVhurCCPqDWopJ9DWinSlKUQVkXd/2iGC4hZvMYtzkub+h/Kxgbxo3+msdoevtTZc8CnW1/CIXYlVbxANC05+Y8rbRE6VEcaNzwhJtSCTnykIoB8oPmkNECfwFXnDrCWsNhbKNcZVtpluKMwYBRqzbAMD+dfGLs27KvFtIJzKqKM22re5JrmPJrFcuSxU+UYXjb9tgxW64ZZU28sgFRmIH/fQ1HYjGpk06SpyksmYhZzTppNX3FMQbfmG0q7DQqoJIY5tPVpodoiqJtByQYYlVEg5TK5mBKxEEACd65+GEkzcj1gucAt3yqjqba3Uu5hAOnqCgDqJMjWr8uHZ5UrqGUnmG82vvrUZwty6lSosvK3W1hPK0hTrvCke81LXruYkbpcHi23OhI5zHLXT2rb8a3lpv/Rnao0T2hw4t4u8g2Fxv1n+tKv+3tuOI3vqD+IpXVUvME/oZsuyApSlSjRSlKAFKUoAUIpSkwBnvYrvTvYYrZxTG7hvSCRL2hsI5svtvW3MO1m/bFy0y3EYeVkaQwGhiNiOYNczVkfY3txfwFzy+ey5HiWidD/EselvfY86o36ZNPC4+Q9N5N62s1sMvlAOgzHY/SrayzgeXX+FhoY31mdqqcGxOHxOF8Sw+a0W57g7lGnUHlFUr5Fo6KWEH0jQRuCeUda5HX+O4Uq1wuy3VZh4LW9dvIC+iFjsw5dDPtzFSFq+rE5m8gB2E89PmqWIxK3YzFgyeUe4ImCOY6Go7FYXNGRypBzZRoSOhHSsKcYuSRoxxYueyXxWMRXChgM0BSx0mNtfblNVbI0ABQbqfrtC/iKx6/grRtOLz5EIkj9z+JW5f2q/Ti8KrhDl2ZTDGRtczDUkwNRpT414+1GTXr+iOdGVtRL3LAAUKQHIgHXLpB+Ks+MdnsPiQBetWroEgsy+YiPuspDAzXyLs+YATMnXSTV4MRkGrQCSAAJOo5j2Ma1raXzVkJKM1wVJ6bH3mB8a7obFxWOFbwidluS401GU+pZ2MzWJ2+6HiRMEWRyk3NPwCk/lW6cHxNLw8NmUXQnmUN5tdMwHuRV+lmSQNhDGRJPl1A1Guk/NdLR5OuzhP9irOtxeGaZ4d3JYlyRdv2bcbhQXPODsu8frU/f7gLZSLeMbxgJ89sZT/tIYD5NbIW0luIMEsWEyYkDQyYH96q4Di9tndEIJRirLOs6MdTuBmpX5KG/bkTZxkj+x3Dblnh+HtYjIblpDbYqZUCWCjSNMoUfFW3HsdYtr4TwloQp3DKSUjIY1XXXX8qvsdxNrcgIW8xX1KAFjMHgCZBERvrWL8c4nITMjZVVWzXDsSQxkncaxtWHrNZG1bYvPPJb09Lck/RB43GKrZgi3BnFu6BsIdlJnoJBOm5qnjUW1nKNmVCFtsW+851UneZMCqWPu+Jcfyh1Zy0KZIg+kHSBA161Tu2bJt2TbYswXxCAPs5zSgIGxWfmqkILCz/P50afSJzBcMz2EF0zmYKFUwRAYFZJ1GvPWpDGWVTLbUkoFkCNLQWFyT9KjeEYZMtxybpUGPMYAZiWLKCJGsCry5ioWMkPmh42jVpHXp8VpeOrcW554M/UvnBp7ttdDY+8VJIzRr7AV5VlxzF+LibtzWGckT02/pSurpTjWk/kZz7LGlKVKNFKUoAUpSgBSlKAFKUoAm+yfa2/gL2e0SUOl23MK67R7NGxre3BuJ4XG2luWGJBknQAgwZRxzIPKubqmey3au/gL3iWjIOjofS69D0PQ1TvoUstf2OTwb/t4dCzKVidSR+Ez/Sqd1Cx12X0ssDTmAKteDccs46yLmHuTr9omgZTuQVnb3FXq2reVzAIbkdvnnXKa/wAdmG6H3lqq1p9kXxLDxcI1CgnXlH0OjaE6fNX2BwDqgJtBxIkDmI0Zff22r5xWHzkaEhcpUBpjTUDpuZ617Y4gyFrboXGUhCIAI/m+6YNYVbjuSfS7NCUnKC29lK7hbGa7lcA5hCqpLKsgyQpJylj6o5a1RvcJu21LgSR5zrJzyZ2JgbGANjV5ibCyl0JbefLObzhWHmUmQpjynXpXtxpMrcTKJaG9YDCM0zpqAK1pUVySaRDG2cSIwGJYXxKoCylVYyXzAAlVcaFZ/wCqvr3EsQpzXjblCx9TCRELEDeTGU1H8WW/ITI11XJGW5LFXGoAcFdDEzJr5S8hktbIyWssGc+YwWJLj66/FQz07T46JdyfMkV7nEbpIWZDkQVeVVo9JXQ8qrW8Y/2QZvt9HuLb0DALs/WTETtUU1+3cZ4KyMrIhYgMIylTlUga6hgZ3r23YLgAK3ht5BlctbtBRE3GzEzKicp+8KT/ABJdrCY5yh0XHEOJFkYhy6yHBJOf16odgYOYfQConiWKVnZVvNbEjyknWdWBkatpEbVPtg8IEvhCzXQCSisrHMI5GddZHPWoXF9n3a4b1zTlbQk5oJ10GhJ0Gwp0aFU23+P1HV2x6R8HBh/EvAyiqWuOYGin0BF1nXerTDXFuXQ7F0RoREjICTMAAcwAP/GrrE8CRb65SZyhXzsckHlIWMoO6idtak8BYuIguIARqVNyJ1IBP/CQByNS1x+JxB+gnZhZbLjBWUuWvUzrbeZZYz8oPMwaje13GPAsXiG2UoMu+bb8p/Kp69fJCpm9PnnKOZ3B5GtR94nHBdvmwkeHaYgkfefmZroNHp3CCh79/uZV1m6WTEaUpW6iqek15SlKApSlAClKUAKUpQApSlAClKUAXvBuM3sLdW7ZbKw/AjmpHMGt09le3FjGKSoK3FWblomdObKfvD9K0TX3YvsjBkYqw2KmCPoar20Ka47HKWDpAXEPpYKVGaDz9vpV1ag+RhM+3o5QOeXlWpOAd50hbeMExoLw3/1jnvuKzrhnaRbiDwWt3be2YNqv8JUiYrm9X4qL5gsP8ixC1lxatm2bhyMCj5WOUajXKYGmgjlJr5xN+2SQVEuAV8xWdNQSAdBvB51LYK6twnRFLRGnqA3UsQNjtr7Vb3sHczqblt1Ex5AGQ/AJy1lXaXUUWYgm13wXYWxsXJaDB2gqvac/Z6t5i2nm3VVIcg7VT+1yZkAvKw8rLpA/l5GOVfX7LyRFvwjqPtGBggyLiqJnSdJB9q8XAEw4bUeaZZROum2xGlN/ypLhrI/ZHtMiMQ6lSxs3LWe4TBOkhYMMAYnkDUngsWqBc6XEKD0yZkj0l1GUyY1q4xeGuBFNlFkrDHMCNdwwPq0J6VFW8BeWEdVQFyVE5ZJafT6tBEcqnjqd2Vjn7xuzPsvMbxdGW4DZKlklyD9pMSvo1MlYn21qL/bt25dQC6qLlynIoXLMTmJnUe29X37Jc3Qx9PMnTONZlgJUfrNfeGVikoqKFbLFpoE/vNAlqdXXO9YSF3QrPvC8PNx0BuXvCsxJKhVuPy09TATvtV7/AIlDddXtkPb0QsNdR6tPLEbAdKp4m+ArL5EJXJmZiztznfSelYx2j7X28LmGZWvEAKk+3qbfKK09Jo/h4cu10VLbtxT7fdpP8NaVV/znBC6+lf3z79K1IT13qvj8dcvXC91i7ncn9B0HtVCugpq2LL7ZTk8ilKVONFKUoAUpSgBSlKAFKUoAUpSgBSlKAFKUoAVWwmOu2mzW3ZD1UxVGlNcU+GBm3Au8zGW5DrbvKAWbN5WAHMGRrPLnWX8J70MFddS157J/dcafSdvnStNUqCWnTeVwOUsHRS9rMNcXy3cMwIjMLiZvlWefkVW/aylSgdOobxkg6jbK0yRyNc3RSKrPx1b5ePwH/FljB0Y3FAXkXUKmFYF1BEAQR5qtsXxRfCJm1mJ3e6DJnca6fFc+0o/86rduXf3C/FeMG/n4yFXK16yqMpDqLiZPgls01j2N7c4TDoUW6HM6BBm05azFahivaljpIx6GOZlXGu8LEXxlthbS9R649zsPisXe4WJJJJO5O/4180qzCqMOhreRSlKkEFKUoA//2Q=="/>
          <p:cNvSpPr>
            <a:spLocks noChangeAspect="1" noChangeArrowheads="1"/>
          </p:cNvSpPr>
          <p:nvPr/>
        </p:nvSpPr>
        <p:spPr bwMode="auto">
          <a:xfrm>
            <a:off x="144463" y="-144463"/>
            <a:ext cx="304800" cy="304801"/>
          </a:xfrm>
          <a:prstGeom prst="rect">
            <a:avLst/>
          </a:prstGeom>
          <a:noFill/>
          <a:ln w="9525">
            <a:noFill/>
            <a:miter lim="800000"/>
            <a:headEnd/>
            <a:tailEnd/>
          </a:ln>
        </p:spPr>
        <p:txBody>
          <a:bodyPr>
            <a:prstTxWarp prst="textNoShape">
              <a:avLst/>
            </a:prstTxWarp>
          </a:bodyPr>
          <a:lstStyle/>
          <a:p>
            <a:endParaRPr lang="en-CA"/>
          </a:p>
        </p:txBody>
      </p:sp>
      <p:sp>
        <p:nvSpPr>
          <p:cNvPr id="24580" name="AutoShape 4" descr="data:image/jpg;base64,/9j/4AAQSkZJRgABAQAAAQABAAD/2wCEAAkGBhASEBUUEhQUFRQWFx0VFhcVFx8eGBgbHB4YGhsXGBgaHCYeGxwkGxcYHy8gIycsLSwtFx4xNTAqNSYrLCkBCQoKDgwOGg8PGiwkHyQsLC8pKi0qKSwqLCwsKSwpLywpKSwsKSwsLCwsLCwpKSwsLCksLCksLCwsKSwsLCw1LP/AABEIAKAA6AMBIgACEQEDEQH/xAAcAAEAAQUBAQAAAAAAAAAAAAAABQMEBgcIAQL/xAA8EAACAQIEAwcBBQYHAAMAAAABAhEAAwQSITEFQVEGBxMiMmGBcSNCkaGxFVJicsHhFDOCkqLR8CQlQ//EABoBAAEFAQAAAAAAAAAAAAAAAAABAgMEBQb/xAAtEQACAgEEAgADCAMBAAAAAAAAAQIDEQQSITEFQRNRYSJxkaGxwfDxFIHRFf/aAAwDAQACEQMRAD8A1DSlKvDRShpSZQClKUuQFKUoDIpSlAClKUAKUpQApSlAClKUAKUpQApSlAClKUAKUpQApSlAClKUAKr8PwTXr1u0nquOqL9WIFUKyvussBuLYaY0LMJ6hTFRXzcK5SXpMVdm1+zfYbCYFcot27t2Ja7cAZj/ACgjQVPX8JbZIaxZImMpRdfgrVdmt5m1BMkADXKeY1/HX3qu11XsgsAXQqWCwCANMwNZ0Y7XySGI8Q7BcIxAGfDtZdhva8oHLlpWH8c7kboQ3MHeF4D7lyFb/cNCfqBW0r9pTmMjKeQOx3Bjp1q1FjWVgagmCZ5eZRuRU0bdqEaNEYPsBxC45XwHXKYJuDKPgnf4qe4h3VXLGAuYi5dGdRmyLqsDeW3mtx2L7XNCuo0Ukx5gdxG3X5rG+8FI4fiJJEgT7EsARpoakjc5NYEcTQNK9IryrgwUpSgBSlKAFKUoAUpSgBSlKTIClKUoClKUmQFKUpQFKUoAUpSgBWSd3GICcVwpOgNzJ/uBFY3VzwzFm1et3RvbdXH+kg/pUV8N9cor2mKuzpl7zo7wFYHU5iIb+sivGUCSAZdWUjeRE6MeVfPi+KltvIxZZUEfvCfV0qtcIEFCxY5Q1tDKgjmtZzkpLciZFstkKFa2cq6iByMbxtPI1LcM4bbeyHM5nX1TqJ/d6VZhnUxdDqJJEiVJ1HLaZqObiGPw+Jwtuzbt3MHcOS4xDeLaYySWgwF94qFTjGSUgceCWGHa02RjPlIRo1PMyeR0/Ssc7xOFH9kYkhg0W1IgawHRjJ56a/FZhjmZrqqrADIxY/eUkDKwHTerfF2cytadldHkMrAaqyiQuuusn5ipoNRn9BPRyg1eVNdruzT4HFNZbVd7bcmQ7R7jY+4qFitRPJCKUpTgFKUoAUpSgBVzw/ht6/cFuzbe45+6ilj8xsPc1MdiuyLY++VzG3atrnu3AubKOSgDdjyH16VvLhHBbGBtKlnyWoMnJ5hAlruIuE6LH3Y+lQWW7eEKkau4T3L4u4ofEXbdhSJhQbr/AIJoPk1ko7l8Ai/aXsWTEyAig/yqbbH4rYBx1tFObIEhWUoP81YBMKJy6kATqaoYPGi6hUg22EuouHI+UHmDJiJnSsqzyKi8J8kqreMmCWu5jBRq2L9Ob12lgaDY2d9KtMZ3LYeSbeKuqB917SsR75lZQfwrYX/xrltBNsWyRlC6qWM6B+pPOvpsX4Sea4XAAbMACraxlJCwANpimx8nBxzuF+E2ac4l3R4pJOHu2sQByWVb/kIJ+hrEuJ8ExOHIF+zctTtnWAfodj+NdIXcALinIwUQWKlgAvT0jrUbxHBaZboRwwGZC0qRzCzo3Xkat1a1Sw08jXXjs5zpWz+0XdfbufaYOUZiYtb22A5q26n2Na2xmCuWnNu4pR13VhqKvxtjLojaaKNKUqRCClKUAKClKRgbx7uMS1/hagEk2ptk7xB0HWIIrLeH3At220wo8rR5RqBqwPvWI9y+C/8ArbjajxLzQQdRlAG31Bisye0oOZ7YXN5WzEsTyBM6CspJYa+r/UlyXvbLgNzGYG7YtXPDdwMr66EEMNRrrFRuDwOIw2HsreuK7qoS64kSeRA/KTvV7hWuCzC3DEmGyj4H05V5h8GVGUjMjFgQSZ1g8+U8qq62uN9e336H1va+T4sNba4Ts59LD1e4j/29SNi3mkkgy0rp6YEEDpWPX7pQzC7iTBkHo2nx+FSGF4pmTy+r1sraGPY+1YOl8hOmTrt5x19cFi2rKzEj+2XZezi7DW7q+6solkPIj+o51oLtN2TxGBuBbwlW9Fwelv8Ao9Qa6Ya8rgEySOXOPcVH8W4PZxNtrd1A9ttwev13U+41ro9J5Gu1pRfZRksdnL1KzTth3c3MNN3Di5csycwK+e3/ADR6ljZh81hZrZi00NFKUpwClKUAdH9leFpgMLbw6ErcZFZ2FvNmdhLNK7gLIHKpzDA3FeSviBzKxmKgFfLJAGxB571zrZ7weKKqquMvgJGUZuQ2B01HsayHh/fbxFIW8LN9dc2ZMrkHcZrZA/4/WqUqJPkduN5YfhwZjMgamFb1E6BmI30AIHKrU4FAWQHMDIAnzCNGGaZgVBdl+8/A40MBc8C6cuW3eKj4tsYDa/NZeyF06FtipGgO5VgPzO9ZN/j4TWOmSqbRjpwdpGDqvPICTmVsuiprJjfbao58HHoC22JNsICxUKZJgqsr1nasxdFgoAUIHlOkSenU6TtUNi8BaAXxA1wPmLkhhGUcyICj9fisXVaK2uXHK7LNdq9mO4u+ouopIZ5gBnJcgjRWIMAZp+o6VdWeIy1uLkRM+lhG2ULm67PuIg19YmwPFRba5dNQwByrEbkzI3Edas8Vh0IJyM/hydVXNMg5lAHm261mQt2tPPJcwpIl8VioQZhcZuaosZlY6sAJkr6t+VQvaPspYv5luqCCBkfQMpHvvI6Ga8wXEzkVvEuFFfMLkwd4NtkIECNxyqT/AMOlwklwzPcJXK2iwNTJ5kV0eh1mY7bHyindTjk0P2j7N3sHcy3IZTqjrqrD+h9qia3h2j7NjEWjYZSOdsmPKY8pzdDEVpLEWWR2VhDKSpHuDB/Oulot3ooyWGfFKUqwNFK9I+a8oA3X2G7W8MwXCbS3LwLlizqPUCTJ0HxVye/PhqsYtYo7Q2ReXTzg1ouvQ1QfBx0KmdMdm+1uEx6k2mtO2zo4K3ADyZTuI5iRUz4egUnKi+kRMRqDmrlHD4h0cOjMjjVWUww+h3rbnYPvMOIK2MZcC3ZGS6fKLnLKeQf9ap3UtcvlD4s2bxGwHBgEyu4+97f11qAaw+aJjWQIOkdR7ipTxJXTXkTzB/tXyMUjD1+cDXlmA/rXHeT0zVja+WV/wuU3OK2nymJOisPYxv7Mp/8Ab1eYe8DrOg6iCeWoqJuupiScs6Fh+h5fSry3ixvIMmBzE/8ARrEpvlS04+h1lWY5RWxVuZNtob35fFa67Y91q4hjdwoW3ePme3P2bnfymPIxPx9Kz3xCpLGRrB9ulfKPpsdtyCdOtdXovPKTxZxyVZ1bTmnGYK5adkuIyOphlYQQao10L2g7J4THpF1YfL9nek5l5xO5X+E7VpvtR2FxmBlri57Uwt1CCp6TBlT9a62FqmsogwY9SlKmQgpSlKArJuy/eJxDAwtq7mtD/wDK55kjos6pv90isZpSNZQuToTs53v8PxTAXGOGu7ZX9BJjzK+2p01g1mrYl2BGQhpiQwmDoXBIIB5xXI+Y1unuT7b4vEXXwl9/ERLRuo7esQyLlLfeEPz2y1UtpWBUzP7/AAmWLTcm2uUZ20fScxgyTJidNqgmxFwAtay6erICVYj1RGuaeorLruIyZ2YqByJGUKuxBbnrrUJxTh4bM2T6eYhWG8kqa4zyumhXia69l7T2c4ZjmKxBL5xadiYZwqSXBHmUidDHMfNUf2rYumbWYAeUIVyurAgMrz6kgjbpVC9dfxJ8MRLAliFLmDBzrowjTb86t7d7wzbhVBzeUpMnNOik7kEZdetU41rHz+XJouPsye7bJWcoEoq5g8jnKj6HatVd5fZ4rcGJQeV4W4Bur9T9YrZnAkZ7b2fu3GY2iwHIeYSuk5m/I1Fdo+Fi9h7yffe1AHW4moPtsa63RXfYj9DIujtbRo+lespB15UrdXRVPKUpSgKUpQAoT/7+9KUNZFNw92neKL2TCYn/ADtFtXJ/zI+6xOzwBHWs7xCjXeQdtjJ6aVzHmPv8cvnka232D71lYLh8e8HRbd+BB6C6Z0P8X41k6rSqUXHHH6D0zP7ahhsN5OkyY3P9qt/8CgKlS0idBoPoRVzisIxnUiNjEBhymND9RXmIu6gOPLoSPccwRrXH6vxrqTcfXv5lqu6UXgtsJxHKubXKDGo1bXnHTrV6LoMhGkTtO3sddPrVm1ss0gCWOhiAY6Hr9a8vW3CiTHPXkddTA2rDl1hccl3bCfRKI05QcpM69RVNUTKV0YGQQ2oI5gg6GrfCXE1PmEDVgdifpt7VWuWZO8AyIMa6aEEbVraXzF1CSlyvzKM6eeDX3azugtvnuYI+G/q8FoFs9QjbqegOnuK1Tj+H3bNw27qNbcbqwg/HUe4rpy2gRZfkBPOo/jPC8Ni0C3rYuIVOU/fHuhBlYrttL5Cu2KaffoquDRzXSs+4/wB0mISbmEJvW/3GGW6vtGzfUGsFxGHdGKupVhurCCPqDWopJ9DWinSlKUQVkXd/2iGC4hZvMYtzkub+h/Kxgbxo3+msdoevtTZc8CnW1/CIXYlVbxANC05+Y8rbRE6VEcaNzwhJtSCTnykIoB8oPmkNECfwFXnDrCWsNhbKNcZVtpluKMwYBRqzbAMD+dfGLs27KvFtIJzKqKM22re5JrmPJrFcuSxU+UYXjb9tgxW64ZZU28sgFRmIH/fQ1HYjGpk06SpyksmYhZzTppNX3FMQbfmG0q7DQqoJIY5tPVpodoiqJtByQYYlVEg5TK5mBKxEEACd65+GEkzcj1gucAt3yqjqba3Uu5hAOnqCgDqJMjWr8uHZ5UrqGUnmG82vvrUZwty6lSosvK3W1hPK0hTrvCke81LXruYkbpcHi23OhI5zHLXT2rb8a3lpv/Rnao0T2hw4t4u8g2Fxv1n+tKv+3tuOI3vqD+IpXVUvME/oZsuyApSlSjRSlKAFKUoAUIpSkwBnvYrvTvYYrZxTG7hvSCRL2hsI5svtvW3MO1m/bFy0y3EYeVkaQwGhiNiOYNczVkfY3txfwFzy+ey5HiWidD/EselvfY86o36ZNPC4+Q9N5N62s1sMvlAOgzHY/SrayzgeXX+FhoY31mdqqcGxOHxOF8Sw+a0W57g7lGnUHlFUr5Fo6KWEH0jQRuCeUda5HX+O4Uq1wuy3VZh4LW9dvIC+iFjsw5dDPtzFSFq+rE5m8gB2E89PmqWIxK3YzFgyeUe4ImCOY6Go7FYXNGRypBzZRoSOhHSsKcYuSRoxxYueyXxWMRXChgM0BSx0mNtfblNVbI0ABQbqfrtC/iKx6/grRtOLz5EIkj9z+JW5f2q/Ti8KrhDl2ZTDGRtczDUkwNRpT414+1GTXr+iOdGVtRL3LAAUKQHIgHXLpB+Ks+MdnsPiQBetWroEgsy+YiPuspDAzXyLs+YATMnXSTV4MRkGrQCSAAJOo5j2Ma1raXzVkJKM1wVJ6bH3mB8a7obFxWOFbwidluS401GU+pZ2MzWJ2+6HiRMEWRyk3NPwCk/lW6cHxNLw8NmUXQnmUN5tdMwHuRV+lmSQNhDGRJPl1A1Guk/NdLR5OuzhP9irOtxeGaZ4d3JYlyRdv2bcbhQXPODsu8frU/f7gLZSLeMbxgJ89sZT/tIYD5NbIW0luIMEsWEyYkDQyYH96q4Di9tndEIJRirLOs6MdTuBmpX5KG/bkTZxkj+x3Dblnh+HtYjIblpDbYqZUCWCjSNMoUfFW3HsdYtr4TwloQp3DKSUjIY1XXXX8qvsdxNrcgIW8xX1KAFjMHgCZBERvrWL8c4nITMjZVVWzXDsSQxkncaxtWHrNZG1bYvPPJb09Lck/RB43GKrZgi3BnFu6BsIdlJnoJBOm5qnjUW1nKNmVCFtsW+851UneZMCqWPu+Jcfyh1Zy0KZIg+kHSBA161Tu2bJt2TbYswXxCAPs5zSgIGxWfmqkILCz/P50afSJzBcMz2EF0zmYKFUwRAYFZJ1GvPWpDGWVTLbUkoFkCNLQWFyT9KjeEYZMtxybpUGPMYAZiWLKCJGsCry5ioWMkPmh42jVpHXp8VpeOrcW554M/UvnBp7ttdDY+8VJIzRr7AV5VlxzF+LibtzWGckT02/pSurpTjWk/kZz7LGlKVKNFKUoAUpSgBSlKAFKUoAm+yfa2/gL2e0SUOl23MK67R7NGxre3BuJ4XG2luWGJBknQAgwZRxzIPKubqmey3au/gL3iWjIOjofS69D0PQ1TvoUstf2OTwb/t4dCzKVidSR+Ez/Sqd1Cx12X0ssDTmAKteDccs46yLmHuTr9omgZTuQVnb3FXq2reVzAIbkdvnnXKa/wAdmG6H3lqq1p9kXxLDxcI1CgnXlH0OjaE6fNX2BwDqgJtBxIkDmI0Zff22r5xWHzkaEhcpUBpjTUDpuZ617Y4gyFrboXGUhCIAI/m+6YNYVbjuSfS7NCUnKC29lK7hbGa7lcA5hCqpLKsgyQpJylj6o5a1RvcJu21LgSR5zrJzyZ2JgbGANjV5ibCyl0JbefLObzhWHmUmQpjynXpXtxpMrcTKJaG9YDCM0zpqAK1pUVySaRDG2cSIwGJYXxKoCylVYyXzAAlVcaFZ/wCqvr3EsQpzXjblCx9TCRELEDeTGU1H8WW/ITI11XJGW5LFXGoAcFdDEzJr5S8hktbIyWssGc+YwWJLj66/FQz07T46JdyfMkV7nEbpIWZDkQVeVVo9JXQ8qrW8Y/2QZvt9HuLb0DALs/WTETtUU1+3cZ4KyMrIhYgMIylTlUga6hgZ3r23YLgAK3ht5BlctbtBRE3GzEzKicp+8KT/ABJdrCY5yh0XHEOJFkYhy6yHBJOf16odgYOYfQConiWKVnZVvNbEjyknWdWBkatpEbVPtg8IEvhCzXQCSisrHMI5GddZHPWoXF9n3a4b1zTlbQk5oJ10GhJ0Gwp0aFU23+P1HV2x6R8HBh/EvAyiqWuOYGin0BF1nXerTDXFuXQ7F0RoREjICTMAAcwAP/GrrE8CRb65SZyhXzsckHlIWMoO6idtak8BYuIguIARqVNyJ1IBP/CQByNS1x+JxB+gnZhZbLjBWUuWvUzrbeZZYz8oPMwaje13GPAsXiG2UoMu+bb8p/Kp69fJCpm9PnnKOZ3B5GtR94nHBdvmwkeHaYgkfefmZroNHp3CCh79/uZV1m6WTEaUpW6iqek15SlKApSlAClKUAKUpQApSlAClKUAXvBuM3sLdW7ZbKw/AjmpHMGt09le3FjGKSoK3FWblomdObKfvD9K0TX3YvsjBkYqw2KmCPoar20Ka47HKWDpAXEPpYKVGaDz9vpV1ag+RhM+3o5QOeXlWpOAd50hbeMExoLw3/1jnvuKzrhnaRbiDwWt3be2YNqv8JUiYrm9X4qL5gsP8ixC1lxatm2bhyMCj5WOUajXKYGmgjlJr5xN+2SQVEuAV8xWdNQSAdBvB51LYK6twnRFLRGnqA3UsQNjtr7Vb3sHczqblt1Ex5AGQ/AJy1lXaXUUWYgm13wXYWxsXJaDB2gqvac/Z6t5i2nm3VVIcg7VT+1yZkAvKw8rLpA/l5GOVfX7LyRFvwjqPtGBggyLiqJnSdJB9q8XAEw4bUeaZZROum2xGlN/ypLhrI/ZHtMiMQ6lSxs3LWe4TBOkhYMMAYnkDUngsWqBc6XEKD0yZkj0l1GUyY1q4xeGuBFNlFkrDHMCNdwwPq0J6VFW8BeWEdVQFyVE5ZJafT6tBEcqnjqd2Vjn7xuzPsvMbxdGW4DZKlklyD9pMSvo1MlYn21qL/bt25dQC6qLlynIoXLMTmJnUe29X37Jc3Qx9PMnTONZlgJUfrNfeGVikoqKFbLFpoE/vNAlqdXXO9YSF3QrPvC8PNx0BuXvCsxJKhVuPy09TATvtV7/AIlDddXtkPb0QsNdR6tPLEbAdKp4m+ArL5EJXJmZiztznfSelYx2j7X28LmGZWvEAKk+3qbfKK09Jo/h4cu10VLbtxT7fdpP8NaVV/znBC6+lf3z79K1IT13qvj8dcvXC91i7ncn9B0HtVCugpq2LL7ZTk8ilKVONFKUoAUpSgBSlKAFKUoAUpSgBSlKAFKUoAVWwmOu2mzW3ZD1UxVGlNcU+GBm3Au8zGW5DrbvKAWbN5WAHMGRrPLnWX8J70MFddS157J/dcafSdvnStNUqCWnTeVwOUsHRS9rMNcXy3cMwIjMLiZvlWefkVW/aylSgdOobxkg6jbK0yRyNc3RSKrPx1b5ePwH/FljB0Y3FAXkXUKmFYF1BEAQR5qtsXxRfCJm1mJ3e6DJnca6fFc+0o/86rduXf3C/FeMG/n4yFXK16yqMpDqLiZPgls01j2N7c4TDoUW6HM6BBm05azFahivaljpIx6GOZlXGu8LEXxlthbS9R649zsPisXe4WJJJJO5O/4180qzCqMOhreRSlKkEFKUoA//2Q=="/>
          <p:cNvSpPr>
            <a:spLocks noChangeAspect="1" noChangeArrowheads="1"/>
          </p:cNvSpPr>
          <p:nvPr/>
        </p:nvSpPr>
        <p:spPr bwMode="auto">
          <a:xfrm>
            <a:off x="296863" y="7938"/>
            <a:ext cx="304800" cy="304800"/>
          </a:xfrm>
          <a:prstGeom prst="rect">
            <a:avLst/>
          </a:prstGeom>
          <a:noFill/>
          <a:ln w="9525">
            <a:noFill/>
            <a:miter lim="800000"/>
            <a:headEnd/>
            <a:tailEnd/>
          </a:ln>
        </p:spPr>
        <p:txBody>
          <a:bodyPr>
            <a:prstTxWarp prst="textNoShape">
              <a:avLst/>
            </a:prstTxWarp>
          </a:bodyPr>
          <a:lstStyle/>
          <a:p>
            <a:endParaRPr lang="en-CA"/>
          </a:p>
        </p:txBody>
      </p:sp>
      <p:sp>
        <p:nvSpPr>
          <p:cNvPr id="24581" name="AutoShape 6" descr="data:image/jpg;base64,/9j/4AAQSkZJRgABAQAAAQABAAD/2wCEAAkGBhASEBUUEhQUFRQWFx0VFhcVFx8eGBgbHB4YGhsXGBgaHCYeGxwkGxcYHy8gIycsLSwtFx4xNTAqNSYrLCkBCQoKDgwOGg8PGiwkHyQsLC8pKi0qKSwqLCwsKSwpLywpKSwsKSwsLCwsLCwpKSwsLCksLCksLCwsKSwsLCw1LP/AABEIAKAA6AMBIgACEQEDEQH/xAAcAAEAAQUBAQAAAAAAAAAAAAAABQMEBgcIAQL/xAA8EAACAQIEAwcBBQYHAAMAAAABAhEAAwQSITEFQVEGBxMiMmGBcSNCkaGxFVJicsHhFDOCkqLR8CQlQ//EABoBAAEFAQAAAAAAAAAAAAAAAAABAgMEBQb/xAAtEQACAgEEAgADCAMBAAAAAAAAAQIDEQQSITEFQRNRYSJxkaGxwfDxFIHRFf/aAAwDAQACEQMRAD8A1DSlKvDRShpSZQClKUuQFKUoDIpSlAClKUAKUpQApSlAClKUAKUpQApSlAClKUAKUpQApSlAClKUAKr8PwTXr1u0nquOqL9WIFUKyvussBuLYaY0LMJ6hTFRXzcK5SXpMVdm1+zfYbCYFcot27t2Ja7cAZj/ACgjQVPX8JbZIaxZImMpRdfgrVdmt5m1BMkADXKeY1/HX3qu11XsgsAXQqWCwCANMwNZ0Y7XySGI8Q7BcIxAGfDtZdhva8oHLlpWH8c7kboQ3MHeF4D7lyFb/cNCfqBW0r9pTmMjKeQOx3Bjp1q1FjWVgagmCZ5eZRuRU0bdqEaNEYPsBxC45XwHXKYJuDKPgnf4qe4h3VXLGAuYi5dGdRmyLqsDeW3mtx2L7XNCuo0Ukx5gdxG3X5rG+8FI4fiJJEgT7EsARpoakjc5NYEcTQNK9IryrgwUpSgBSlKAFKUoAUpSgBSlKTIClKUoClKUmQFKUpQFKUoAUpSgBWSd3GICcVwpOgNzJ/uBFY3VzwzFm1et3RvbdXH+kg/pUV8N9cor2mKuzpl7zo7wFYHU5iIb+sivGUCSAZdWUjeRE6MeVfPi+KltvIxZZUEfvCfV0qtcIEFCxY5Q1tDKgjmtZzkpLciZFstkKFa2cq6iByMbxtPI1LcM4bbeyHM5nX1TqJ/d6VZhnUxdDqJJEiVJ1HLaZqObiGPw+Jwtuzbt3MHcOS4xDeLaYySWgwF94qFTjGSUgceCWGHa02RjPlIRo1PMyeR0/Ssc7xOFH9kYkhg0W1IgawHRjJ56a/FZhjmZrqqrADIxY/eUkDKwHTerfF2cytadldHkMrAaqyiQuuusn5ipoNRn9BPRyg1eVNdruzT4HFNZbVd7bcmQ7R7jY+4qFitRPJCKUpTgFKUoAUpSgBVzw/ht6/cFuzbe45+6ilj8xsPc1MdiuyLY++VzG3atrnu3AubKOSgDdjyH16VvLhHBbGBtKlnyWoMnJ5hAlruIuE6LH3Y+lQWW7eEKkau4T3L4u4ofEXbdhSJhQbr/AIJoPk1ko7l8Ai/aXsWTEyAig/yqbbH4rYBx1tFObIEhWUoP81YBMKJy6kATqaoYPGi6hUg22EuouHI+UHmDJiJnSsqzyKi8J8kqreMmCWu5jBRq2L9Ob12lgaDY2d9KtMZ3LYeSbeKuqB917SsR75lZQfwrYX/xrltBNsWyRlC6qWM6B+pPOvpsX4Sea4XAAbMACraxlJCwANpimx8nBxzuF+E2ac4l3R4pJOHu2sQByWVb/kIJ+hrEuJ8ExOHIF+zctTtnWAfodj+NdIXcALinIwUQWKlgAvT0jrUbxHBaZboRwwGZC0qRzCzo3Xkat1a1Sw08jXXjs5zpWz+0XdfbufaYOUZiYtb22A5q26n2Na2xmCuWnNu4pR13VhqKvxtjLojaaKNKUqRCClKUAKClKRgbx7uMS1/hagEk2ptk7xB0HWIIrLeH3At220wo8rR5RqBqwPvWI9y+C/8ArbjajxLzQQdRlAG31Bisye0oOZ7YXN5WzEsTyBM6CspJYa+r/UlyXvbLgNzGYG7YtXPDdwMr66EEMNRrrFRuDwOIw2HsreuK7qoS64kSeRA/KTvV7hWuCzC3DEmGyj4H05V5h8GVGUjMjFgQSZ1g8+U8qq62uN9e336H1va+T4sNba4Ts59LD1e4j/29SNi3mkkgy0rp6YEEDpWPX7pQzC7iTBkHo2nx+FSGF4pmTy+r1sraGPY+1YOl8hOmTrt5x19cFi2rKzEj+2XZezi7DW7q+6solkPIj+o51oLtN2TxGBuBbwlW9Fwelv8Ao9Qa6Ya8rgEySOXOPcVH8W4PZxNtrd1A9ttwev13U+41ro9J5Gu1pRfZRksdnL1KzTth3c3MNN3Di5csycwK+e3/ADR6ljZh81hZrZi00NFKUpwClKUAdH9leFpgMLbw6ErcZFZ2FvNmdhLNK7gLIHKpzDA3FeSviBzKxmKgFfLJAGxB571zrZ7weKKqquMvgJGUZuQ2B01HsayHh/fbxFIW8LN9dc2ZMrkHcZrZA/4/WqUqJPkduN5YfhwZjMgamFb1E6BmI30AIHKrU4FAWQHMDIAnzCNGGaZgVBdl+8/A40MBc8C6cuW3eKj4tsYDa/NZeyF06FtipGgO5VgPzO9ZN/j4TWOmSqbRjpwdpGDqvPICTmVsuiprJjfbao58HHoC22JNsICxUKZJgqsr1nasxdFgoAUIHlOkSenU6TtUNi8BaAXxA1wPmLkhhGUcyICj9fisXVaK2uXHK7LNdq9mO4u+ouopIZ5gBnJcgjRWIMAZp+o6VdWeIy1uLkRM+lhG2ULm67PuIg19YmwPFRba5dNQwByrEbkzI3Edas8Vh0IJyM/hydVXNMg5lAHm261mQt2tPPJcwpIl8VioQZhcZuaosZlY6sAJkr6t+VQvaPspYv5luqCCBkfQMpHvvI6Ga8wXEzkVvEuFFfMLkwd4NtkIECNxyqT/AMOlwklwzPcJXK2iwNTJ5kV0eh1mY7bHyindTjk0P2j7N3sHcy3IZTqjrqrD+h9qia3h2j7NjEWjYZSOdsmPKY8pzdDEVpLEWWR2VhDKSpHuDB/Oulot3ooyWGfFKUqwNFK9I+a8oA3X2G7W8MwXCbS3LwLlizqPUCTJ0HxVye/PhqsYtYo7Q2ReXTzg1ouvQ1QfBx0KmdMdm+1uEx6k2mtO2zo4K3ADyZTuI5iRUz4egUnKi+kRMRqDmrlHD4h0cOjMjjVWUww+h3rbnYPvMOIK2MZcC3ZGS6fKLnLKeQf9ap3UtcvlD4s2bxGwHBgEyu4+97f11qAaw+aJjWQIOkdR7ipTxJXTXkTzB/tXyMUjD1+cDXlmA/rXHeT0zVja+WV/wuU3OK2nymJOisPYxv7Mp/8Ab1eYe8DrOg6iCeWoqJuupiScs6Fh+h5fSry3ixvIMmBzE/8ARrEpvlS04+h1lWY5RWxVuZNtob35fFa67Y91q4hjdwoW3ePme3P2bnfymPIxPx9Kz3xCpLGRrB9ulfKPpsdtyCdOtdXovPKTxZxyVZ1bTmnGYK5adkuIyOphlYQQao10L2g7J4THpF1YfL9nek5l5xO5X+E7VpvtR2FxmBlri57Uwt1CCp6TBlT9a62FqmsogwY9SlKmQgpSlKArJuy/eJxDAwtq7mtD/wDK55kjos6pv90isZpSNZQuToTs53v8PxTAXGOGu7ZX9BJjzK+2p01g1mrYl2BGQhpiQwmDoXBIIB5xXI+Y1unuT7b4vEXXwl9/ERLRuo7esQyLlLfeEPz2y1UtpWBUzP7/AAmWLTcm2uUZ20fScxgyTJidNqgmxFwAtay6erICVYj1RGuaeorLruIyZ2YqByJGUKuxBbnrrUJxTh4bM2T6eYhWG8kqa4zyumhXia69l7T2c4ZjmKxBL5xadiYZwqSXBHmUidDHMfNUf2rYumbWYAeUIVyurAgMrz6kgjbpVC9dfxJ8MRLAliFLmDBzrowjTb86t7d7wzbhVBzeUpMnNOik7kEZdetU41rHz+XJouPsye7bJWcoEoq5g8jnKj6HatVd5fZ4rcGJQeV4W4Bur9T9YrZnAkZ7b2fu3GY2iwHIeYSuk5m/I1Fdo+Fi9h7yffe1AHW4moPtsa63RXfYj9DIujtbRo+lespB15UrdXRVPKUpSgKUpQAoT/7+9KUNZFNw92neKL2TCYn/ADtFtXJ/zI+6xOzwBHWs7xCjXeQdtjJ6aVzHmPv8cvnka232D71lYLh8e8HRbd+BB6C6Z0P8X41k6rSqUXHHH6D0zP7ahhsN5OkyY3P9qt/8CgKlS0idBoPoRVzisIxnUiNjEBhymND9RXmIu6gOPLoSPccwRrXH6vxrqTcfXv5lqu6UXgtsJxHKubXKDGo1bXnHTrV6LoMhGkTtO3sddPrVm1ss0gCWOhiAY6Hr9a8vW3CiTHPXkddTA2rDl1hccl3bCfRKI05QcpM69RVNUTKV0YGQQ2oI5gg6GrfCXE1PmEDVgdifpt7VWuWZO8AyIMa6aEEbVraXzF1CSlyvzKM6eeDX3azugtvnuYI+G/q8FoFs9QjbqegOnuK1Tj+H3bNw27qNbcbqwg/HUe4rpy2gRZfkBPOo/jPC8Ni0C3rYuIVOU/fHuhBlYrttL5Cu2KaffoquDRzXSs+4/wB0mISbmEJvW/3GGW6vtGzfUGsFxGHdGKupVhurCCPqDWopJ9DWinSlKUQVkXd/2iGC4hZvMYtzkub+h/Kxgbxo3+msdoevtTZc8CnW1/CIXYlVbxANC05+Y8rbRE6VEcaNzwhJtSCTnykIoB8oPmkNECfwFXnDrCWsNhbKNcZVtpluKMwYBRqzbAMD+dfGLs27KvFtIJzKqKM22re5JrmPJrFcuSxU+UYXjb9tgxW64ZZU28sgFRmIH/fQ1HYjGpk06SpyksmYhZzTppNX3FMQbfmG0q7DQqoJIY5tPVpodoiqJtByQYYlVEg5TK5mBKxEEACd65+GEkzcj1gucAt3yqjqba3Uu5hAOnqCgDqJMjWr8uHZ5UrqGUnmG82vvrUZwty6lSosvK3W1hPK0hTrvCke81LXruYkbpcHi23OhI5zHLXT2rb8a3lpv/Rnao0T2hw4t4u8g2Fxv1n+tKv+3tuOI3vqD+IpXVUvME/oZsuyApSlSjRSlKAFKUoAUIpSkwBnvYrvTvYYrZxTG7hvSCRL2hsI5svtvW3MO1m/bFy0y3EYeVkaQwGhiNiOYNczVkfY3txfwFzy+ey5HiWidD/EselvfY86o36ZNPC4+Q9N5N62s1sMvlAOgzHY/SrayzgeXX+FhoY31mdqqcGxOHxOF8Sw+a0W57g7lGnUHlFUr5Fo6KWEH0jQRuCeUda5HX+O4Uq1wuy3VZh4LW9dvIC+iFjsw5dDPtzFSFq+rE5m8gB2E89PmqWIxK3YzFgyeUe4ImCOY6Go7FYXNGRypBzZRoSOhHSsKcYuSRoxxYueyXxWMRXChgM0BSx0mNtfblNVbI0ABQbqfrtC/iKx6/grRtOLz5EIkj9z+JW5f2q/Ti8KrhDl2ZTDGRtczDUkwNRpT414+1GTXr+iOdGVtRL3LAAUKQHIgHXLpB+Ks+MdnsPiQBetWroEgsy+YiPuspDAzXyLs+YATMnXSTV4MRkGrQCSAAJOo5j2Ma1raXzVkJKM1wVJ6bH3mB8a7obFxWOFbwidluS401GU+pZ2MzWJ2+6HiRMEWRyk3NPwCk/lW6cHxNLw8NmUXQnmUN5tdMwHuRV+lmSQNhDGRJPl1A1Guk/NdLR5OuzhP9irOtxeGaZ4d3JYlyRdv2bcbhQXPODsu8frU/f7gLZSLeMbxgJ89sZT/tIYD5NbIW0luIMEsWEyYkDQyYH96q4Di9tndEIJRirLOs6MdTuBmpX5KG/bkTZxkj+x3Dblnh+HtYjIblpDbYqZUCWCjSNMoUfFW3HsdYtr4TwloQp3DKSUjIY1XXXX8qvsdxNrcgIW8xX1KAFjMHgCZBERvrWL8c4nITMjZVVWzXDsSQxkncaxtWHrNZG1bYvPPJb09Lck/RB43GKrZgi3BnFu6BsIdlJnoJBOm5qnjUW1nKNmVCFtsW+851UneZMCqWPu+Jcfyh1Zy0KZIg+kHSBA161Tu2bJt2TbYswXxCAPs5zSgIGxWfmqkILCz/P50afSJzBcMz2EF0zmYKFUwRAYFZJ1GvPWpDGWVTLbUkoFkCNLQWFyT9KjeEYZMtxybpUGPMYAZiWLKCJGsCry5ioWMkPmh42jVpHXp8VpeOrcW554M/UvnBp7ttdDY+8VJIzRr7AV5VlxzF+LibtzWGckT02/pSurpTjWk/kZz7LGlKVKNFKUoAUpSgBSlKAFKUoAm+yfa2/gL2e0SUOl23MK67R7NGxre3BuJ4XG2luWGJBknQAgwZRxzIPKubqmey3au/gL3iWjIOjofS69D0PQ1TvoUstf2OTwb/t4dCzKVidSR+Ez/Sqd1Cx12X0ssDTmAKteDccs46yLmHuTr9omgZTuQVnb3FXq2reVzAIbkdvnnXKa/wAdmG6H3lqq1p9kXxLDxcI1CgnXlH0OjaE6fNX2BwDqgJtBxIkDmI0Zff22r5xWHzkaEhcpUBpjTUDpuZ617Y4gyFrboXGUhCIAI/m+6YNYVbjuSfS7NCUnKC29lK7hbGa7lcA5hCqpLKsgyQpJylj6o5a1RvcJu21LgSR5zrJzyZ2JgbGANjV5ibCyl0JbefLObzhWHmUmQpjynXpXtxpMrcTKJaG9YDCM0zpqAK1pUVySaRDG2cSIwGJYXxKoCylVYyXzAAlVcaFZ/wCqvr3EsQpzXjblCx9TCRELEDeTGU1H8WW/ITI11XJGW5LFXGoAcFdDEzJr5S8hktbIyWssGc+YwWJLj66/FQz07T46JdyfMkV7nEbpIWZDkQVeVVo9JXQ8qrW8Y/2QZvt9HuLb0DALs/WTETtUU1+3cZ4KyMrIhYgMIylTlUga6hgZ3r23YLgAK3ht5BlctbtBRE3GzEzKicp+8KT/ABJdrCY5yh0XHEOJFkYhy6yHBJOf16odgYOYfQConiWKVnZVvNbEjyknWdWBkatpEbVPtg8IEvhCzXQCSisrHMI5GddZHPWoXF9n3a4b1zTlbQk5oJ10GhJ0Gwp0aFU23+P1HV2x6R8HBh/EvAyiqWuOYGin0BF1nXerTDXFuXQ7F0RoREjICTMAAcwAP/GrrE8CRb65SZyhXzsckHlIWMoO6idtak8BYuIguIARqVNyJ1IBP/CQByNS1x+JxB+gnZhZbLjBWUuWvUzrbeZZYz8oPMwaje13GPAsXiG2UoMu+bb8p/Kp69fJCpm9PnnKOZ3B5GtR94nHBdvmwkeHaYgkfefmZroNHp3CCh79/uZV1m6WTEaUpW6iqek15SlKApSlAClKUAKUpQApSlAClKUAXvBuM3sLdW7ZbKw/AjmpHMGt09le3FjGKSoK3FWblomdObKfvD9K0TX3YvsjBkYqw2KmCPoar20Ka47HKWDpAXEPpYKVGaDz9vpV1ag+RhM+3o5QOeXlWpOAd50hbeMExoLw3/1jnvuKzrhnaRbiDwWt3be2YNqv8JUiYrm9X4qL5gsP8ixC1lxatm2bhyMCj5WOUajXKYGmgjlJr5xN+2SQVEuAV8xWdNQSAdBvB51LYK6twnRFLRGnqA3UsQNjtr7Vb3sHczqblt1Ex5AGQ/AJy1lXaXUUWYgm13wXYWxsXJaDB2gqvac/Z6t5i2nm3VVIcg7VT+1yZkAvKw8rLpA/l5GOVfX7LyRFvwjqPtGBggyLiqJnSdJB9q8XAEw4bUeaZZROum2xGlN/ypLhrI/ZHtMiMQ6lSxs3LWe4TBOkhYMMAYnkDUngsWqBc6XEKD0yZkj0l1GUyY1q4xeGuBFNlFkrDHMCNdwwPq0J6VFW8BeWEdVQFyVE5ZJafT6tBEcqnjqd2Vjn7xuzPsvMbxdGW4DZKlklyD9pMSvo1MlYn21qL/bt25dQC6qLlynIoXLMTmJnUe29X37Jc3Qx9PMnTONZlgJUfrNfeGVikoqKFbLFpoE/vNAlqdXXO9YSF3QrPvC8PNx0BuXvCsxJKhVuPy09TATvtV7/AIlDddXtkPb0QsNdR6tPLEbAdKp4m+ArL5EJXJmZiztznfSelYx2j7X28LmGZWvEAKk+3qbfKK09Jo/h4cu10VLbtxT7fdpP8NaVV/znBC6+lf3z79K1IT13qvj8dcvXC91i7ncn9B0HtVCugpq2LL7ZTk8ilKVONFKUoAUpSgBSlKAFKUoAUpSgBSlKAFKUoAVWwmOu2mzW3ZD1UxVGlNcU+GBm3Au8zGW5DrbvKAWbN5WAHMGRrPLnWX8J70MFddS157J/dcafSdvnStNUqCWnTeVwOUsHRS9rMNcXy3cMwIjMLiZvlWefkVW/aylSgdOobxkg6jbK0yRyNc3RSKrPx1b5ePwH/FljB0Y3FAXkXUKmFYF1BEAQR5qtsXxRfCJm1mJ3e6DJnca6fFc+0o/86rduXf3C/FeMG/n4yFXK16yqMpDqLiZPgls01j2N7c4TDoUW6HM6BBm05azFahivaljpIx6GOZlXGu8LEXxlthbS9R649zsPisXe4WJJJJO5O/4180qzCqMOhreRSlKkEFKUoA//2Q=="/>
          <p:cNvSpPr>
            <a:spLocks noChangeAspect="1" noChangeArrowheads="1"/>
          </p:cNvSpPr>
          <p:nvPr/>
        </p:nvSpPr>
        <p:spPr bwMode="auto">
          <a:xfrm>
            <a:off x="449263" y="160338"/>
            <a:ext cx="304800" cy="304800"/>
          </a:xfrm>
          <a:prstGeom prst="rect">
            <a:avLst/>
          </a:prstGeom>
          <a:noFill/>
          <a:ln w="9525">
            <a:noFill/>
            <a:miter lim="800000"/>
            <a:headEnd/>
            <a:tailEnd/>
          </a:ln>
        </p:spPr>
        <p:txBody>
          <a:bodyPr>
            <a:prstTxWarp prst="textNoShape">
              <a:avLst/>
            </a:prstTxWarp>
          </a:bodyPr>
          <a:lstStyle/>
          <a:p>
            <a:endParaRPr lang="en-CA"/>
          </a:p>
        </p:txBody>
      </p:sp>
      <p:sp>
        <p:nvSpPr>
          <p:cNvPr id="24582" name="AutoShape 8" descr="data:image/jpg;base64,/9j/4AAQSkZJRgABAQAAAQABAAD/2wCEAAkGBhASEBUUEhQUFRQWFx0VFhcVFx8eGBgbHB4YGhsXGBgaHCYeGxwkGxcYHy8gIycsLSwtFx4xNTAqNSYrLCkBCQoKDgwOGg8PGiwkHyQsLC8pKi0qKSwqLCwsKSwpLywpKSwsKSwsLCwsLCwpKSwsLCksLCksLCwsKSwsLCw1LP/AABEIAKAA6AMBIgACEQEDEQH/xAAcAAEAAQUBAQAAAAAAAAAAAAAABQMEBgcIAQL/xAA8EAACAQIEAwcBBQYHAAMAAAABAhEAAwQSITEFQVEGBxMiMmGBcSNCkaGxFVJicsHhFDOCkqLR8CQlQ//EABoBAAEFAQAAAAAAAAAAAAAAAAABAgMEBQb/xAAtEQACAgEEAgADCAMBAAAAAAAAAQIDEQQSITEFQRNRYSJxkaGxwfDxFIHRFf/aAAwDAQACEQMRAD8A1DSlKvDRShpSZQClKUuQFKUoDIpSlAClKUAKUpQApSlAClKUAKUpQApSlAClKUAKUpQApSlAClKUAKr8PwTXr1u0nquOqL9WIFUKyvussBuLYaY0LMJ6hTFRXzcK5SXpMVdm1+zfYbCYFcot27t2Ja7cAZj/ACgjQVPX8JbZIaxZImMpRdfgrVdmt5m1BMkADXKeY1/HX3qu11XsgsAXQqWCwCANMwNZ0Y7XySGI8Q7BcIxAGfDtZdhva8oHLlpWH8c7kboQ3MHeF4D7lyFb/cNCfqBW0r9pTmMjKeQOx3Bjp1q1FjWVgagmCZ5eZRuRU0bdqEaNEYPsBxC45XwHXKYJuDKPgnf4qe4h3VXLGAuYi5dGdRmyLqsDeW3mtx2L7XNCuo0Ukx5gdxG3X5rG+8FI4fiJJEgT7EsARpoakjc5NYEcTQNK9IryrgwUpSgBSlKAFKUoAUpSgBSlKTIClKUoClKUmQFKUpQFKUoAUpSgBWSd3GICcVwpOgNzJ/uBFY3VzwzFm1et3RvbdXH+kg/pUV8N9cor2mKuzpl7zo7wFYHU5iIb+sivGUCSAZdWUjeRE6MeVfPi+KltvIxZZUEfvCfV0qtcIEFCxY5Q1tDKgjmtZzkpLciZFstkKFa2cq6iByMbxtPI1LcM4bbeyHM5nX1TqJ/d6VZhnUxdDqJJEiVJ1HLaZqObiGPw+Jwtuzbt3MHcOS4xDeLaYySWgwF94qFTjGSUgceCWGHa02RjPlIRo1PMyeR0/Ssc7xOFH9kYkhg0W1IgawHRjJ56a/FZhjmZrqqrADIxY/eUkDKwHTerfF2cytadldHkMrAaqyiQuuusn5ipoNRn9BPRyg1eVNdruzT4HFNZbVd7bcmQ7R7jY+4qFitRPJCKUpTgFKUoAUpSgBVzw/ht6/cFuzbe45+6ilj8xsPc1MdiuyLY++VzG3atrnu3AubKOSgDdjyH16VvLhHBbGBtKlnyWoMnJ5hAlruIuE6LH3Y+lQWW7eEKkau4T3L4u4ofEXbdhSJhQbr/AIJoPk1ko7l8Ai/aXsWTEyAig/yqbbH4rYBx1tFObIEhWUoP81YBMKJy6kATqaoYPGi6hUg22EuouHI+UHmDJiJnSsqzyKi8J8kqreMmCWu5jBRq2L9Ob12lgaDY2d9KtMZ3LYeSbeKuqB917SsR75lZQfwrYX/xrltBNsWyRlC6qWM6B+pPOvpsX4Sea4XAAbMACraxlJCwANpimx8nBxzuF+E2ac4l3R4pJOHu2sQByWVb/kIJ+hrEuJ8ExOHIF+zctTtnWAfodj+NdIXcALinIwUQWKlgAvT0jrUbxHBaZboRwwGZC0qRzCzo3Xkat1a1Sw08jXXjs5zpWz+0XdfbufaYOUZiYtb22A5q26n2Na2xmCuWnNu4pR13VhqKvxtjLojaaKNKUqRCClKUAKClKRgbx7uMS1/hagEk2ptk7xB0HWIIrLeH3At220wo8rR5RqBqwPvWI9y+C/8ArbjajxLzQQdRlAG31Bisye0oOZ7YXN5WzEsTyBM6CspJYa+r/UlyXvbLgNzGYG7YtXPDdwMr66EEMNRrrFRuDwOIw2HsreuK7qoS64kSeRA/KTvV7hWuCzC3DEmGyj4H05V5h8GVGUjMjFgQSZ1g8+U8qq62uN9e336H1va+T4sNba4Ts59LD1e4j/29SNi3mkkgy0rp6YEEDpWPX7pQzC7iTBkHo2nx+FSGF4pmTy+r1sraGPY+1YOl8hOmTrt5x19cFi2rKzEj+2XZezi7DW7q+6solkPIj+o51oLtN2TxGBuBbwlW9Fwelv8Ao9Qa6Ya8rgEySOXOPcVH8W4PZxNtrd1A9ttwev13U+41ro9J5Gu1pRfZRksdnL1KzTth3c3MNN3Di5csycwK+e3/ADR6ljZh81hZrZi00NFKUpwClKUAdH9leFpgMLbw6ErcZFZ2FvNmdhLNK7gLIHKpzDA3FeSviBzKxmKgFfLJAGxB571zrZ7weKKqquMvgJGUZuQ2B01HsayHh/fbxFIW8LN9dc2ZMrkHcZrZA/4/WqUqJPkduN5YfhwZjMgamFb1E6BmI30AIHKrU4FAWQHMDIAnzCNGGaZgVBdl+8/A40MBc8C6cuW3eKj4tsYDa/NZeyF06FtipGgO5VgPzO9ZN/j4TWOmSqbRjpwdpGDqvPICTmVsuiprJjfbao58HHoC22JNsICxUKZJgqsr1nasxdFgoAUIHlOkSenU6TtUNi8BaAXxA1wPmLkhhGUcyICj9fisXVaK2uXHK7LNdq9mO4u+ouopIZ5gBnJcgjRWIMAZp+o6VdWeIy1uLkRM+lhG2ULm67PuIg19YmwPFRba5dNQwByrEbkzI3Edas8Vh0IJyM/hydVXNMg5lAHm261mQt2tPPJcwpIl8VioQZhcZuaosZlY6sAJkr6t+VQvaPspYv5luqCCBkfQMpHvvI6Ga8wXEzkVvEuFFfMLkwd4NtkIECNxyqT/AMOlwklwzPcJXK2iwNTJ5kV0eh1mY7bHyindTjk0P2j7N3sHcy3IZTqjrqrD+h9qia3h2j7NjEWjYZSOdsmPKY8pzdDEVpLEWWR2VhDKSpHuDB/Oulot3ooyWGfFKUqwNFK9I+a8oA3X2G7W8MwXCbS3LwLlizqPUCTJ0HxVye/PhqsYtYo7Q2ReXTzg1ouvQ1QfBx0KmdMdm+1uEx6k2mtO2zo4K3ADyZTuI5iRUz4egUnKi+kRMRqDmrlHD4h0cOjMjjVWUww+h3rbnYPvMOIK2MZcC3ZGS6fKLnLKeQf9ap3UtcvlD4s2bxGwHBgEyu4+97f11qAaw+aJjWQIOkdR7ipTxJXTXkTzB/tXyMUjD1+cDXlmA/rXHeT0zVja+WV/wuU3OK2nymJOisPYxv7Mp/8Ab1eYe8DrOg6iCeWoqJuupiScs6Fh+h5fSry3ixvIMmBzE/8ARrEpvlS04+h1lWY5RWxVuZNtob35fFa67Y91q4hjdwoW3ePme3P2bnfymPIxPx9Kz3xCpLGRrB9ulfKPpsdtyCdOtdXovPKTxZxyVZ1bTmnGYK5adkuIyOphlYQQao10L2g7J4THpF1YfL9nek5l5xO5X+E7VpvtR2FxmBlri57Uwt1CCp6TBlT9a62FqmsogwY9SlKmQgpSlKArJuy/eJxDAwtq7mtD/wDK55kjos6pv90isZpSNZQuToTs53v8PxTAXGOGu7ZX9BJjzK+2p01g1mrYl2BGQhpiQwmDoXBIIB5xXI+Y1unuT7b4vEXXwl9/ERLRuo7esQyLlLfeEPz2y1UtpWBUzP7/AAmWLTcm2uUZ20fScxgyTJidNqgmxFwAtay6erICVYj1RGuaeorLruIyZ2YqByJGUKuxBbnrrUJxTh4bM2T6eYhWG8kqa4zyumhXia69l7T2c4ZjmKxBL5xadiYZwqSXBHmUidDHMfNUf2rYumbWYAeUIVyurAgMrz6kgjbpVC9dfxJ8MRLAliFLmDBzrowjTb86t7d7wzbhVBzeUpMnNOik7kEZdetU41rHz+XJouPsye7bJWcoEoq5g8jnKj6HatVd5fZ4rcGJQeV4W4Bur9T9YrZnAkZ7b2fu3GY2iwHIeYSuk5m/I1Fdo+Fi9h7yffe1AHW4moPtsa63RXfYj9DIujtbRo+lespB15UrdXRVPKUpSgKUpQAoT/7+9KUNZFNw92neKL2TCYn/ADtFtXJ/zI+6xOzwBHWs7xCjXeQdtjJ6aVzHmPv8cvnka232D71lYLh8e8HRbd+BB6C6Z0P8X41k6rSqUXHHH6D0zP7ahhsN5OkyY3P9qt/8CgKlS0idBoPoRVzisIxnUiNjEBhymND9RXmIu6gOPLoSPccwRrXH6vxrqTcfXv5lqu6UXgtsJxHKubXKDGo1bXnHTrV6LoMhGkTtO3sddPrVm1ss0gCWOhiAY6Hr9a8vW3CiTHPXkddTA2rDl1hccl3bCfRKI05QcpM69RVNUTKV0YGQQ2oI5gg6GrfCXE1PmEDVgdifpt7VWuWZO8AyIMa6aEEbVraXzF1CSlyvzKM6eeDX3azugtvnuYI+G/q8FoFs9QjbqegOnuK1Tj+H3bNw27qNbcbqwg/HUe4rpy2gRZfkBPOo/jPC8Ni0C3rYuIVOU/fHuhBlYrttL5Cu2KaffoquDRzXSs+4/wB0mISbmEJvW/3GGW6vtGzfUGsFxGHdGKupVhurCCPqDWopJ9DWinSlKUQVkXd/2iGC4hZvMYtzkub+h/Kxgbxo3+msdoevtTZc8CnW1/CIXYlVbxANC05+Y8rbRE6VEcaNzwhJtSCTnykIoB8oPmkNECfwFXnDrCWsNhbKNcZVtpluKMwYBRqzbAMD+dfGLs27KvFtIJzKqKM22re5JrmPJrFcuSxU+UYXjb9tgxW64ZZU28sgFRmIH/fQ1HYjGpk06SpyksmYhZzTppNX3FMQbfmG0q7DQqoJIY5tPVpodoiqJtByQYYlVEg5TK5mBKxEEACd65+GEkzcj1gucAt3yqjqba3Uu5hAOnqCgDqJMjWr8uHZ5UrqGUnmG82vvrUZwty6lSosvK3W1hPK0hTrvCke81LXruYkbpcHi23OhI5zHLXT2rb8a3lpv/Rnao0T2hw4t4u8g2Fxv1n+tKv+3tuOI3vqD+IpXVUvME/oZsuyApSlSjRSlKAFKUoAUIpSkwBnvYrvTvYYrZxTG7hvSCRL2hsI5svtvW3MO1m/bFy0y3EYeVkaQwGhiNiOYNczVkfY3txfwFzy+ey5HiWidD/EselvfY86o36ZNPC4+Q9N5N62s1sMvlAOgzHY/SrayzgeXX+FhoY31mdqqcGxOHxOF8Sw+a0W57g7lGnUHlFUr5Fo6KWEH0jQRuCeUda5HX+O4Uq1wuy3VZh4LW9dvIC+iFjsw5dDPtzFSFq+rE5m8gB2E89PmqWIxK3YzFgyeUe4ImCOY6Go7FYXNGRypBzZRoSOhHSsKcYuSRoxxYueyXxWMRXChgM0BSx0mNtfblNVbI0ABQbqfrtC/iKx6/grRtOLz5EIkj9z+JW5f2q/Ti8KrhDl2ZTDGRtczDUkwNRpT414+1GTXr+iOdGVtRL3LAAUKQHIgHXLpB+Ks+MdnsPiQBetWroEgsy+YiPuspDAzXyLs+YATMnXSTV4MRkGrQCSAAJOo5j2Ma1raXzVkJKM1wVJ6bH3mB8a7obFxWOFbwidluS401GU+pZ2MzWJ2+6HiRMEWRyk3NPwCk/lW6cHxNLw8NmUXQnmUN5tdMwHuRV+lmSQNhDGRJPl1A1Guk/NdLR5OuzhP9irOtxeGaZ4d3JYlyRdv2bcbhQXPODsu8frU/f7gLZSLeMbxgJ89sZT/tIYD5NbIW0luIMEsWEyYkDQyYH96q4Di9tndEIJRirLOs6MdTuBmpX5KG/bkTZxkj+x3Dblnh+HtYjIblpDbYqZUCWCjSNMoUfFW3HsdYtr4TwloQp3DKSUjIY1XXXX8qvsdxNrcgIW8xX1KAFjMHgCZBERvrWL8c4nITMjZVVWzXDsSQxkncaxtWHrNZG1bYvPPJb09Lck/RB43GKrZgi3BnFu6BsIdlJnoJBOm5qnjUW1nKNmVCFtsW+851UneZMCqWPu+Jcfyh1Zy0KZIg+kHSBA161Tu2bJt2TbYswXxCAPs5zSgIGxWfmqkILCz/P50afSJzBcMz2EF0zmYKFUwRAYFZJ1GvPWpDGWVTLbUkoFkCNLQWFyT9KjeEYZMtxybpUGPMYAZiWLKCJGsCry5ioWMkPmh42jVpHXp8VpeOrcW554M/UvnBp7ttdDY+8VJIzRr7AV5VlxzF+LibtzWGckT02/pSurpTjWk/kZz7LGlKVKNFKUoAUpSgBSlKAFKUoAm+yfa2/gL2e0SUOl23MK67R7NGxre3BuJ4XG2luWGJBknQAgwZRxzIPKubqmey3au/gL3iWjIOjofS69D0PQ1TvoUstf2OTwb/t4dCzKVidSR+Ez/Sqd1Cx12X0ssDTmAKteDccs46yLmHuTr9omgZTuQVnb3FXq2reVzAIbkdvnnXKa/wAdmG6H3lqq1p9kXxLDxcI1CgnXlH0OjaE6fNX2BwDqgJtBxIkDmI0Zff22r5xWHzkaEhcpUBpjTUDpuZ617Y4gyFrboXGUhCIAI/m+6YNYVbjuSfS7NCUnKC29lK7hbGa7lcA5hCqpLKsgyQpJylj6o5a1RvcJu21LgSR5zrJzyZ2JgbGANjV5ibCyl0JbefLObzhWHmUmQpjynXpXtxpMrcTKJaG9YDCM0zpqAK1pUVySaRDG2cSIwGJYXxKoCylVYyXzAAlVcaFZ/wCqvr3EsQpzXjblCx9TCRELEDeTGU1H8WW/ITI11XJGW5LFXGoAcFdDEzJr5S8hktbIyWssGc+YwWJLj66/FQz07T46JdyfMkV7nEbpIWZDkQVeVVo9JXQ8qrW8Y/2QZvt9HuLb0DALs/WTETtUU1+3cZ4KyMrIhYgMIylTlUga6hgZ3r23YLgAK3ht5BlctbtBRE3GzEzKicp+8KT/ABJdrCY5yh0XHEOJFkYhy6yHBJOf16odgYOYfQConiWKVnZVvNbEjyknWdWBkatpEbVPtg8IEvhCzXQCSisrHMI5GddZHPWoXF9n3a4b1zTlbQk5oJ10GhJ0Gwp0aFU23+P1HV2x6R8HBh/EvAyiqWuOYGin0BF1nXerTDXFuXQ7F0RoREjICTMAAcwAP/GrrE8CRb65SZyhXzsckHlIWMoO6idtak8BYuIguIARqVNyJ1IBP/CQByNS1x+JxB+gnZhZbLjBWUuWvUzrbeZZYz8oPMwaje13GPAsXiG2UoMu+bb8p/Kp69fJCpm9PnnKOZ3B5GtR94nHBdvmwkeHaYgkfefmZroNHp3CCh79/uZV1m6WTEaUpW6iqek15SlKApSlAClKUAKUpQApSlAClKUAXvBuM3sLdW7ZbKw/AjmpHMGt09le3FjGKSoK3FWblomdObKfvD9K0TX3YvsjBkYqw2KmCPoar20Ka47HKWDpAXEPpYKVGaDz9vpV1ag+RhM+3o5QOeXlWpOAd50hbeMExoLw3/1jnvuKzrhnaRbiDwWt3be2YNqv8JUiYrm9X4qL5gsP8ixC1lxatm2bhyMCj5WOUajXKYGmgjlJr5xN+2SQVEuAV8xWdNQSAdBvB51LYK6twnRFLRGnqA3UsQNjtr7Vb3sHczqblt1Ex5AGQ/AJy1lXaXUUWYgm13wXYWxsXJaDB2gqvac/Z6t5i2nm3VVIcg7VT+1yZkAvKw8rLpA/l5GOVfX7LyRFvwjqPtGBggyLiqJnSdJB9q8XAEw4bUeaZZROum2xGlN/ypLhrI/ZHtMiMQ6lSxs3LWe4TBOkhYMMAYnkDUngsWqBc6XEKD0yZkj0l1GUyY1q4xeGuBFNlFkrDHMCNdwwPq0J6VFW8BeWEdVQFyVE5ZJafT6tBEcqnjqd2Vjn7xuzPsvMbxdGW4DZKlklyD9pMSvo1MlYn21qL/bt25dQC6qLlynIoXLMTmJnUe29X37Jc3Qx9PMnTONZlgJUfrNfeGVikoqKFbLFpoE/vNAlqdXXO9YSF3QrPvC8PNx0BuXvCsxJKhVuPy09TATvtV7/AIlDddXtkPb0QsNdR6tPLEbAdKp4m+ArL5EJXJmZiztznfSelYx2j7X28LmGZWvEAKk+3qbfKK09Jo/h4cu10VLbtxT7fdpP8NaVV/znBC6+lf3z79K1IT13qvj8dcvXC91i7ncn9B0HtVCugpq2LL7ZTk8ilKVONFKUoAUpSgBSlKAFKUoAUpSgBSlKAFKUoAVWwmOu2mzW3ZD1UxVGlNcU+GBm3Au8zGW5DrbvKAWbN5WAHMGRrPLnWX8J70MFddS157J/dcafSdvnStNUqCWnTeVwOUsHRS9rMNcXy3cMwIjMLiZvlWefkVW/aylSgdOobxkg6jbK0yRyNc3RSKrPx1b5ePwH/FljB0Y3FAXkXUKmFYF1BEAQR5qtsXxRfCJm1mJ3e6DJnca6fFc+0o/86rduXf3C/FeMG/n4yFXK16yqMpDqLiZPgls01j2N7c4TDoUW6HM6BBm05azFahivaljpIx6GOZlXGu8LEXxlthbS9R649zsPisXe4WJJJJO5O/4180qzCqMOhreRSlKkEFKUoA//2Q=="/>
          <p:cNvSpPr>
            <a:spLocks noChangeAspect="1" noChangeArrowheads="1"/>
          </p:cNvSpPr>
          <p:nvPr/>
        </p:nvSpPr>
        <p:spPr bwMode="auto">
          <a:xfrm>
            <a:off x="601663" y="312738"/>
            <a:ext cx="304800" cy="304800"/>
          </a:xfrm>
          <a:prstGeom prst="rect">
            <a:avLst/>
          </a:prstGeom>
          <a:noFill/>
          <a:ln w="9525">
            <a:noFill/>
            <a:miter lim="800000"/>
            <a:headEnd/>
            <a:tailEnd/>
          </a:ln>
        </p:spPr>
        <p:txBody>
          <a:bodyPr>
            <a:prstTxWarp prst="textNoShape">
              <a:avLst/>
            </a:prstTxWarp>
          </a:bodyPr>
          <a:lstStyle/>
          <a:p>
            <a:endParaRPr lang="en-CA"/>
          </a:p>
        </p:txBody>
      </p:sp>
      <p:pic>
        <p:nvPicPr>
          <p:cNvPr id="24583" name="Picture 10" descr="http://2.bp.blogspot.com/_S-DHis0gcnw/S68XxpI-c-I/AAAAAAAAAbM/iCLoimJSdkI/s1600/33_10PlanarianAnatomy.jpg"/>
          <p:cNvPicPr>
            <a:picLocks noChangeAspect="1" noChangeArrowheads="1"/>
          </p:cNvPicPr>
          <p:nvPr/>
        </p:nvPicPr>
        <p:blipFill>
          <a:blip r:embed="rId2"/>
          <a:srcRect/>
          <a:stretch>
            <a:fillRect/>
          </a:stretch>
        </p:blipFill>
        <p:spPr bwMode="auto">
          <a:xfrm>
            <a:off x="4572000" y="3398838"/>
            <a:ext cx="4422775" cy="3494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457200" y="333375"/>
            <a:ext cx="8229600" cy="5792788"/>
          </a:xfrm>
        </p:spPr>
        <p:txBody>
          <a:bodyPr/>
          <a:lstStyle/>
          <a:p>
            <a:pPr marL="0" indent="0">
              <a:buFont typeface="Arial" pitchFamily="-103" charset="0"/>
              <a:buNone/>
            </a:pPr>
            <a:r>
              <a:rPr lang="en-US">
                <a:ea typeface="ＭＳ Ｐゴシック" pitchFamily="-103" charset="-128"/>
                <a:cs typeface="ＭＳ Ｐゴシック" pitchFamily="-103" charset="-128"/>
              </a:rPr>
              <a:t>B.	Why do tapeworms not have a g-v cavity?</a:t>
            </a:r>
            <a:endParaRPr lang="en-CA">
              <a:ea typeface="ＭＳ Ｐゴシック" pitchFamily="-103" charset="-128"/>
              <a:cs typeface="ＭＳ Ｐゴシック" pitchFamily="-103" charset="-128"/>
            </a:endParaRPr>
          </a:p>
          <a:p>
            <a:pPr marL="0" indent="0">
              <a:buFont typeface="Arial" pitchFamily="-103" charset="0"/>
              <a:buNone/>
            </a:pPr>
            <a:r>
              <a:rPr lang="en-US" i="1">
                <a:ea typeface="ＭＳ Ｐゴシック" pitchFamily="-103" charset="-128"/>
                <a:cs typeface="ＭＳ Ｐゴシック" pitchFamily="-103" charset="-128"/>
              </a:rPr>
              <a:t>They can absorb the predigested food in the host</a:t>
            </a:r>
            <a:r>
              <a:rPr lang="ja-JP" altLang="en-US" i="1">
                <a:ea typeface="ＭＳ Ｐゴシック" pitchFamily="-103" charset="-128"/>
                <a:cs typeface="ＭＳ Ｐゴシック" pitchFamily="-103" charset="-128"/>
              </a:rPr>
              <a:t>’</a:t>
            </a:r>
            <a:r>
              <a:rPr lang="en-US" altLang="ja-JP" i="1">
                <a:ea typeface="ＭＳ Ｐゴシック" pitchFamily="-103" charset="-128"/>
                <a:cs typeface="ＭＳ Ｐゴシック" pitchFamily="-103" charset="-128"/>
              </a:rPr>
              <a:t>s digestive tract</a:t>
            </a:r>
            <a:endParaRPr lang="en-CA" altLang="ja-JP">
              <a:ea typeface="ＭＳ Ｐゴシック" pitchFamily="-103" charset="-128"/>
              <a:cs typeface="ＭＳ Ｐゴシック" pitchFamily="-103" charset="-128"/>
            </a:endParaRPr>
          </a:p>
          <a:p>
            <a:pPr marL="0" indent="0">
              <a:buFont typeface="Arial" pitchFamily="-103" charset="0"/>
              <a:buNone/>
            </a:pPr>
            <a:endParaRPr lang="en-CA">
              <a:ea typeface="ＭＳ Ｐゴシック" pitchFamily="-103" charset="-128"/>
              <a:cs typeface="ＭＳ Ｐゴシック" pitchFamily="-103" charset="-128"/>
            </a:endParaRPr>
          </a:p>
          <a:p>
            <a:pPr marL="0" indent="0"/>
            <a:endParaRPr lang="en-CA">
              <a:ea typeface="ＭＳ Ｐゴシック" pitchFamily="-103" charset="-128"/>
              <a:cs typeface="ＭＳ Ｐゴシック" pitchFamily="-103" charset="-128"/>
            </a:endParaRP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xmlns:r="http://schemas.openxmlformats.org/officeDocument/2006/relationships" xmlns:a="http://schemas.openxmlformats.org/drawingml/2006/main" xmlns:p="http://schemas.openxmlformats.org/presentationml/2006/main" xmlns="" val="0"/>
              </a:ext>
            </a:extLst>
          </a:blip>
          <a:srcRect/>
          <a:stretch>
            <a:fillRect/>
          </a:stretch>
        </p:blipFill>
        <p:spPr bwMode="auto">
          <a:xfrm>
            <a:off x="5364163" y="3573463"/>
            <a:ext cx="3482975" cy="2881312"/>
          </a:xfrm>
          <a:prstGeom prst="rect">
            <a:avLst/>
          </a:prstGeom>
          <a:noFill/>
          <a:ln>
            <a:noFill/>
          </a:ln>
          <a:effectLst/>
          <a:extLst>
            <a:ext uri="{909E8E84-426E-40dd-AFC4-6F175D3DCCD1}">
              <a14:hiddenFil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a14="http://schemas.microsoft.com/office/drawing/2010/main" xmlns:a="http://schemas.openxmlformats.org/drawingml/2006/main" xmlns:p="http://schemas.openxmlformats.org/presentationml/2006/main" xmlns="">
                <a:effectLst>
                  <a:outerShdw blurRad="63500" dist="38099" dir="2700000" algn="ctr" rotWithShape="0">
                    <a:schemeClr val="bg2">
                      <a:alpha val="74997"/>
                    </a:schemeClr>
                  </a:outerShdw>
                </a:effectLst>
              </a14:hiddenEffects>
            </a:ext>
          </a:extLst>
        </p:spPr>
      </p:pic>
      <p:pic>
        <p:nvPicPr>
          <p:cNvPr id="25603" name="Picture 4" descr="http://www.tape-worm.info/images/caninetapeworms.jpg"/>
          <p:cNvPicPr>
            <a:picLocks noChangeAspect="1" noChangeArrowheads="1"/>
          </p:cNvPicPr>
          <p:nvPr/>
        </p:nvPicPr>
        <p:blipFill>
          <a:blip r:embed="rId3"/>
          <a:srcRect/>
          <a:stretch>
            <a:fillRect/>
          </a:stretch>
        </p:blipFill>
        <p:spPr bwMode="auto">
          <a:xfrm>
            <a:off x="384175" y="3430588"/>
            <a:ext cx="4568825" cy="3427412"/>
          </a:xfrm>
          <a:prstGeom prst="rect">
            <a:avLst/>
          </a:prstGeom>
          <a:noFill/>
          <a:ln w="9525">
            <a:noFill/>
            <a:miter lim="800000"/>
            <a:headEnd/>
            <a:tailEnd/>
          </a:ln>
        </p:spPr>
      </p:pic>
      <p:pic>
        <p:nvPicPr>
          <p:cNvPr id="25604" name="Picture 7" descr="http://siera104.com/images/bio/animal/ascolmates.jpg"/>
          <p:cNvPicPr>
            <a:picLocks noChangeAspect="1" noChangeArrowheads="1"/>
          </p:cNvPicPr>
          <p:nvPr/>
        </p:nvPicPr>
        <p:blipFill>
          <a:blip r:embed="rId4"/>
          <a:srcRect/>
          <a:stretch>
            <a:fillRect/>
          </a:stretch>
        </p:blipFill>
        <p:spPr bwMode="auto">
          <a:xfrm>
            <a:off x="5059363" y="1549400"/>
            <a:ext cx="3760787" cy="1881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normAutofit fontScale="90000"/>
          </a:bodyPr>
          <a:lstStyle/>
          <a:p>
            <a:pPr algn="l"/>
            <a:r>
              <a:rPr lang="en-US" sz="3200" b="1">
                <a:ea typeface="ＭＳ Ｐゴシック" pitchFamily="-103" charset="-128"/>
                <a:cs typeface="ＭＳ Ｐゴシック" pitchFamily="-103" charset="-128"/>
              </a:rPr>
              <a:t>C.  Circulatory and respiratory system:</a:t>
            </a:r>
            <a:r>
              <a:rPr lang="en-CA">
                <a:ea typeface="ＭＳ Ｐゴシック" pitchFamily="-103" charset="-128"/>
                <a:cs typeface="ＭＳ Ｐゴシック" pitchFamily="-103" charset="-128"/>
              </a:rPr>
              <a:t/>
            </a:r>
            <a:br>
              <a:rPr lang="en-CA">
                <a:ea typeface="ＭＳ Ｐゴシック" pitchFamily="-103" charset="-128"/>
                <a:cs typeface="ＭＳ Ｐゴシック" pitchFamily="-103" charset="-128"/>
              </a:rPr>
            </a:br>
            <a:endParaRPr lang="en-CA">
              <a:ea typeface="ＭＳ Ｐゴシック" pitchFamily="-103" charset="-128"/>
              <a:cs typeface="ＭＳ Ｐゴシック" pitchFamily="-103" charset="-128"/>
            </a:endParaRPr>
          </a:p>
        </p:txBody>
      </p:sp>
      <p:sp>
        <p:nvSpPr>
          <p:cNvPr id="26626" name="Content Placeholder 2"/>
          <p:cNvSpPr>
            <a:spLocks noGrp="1"/>
          </p:cNvSpPr>
          <p:nvPr>
            <p:ph idx="1"/>
          </p:nvPr>
        </p:nvSpPr>
        <p:spPr>
          <a:xfrm>
            <a:off x="395288" y="836613"/>
            <a:ext cx="8229600" cy="4854575"/>
          </a:xfrm>
        </p:spPr>
        <p:txBody>
          <a:bodyPr/>
          <a:lstStyle/>
          <a:p>
            <a:pPr marL="0" indent="0">
              <a:buFont typeface="Arial" pitchFamily="-103" charset="0"/>
              <a:buNone/>
            </a:pPr>
            <a:r>
              <a:rPr lang="en-US" sz="2400" b="1">
                <a:ea typeface="ＭＳ Ｐゴシック" pitchFamily="-103" charset="-128"/>
                <a:cs typeface="ＭＳ Ｐゴシック" pitchFamily="-103" charset="-128"/>
              </a:rPr>
              <a:t>1.  Why do flatworms have no specialized circulatory or respiratory system?</a:t>
            </a:r>
            <a:endParaRPr lang="en-CA" sz="2400">
              <a:ea typeface="ＭＳ Ｐゴシック" pitchFamily="-103" charset="-128"/>
              <a:cs typeface="ＭＳ Ｐゴシック" pitchFamily="-103" charset="-128"/>
            </a:endParaRPr>
          </a:p>
          <a:p>
            <a:pPr marL="0" indent="0">
              <a:buFont typeface="Arial" pitchFamily="-103" charset="0"/>
              <a:buNone/>
            </a:pPr>
            <a:r>
              <a:rPr lang="en-US" b="1">
                <a:ea typeface="ＭＳ Ｐゴシック" pitchFamily="-103" charset="-128"/>
                <a:cs typeface="ＭＳ Ｐゴシック" pitchFamily="-103" charset="-128"/>
              </a:rPr>
              <a:t>	</a:t>
            </a:r>
            <a:r>
              <a:rPr lang="en-US" sz="2400" i="1">
                <a:ea typeface="ＭＳ Ｐゴシック" pitchFamily="-103" charset="-128"/>
                <a:cs typeface="ＭＳ Ｐゴシック" pitchFamily="-103" charset="-128"/>
              </a:rPr>
              <a:t>They are able to diffuse the material into and out through their body walls.</a:t>
            </a:r>
            <a:endParaRPr lang="en-CA" sz="2400">
              <a:ea typeface="ＭＳ Ｐゴシック" pitchFamily="-103" charset="-128"/>
              <a:cs typeface="ＭＳ Ｐゴシック" pitchFamily="-103" charset="-128"/>
            </a:endParaRPr>
          </a:p>
          <a:p>
            <a:pPr marL="0" indent="0">
              <a:buFont typeface="Arial" pitchFamily="-103" charset="0"/>
              <a:buNone/>
            </a:pPr>
            <a:r>
              <a:rPr lang="en-US" sz="2400" b="1">
                <a:ea typeface="ＭＳ Ｐゴシック" pitchFamily="-103" charset="-128"/>
                <a:cs typeface="ＭＳ Ｐゴシック" pitchFamily="-103" charset="-128"/>
              </a:rPr>
              <a:t>2.  What special structures do freshwater flatworms have?</a:t>
            </a:r>
            <a:endParaRPr lang="en-CA" sz="2400">
              <a:ea typeface="ＭＳ Ｐゴシック" pitchFamily="-103" charset="-128"/>
              <a:cs typeface="ＭＳ Ｐゴシック" pitchFamily="-103" charset="-128"/>
            </a:endParaRPr>
          </a:p>
          <a:p>
            <a:pPr marL="0" indent="0">
              <a:buFont typeface="Arial" pitchFamily="-103" charset="0"/>
              <a:buNone/>
            </a:pPr>
            <a:r>
              <a:rPr lang="en-US" sz="2400">
                <a:ea typeface="ＭＳ Ｐゴシック" pitchFamily="-103" charset="-128"/>
                <a:cs typeface="ＭＳ Ｐゴシック" pitchFamily="-103" charset="-128"/>
              </a:rPr>
              <a:t>Flame cells to help get rid of extra water</a:t>
            </a:r>
            <a:endParaRPr lang="en-CA" sz="2400">
              <a:ea typeface="ＭＳ Ｐゴシック" pitchFamily="-103" charset="-128"/>
              <a:cs typeface="ＭＳ Ｐゴシック" pitchFamily="-103" charset="-128"/>
            </a:endParaRPr>
          </a:p>
        </p:txBody>
      </p:sp>
      <p:pic>
        <p:nvPicPr>
          <p:cNvPr id="26627" name="Picture 6" descr="http://siera104.com/images/bio/flatroundrotifers/flatwormstucture.jpg"/>
          <p:cNvPicPr>
            <a:picLocks noChangeAspect="1" noChangeArrowheads="1"/>
          </p:cNvPicPr>
          <p:nvPr/>
        </p:nvPicPr>
        <p:blipFill>
          <a:blip r:embed="rId2"/>
          <a:srcRect/>
          <a:stretch>
            <a:fillRect/>
          </a:stretch>
        </p:blipFill>
        <p:spPr bwMode="auto">
          <a:xfrm>
            <a:off x="1116013" y="3500438"/>
            <a:ext cx="6434137" cy="2560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lgn="l"/>
            <a:r>
              <a:rPr lang="en-US" b="1">
                <a:ea typeface="ＭＳ Ｐゴシック" pitchFamily="-103" charset="-128"/>
                <a:cs typeface="ＭＳ Ｐゴシック" pitchFamily="-103" charset="-128"/>
              </a:rPr>
              <a:t>D.	Nervous system</a:t>
            </a:r>
            <a:endParaRPr lang="en-CA">
              <a:ea typeface="ＭＳ Ｐゴシック" pitchFamily="-103" charset="-128"/>
              <a:cs typeface="ＭＳ Ｐゴシック" pitchFamily="-103" charset="-128"/>
            </a:endParaRPr>
          </a:p>
        </p:txBody>
      </p:sp>
      <p:sp>
        <p:nvSpPr>
          <p:cNvPr id="3" name="Content Placeholder 2"/>
          <p:cNvSpPr>
            <a:spLocks noGrp="1"/>
          </p:cNvSpPr>
          <p:nvPr>
            <p:ph idx="1"/>
          </p:nvPr>
        </p:nvSpPr>
        <p:spPr>
          <a:xfrm>
            <a:off x="457200" y="1600200"/>
            <a:ext cx="4043363" cy="4525963"/>
          </a:xfrm>
        </p:spPr>
        <p:txBody>
          <a:bodyPr>
            <a:normAutofit lnSpcReduction="10000"/>
          </a:bodyPr>
          <a:lstStyle/>
          <a:p>
            <a:pPr marL="0" indent="0">
              <a:buFont typeface="Arial" pitchFamily="-103" charset="0"/>
              <a:buNone/>
            </a:pPr>
            <a:r>
              <a:rPr lang="en-US" sz="2800" b="1">
                <a:ea typeface="ＭＳ Ｐゴシック" pitchFamily="-103" charset="-128"/>
                <a:cs typeface="ＭＳ Ｐゴシック" pitchFamily="-103" charset="-128"/>
              </a:rPr>
              <a:t>1.  Brain:  </a:t>
            </a:r>
            <a:r>
              <a:rPr lang="en-US" sz="2800" i="1">
                <a:ea typeface="ＭＳ Ｐゴシック" pitchFamily="-103" charset="-128"/>
                <a:cs typeface="ＭＳ Ｐゴシック" pitchFamily="-103" charset="-128"/>
              </a:rPr>
              <a:t>Located in the head</a:t>
            </a:r>
            <a:endParaRPr lang="en-CA" sz="2800">
              <a:ea typeface="ＭＳ Ｐゴシック" pitchFamily="-103" charset="-128"/>
              <a:cs typeface="ＭＳ Ｐゴシック" pitchFamily="-103" charset="-128"/>
            </a:endParaRPr>
          </a:p>
          <a:p>
            <a:pPr marL="0" indent="0">
              <a:buFont typeface="Arial" pitchFamily="-103" charset="0"/>
              <a:buNone/>
            </a:pPr>
            <a:r>
              <a:rPr lang="en-US" sz="2800" b="1">
                <a:ea typeface="ＭＳ Ｐゴシック" pitchFamily="-103" charset="-128"/>
                <a:cs typeface="ＭＳ Ｐゴシック" pitchFamily="-103" charset="-128"/>
              </a:rPr>
              <a:t>2.  Nerve cord:  </a:t>
            </a:r>
            <a:r>
              <a:rPr lang="en-US" sz="2800" i="1">
                <a:ea typeface="ＭＳ Ｐゴシック" pitchFamily="-103" charset="-128"/>
                <a:cs typeface="ＭＳ Ｐゴシック" pitchFamily="-103" charset="-128"/>
              </a:rPr>
              <a:t>Run from the brain down the length of the body on either side</a:t>
            </a:r>
            <a:endParaRPr lang="en-CA" sz="2800">
              <a:ea typeface="ＭＳ Ｐゴシック" pitchFamily="-103" charset="-128"/>
              <a:cs typeface="ＭＳ Ｐゴシック" pitchFamily="-103" charset="-128"/>
            </a:endParaRPr>
          </a:p>
          <a:p>
            <a:pPr marL="0" indent="0">
              <a:buFont typeface="Arial" pitchFamily="-103" charset="0"/>
              <a:buNone/>
            </a:pPr>
            <a:r>
              <a:rPr lang="en-US" sz="2800" b="1">
                <a:ea typeface="ＭＳ Ｐゴシック" pitchFamily="-103" charset="-128"/>
                <a:cs typeface="ＭＳ Ｐゴシック" pitchFamily="-103" charset="-128"/>
              </a:rPr>
              <a:t>3.  Eyes:  </a:t>
            </a:r>
            <a:r>
              <a:rPr lang="en-US" sz="2800" i="1">
                <a:ea typeface="ＭＳ Ｐゴシック" pitchFamily="-103" charset="-128"/>
                <a:cs typeface="ＭＳ Ｐゴシック" pitchFamily="-103" charset="-128"/>
              </a:rPr>
              <a:t>Ocelli can detect light or dark</a:t>
            </a:r>
            <a:endParaRPr lang="en-CA" sz="2800">
              <a:ea typeface="ＭＳ Ｐゴシック" pitchFamily="-103" charset="-128"/>
              <a:cs typeface="ＭＳ Ｐゴシック" pitchFamily="-103" charset="-128"/>
            </a:endParaRPr>
          </a:p>
          <a:p>
            <a:pPr marL="0" indent="0">
              <a:buFont typeface="Arial" pitchFamily="-103" charset="0"/>
              <a:buNone/>
            </a:pPr>
            <a:r>
              <a:rPr lang="en-US" sz="2800" b="1">
                <a:ea typeface="ＭＳ Ｐゴシック" pitchFamily="-103" charset="-128"/>
                <a:cs typeface="ＭＳ Ｐゴシック" pitchFamily="-103" charset="-128"/>
              </a:rPr>
              <a:t>4.  Chemical sensors:  </a:t>
            </a:r>
            <a:r>
              <a:rPr lang="en-US" sz="2800" i="1">
                <a:ea typeface="ＭＳ Ｐゴシック" pitchFamily="-103" charset="-128"/>
                <a:cs typeface="ＭＳ Ｐゴシック" pitchFamily="-103" charset="-128"/>
              </a:rPr>
              <a:t>Can find food and tell the direction of water flow</a:t>
            </a:r>
            <a:endParaRPr lang="en-CA" sz="2800" i="1">
              <a:ea typeface="ＭＳ Ｐゴシック" pitchFamily="-103" charset="-128"/>
              <a:cs typeface="ＭＳ Ｐゴシック" pitchFamily="-103" charset="-128"/>
            </a:endParaRPr>
          </a:p>
        </p:txBody>
      </p:sp>
      <p:pic>
        <p:nvPicPr>
          <p:cNvPr id="27651" name="Picture 2" descr="http://instruct.uwo.ca/anatomy/530/dugesial.gif"/>
          <p:cNvPicPr>
            <a:picLocks noChangeAspect="1" noChangeArrowheads="1"/>
          </p:cNvPicPr>
          <p:nvPr/>
        </p:nvPicPr>
        <p:blipFill>
          <a:blip r:embed="rId2"/>
          <a:srcRect/>
          <a:stretch>
            <a:fillRect/>
          </a:stretch>
        </p:blipFill>
        <p:spPr bwMode="auto">
          <a:xfrm>
            <a:off x="4356100" y="1557338"/>
            <a:ext cx="4733925" cy="3959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813"/>
            <a:ext cx="8229600" cy="4525962"/>
          </a:xfrm>
        </p:spPr>
        <p:txBody>
          <a:bodyPr/>
          <a:lstStyle/>
          <a:p>
            <a:pPr marL="514350" indent="-514350">
              <a:buFont typeface="Arial" pitchFamily="-103" charset="0"/>
              <a:buAutoNum type="arabicPeriod" startAt="5"/>
            </a:pPr>
            <a:r>
              <a:rPr lang="en-US" b="1">
                <a:ea typeface="ＭＳ Ｐゴシック" pitchFamily="-103" charset="-128"/>
                <a:cs typeface="ＭＳ Ｐゴシック" pitchFamily="-103" charset="-128"/>
              </a:rPr>
              <a:t>How does their nervous system help free-living flatworms?  </a:t>
            </a:r>
          </a:p>
          <a:p>
            <a:pPr marL="514350" indent="-514350">
              <a:buFont typeface="Arial" pitchFamily="-103" charset="0"/>
              <a:buNone/>
            </a:pPr>
            <a:r>
              <a:rPr lang="en-US" sz="2800" i="1">
                <a:ea typeface="ＭＳ Ｐゴシック" pitchFamily="-103" charset="-128"/>
                <a:cs typeface="ＭＳ Ｐゴシック" pitchFamily="-103" charset="-128"/>
              </a:rPr>
              <a:t>	Helps it locate food and to find dark hiding places 	beneath stones and logs during the day</a:t>
            </a:r>
            <a:endParaRPr lang="en-CA" sz="2800">
              <a:ea typeface="ＭＳ Ｐゴシック" pitchFamily="-103" charset="-128"/>
              <a:cs typeface="ＭＳ Ｐゴシック" pitchFamily="-103" charset="-128"/>
            </a:endParaRPr>
          </a:p>
          <a:p>
            <a:pPr marL="514350" indent="-514350">
              <a:buFont typeface="Arial" pitchFamily="-103" charset="0"/>
              <a:buAutoNum type="arabicPeriod" startAt="6"/>
            </a:pPr>
            <a:r>
              <a:rPr lang="en-US" b="1">
                <a:ea typeface="ＭＳ Ｐゴシック" pitchFamily="-103" charset="-128"/>
                <a:cs typeface="ＭＳ Ｐゴシック" pitchFamily="-103" charset="-128"/>
              </a:rPr>
              <a:t>Why do parasitic flatworms not have much of a nervous system?</a:t>
            </a:r>
            <a:r>
              <a:rPr lang="en-US" i="1">
                <a:ea typeface="ＭＳ Ｐゴシック" pitchFamily="-103" charset="-128"/>
                <a:cs typeface="ＭＳ Ｐゴシック" pitchFamily="-103" charset="-128"/>
              </a:rPr>
              <a:t>  </a:t>
            </a:r>
          </a:p>
          <a:p>
            <a:pPr marL="514350" indent="-514350">
              <a:buFont typeface="Arial" pitchFamily="-103" charset="0"/>
              <a:buNone/>
            </a:pPr>
            <a:r>
              <a:rPr lang="en-US" sz="2800" i="1">
                <a:ea typeface="ＭＳ Ｐゴシック" pitchFamily="-103" charset="-128"/>
                <a:cs typeface="ＭＳ Ｐゴシック" pitchFamily="-103" charset="-128"/>
              </a:rPr>
              <a:t>	Because they mainly hang onto an intestinal wall 	and absorb food—a much less demanding 	lifestyle</a:t>
            </a:r>
            <a:endParaRPr lang="en-CA" sz="2800" i="1">
              <a:ea typeface="ＭＳ Ｐゴシック" pitchFamily="-103" charset="-128"/>
              <a:cs typeface="ＭＳ Ｐゴシック" pitchFamily="-103" charset="-128"/>
            </a:endParaRPr>
          </a:p>
          <a:p>
            <a:pPr marL="514350" indent="-514350">
              <a:buFont typeface="Arial" pitchFamily="-103" charset="0"/>
              <a:buNone/>
            </a:pPr>
            <a:endParaRPr lang="en-CA">
              <a:ea typeface="ＭＳ Ｐゴシック" pitchFamily="-103" charset="-128"/>
              <a:cs typeface="ＭＳ Ｐゴシック" pitchFamily="-103"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algn="l"/>
            <a:r>
              <a:rPr lang="en-US" b="1">
                <a:ea typeface="ＭＳ Ｐゴシック" pitchFamily="-103" charset="-128"/>
                <a:cs typeface="ＭＳ Ｐゴシック" pitchFamily="-103" charset="-128"/>
              </a:rPr>
              <a:t>E.	Locomotion</a:t>
            </a:r>
            <a:endParaRPr lang="en-CA">
              <a:ea typeface="ＭＳ Ｐゴシック" pitchFamily="-103" charset="-128"/>
              <a:cs typeface="ＭＳ Ｐゴシック" pitchFamily="-103" charset="-128"/>
            </a:endParaRPr>
          </a:p>
        </p:txBody>
      </p:sp>
      <p:sp>
        <p:nvSpPr>
          <p:cNvPr id="29698" name="Content Placeholder 2"/>
          <p:cNvSpPr>
            <a:spLocks noGrp="1"/>
          </p:cNvSpPr>
          <p:nvPr>
            <p:ph idx="1"/>
          </p:nvPr>
        </p:nvSpPr>
        <p:spPr>
          <a:xfrm>
            <a:off x="457200" y="1600200"/>
            <a:ext cx="4906963" cy="4525963"/>
          </a:xfrm>
        </p:spPr>
        <p:txBody>
          <a:bodyPr/>
          <a:lstStyle/>
          <a:p>
            <a:pPr marL="0" indent="0">
              <a:buFont typeface="Arial" pitchFamily="-103" charset="0"/>
              <a:buNone/>
            </a:pPr>
            <a:r>
              <a:rPr lang="en-US" b="1">
                <a:ea typeface="ＭＳ Ｐゴシック" pitchFamily="-103" charset="-128"/>
                <a:cs typeface="ＭＳ Ｐゴシック" pitchFamily="-103" charset="-128"/>
              </a:rPr>
              <a:t>1.  2 methods of locomotion at once:</a:t>
            </a:r>
            <a:endParaRPr lang="en-CA">
              <a:ea typeface="ＭＳ Ｐゴシック" pitchFamily="-103" charset="-128"/>
              <a:cs typeface="ＭＳ Ｐゴシック" pitchFamily="-103" charset="-128"/>
            </a:endParaRPr>
          </a:p>
          <a:p>
            <a:pPr marL="0" indent="0">
              <a:buFont typeface="Arial" pitchFamily="-103" charset="0"/>
              <a:buNone/>
            </a:pPr>
            <a:r>
              <a:rPr lang="en-US">
                <a:ea typeface="ＭＳ Ｐゴシック" pitchFamily="-103" charset="-128"/>
                <a:cs typeface="ＭＳ Ｐゴシック" pitchFamily="-103" charset="-128"/>
              </a:rPr>
              <a:t>a.  </a:t>
            </a:r>
            <a:r>
              <a:rPr lang="en-US" i="1">
                <a:ea typeface="ＭＳ Ｐゴシック" pitchFamily="-103" charset="-128"/>
                <a:cs typeface="ＭＳ Ｐゴシック" pitchFamily="-103" charset="-128"/>
              </a:rPr>
              <a:t>Cilia to help glide through the water and over the bottom</a:t>
            </a:r>
            <a:endParaRPr lang="en-CA">
              <a:ea typeface="ＭＳ Ｐゴシック" pitchFamily="-103" charset="-128"/>
              <a:cs typeface="ＭＳ Ｐゴシック" pitchFamily="-103" charset="-128"/>
            </a:endParaRPr>
          </a:p>
          <a:p>
            <a:pPr marL="0" indent="0">
              <a:buFont typeface="Arial" pitchFamily="-103" charset="0"/>
              <a:buNone/>
            </a:pPr>
            <a:r>
              <a:rPr lang="en-US">
                <a:ea typeface="ＭＳ Ｐゴシック" pitchFamily="-103" charset="-128"/>
                <a:cs typeface="ＭＳ Ｐゴシック" pitchFamily="-103" charset="-128"/>
              </a:rPr>
              <a:t>b.	</a:t>
            </a:r>
            <a:r>
              <a:rPr lang="en-US" i="1">
                <a:ea typeface="ＭＳ Ｐゴシック" pitchFamily="-103" charset="-128"/>
                <a:cs typeface="ＭＳ Ｐゴシック" pitchFamily="-103" charset="-128"/>
              </a:rPr>
              <a:t>Muscle cells allow them to twist and turn to react rapidly</a:t>
            </a:r>
            <a:endParaRPr lang="en-CA">
              <a:ea typeface="ＭＳ Ｐゴシック" pitchFamily="-103" charset="-128"/>
              <a:cs typeface="ＭＳ Ｐゴシック" pitchFamily="-103" charset="-128"/>
            </a:endParaRPr>
          </a:p>
        </p:txBody>
      </p:sp>
      <p:pic>
        <p:nvPicPr>
          <p:cNvPr id="29699" name="Picture 2" descr="http://3.bp.blogspot.com/_ODUGlGhaapI/SweinvNTKsI/AAAAAAAAPHg/5RQ1n8amw5E/s1600/Flatworm+and+anemone.JPG"/>
          <p:cNvPicPr>
            <a:picLocks noChangeAspect="1" noChangeArrowheads="1"/>
          </p:cNvPicPr>
          <p:nvPr/>
        </p:nvPicPr>
        <p:blipFill>
          <a:blip r:embed="rId2"/>
          <a:srcRect/>
          <a:stretch>
            <a:fillRect/>
          </a:stretch>
        </p:blipFill>
        <p:spPr bwMode="auto">
          <a:xfrm>
            <a:off x="5580063" y="765175"/>
            <a:ext cx="2994025" cy="2247900"/>
          </a:xfrm>
          <a:prstGeom prst="rect">
            <a:avLst/>
          </a:prstGeom>
          <a:noFill/>
          <a:ln w="9525">
            <a:noFill/>
            <a:miter lim="800000"/>
            <a:headEnd/>
            <a:tailEnd/>
          </a:ln>
        </p:spPr>
      </p:pic>
      <p:pic>
        <p:nvPicPr>
          <p:cNvPr id="29700" name="Picture 4" descr="http://media-2.web.britannica.com/eb-media/46/33746-004-8521F491.jpg"/>
          <p:cNvPicPr>
            <a:picLocks noChangeAspect="1" noChangeArrowheads="1"/>
          </p:cNvPicPr>
          <p:nvPr/>
        </p:nvPicPr>
        <p:blipFill>
          <a:blip r:embed="rId3"/>
          <a:srcRect/>
          <a:stretch>
            <a:fillRect/>
          </a:stretch>
        </p:blipFill>
        <p:spPr bwMode="auto">
          <a:xfrm>
            <a:off x="5451475" y="3856038"/>
            <a:ext cx="325120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1290</Words>
  <Application>Microsoft Macintosh PowerPoint</Application>
  <PresentationFormat>On-screen Show (4:3)</PresentationFormat>
  <Paragraphs>112</Paragraphs>
  <Slides>26</Slides>
  <Notes>1</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 26-4  Unsegmented Worms  </vt:lpstr>
      <vt:lpstr>I. Unsegmented Worms:   </vt:lpstr>
      <vt:lpstr>II. Flatworms   Shape of Life VIDEO  </vt:lpstr>
      <vt:lpstr>III.Form and Function in Flatworms </vt:lpstr>
      <vt:lpstr>Slide 5</vt:lpstr>
      <vt:lpstr>C.  Circulatory and respiratory system: </vt:lpstr>
      <vt:lpstr>D. Nervous system</vt:lpstr>
      <vt:lpstr>Slide 8</vt:lpstr>
      <vt:lpstr>E. Locomotion</vt:lpstr>
      <vt:lpstr>F. Reproduction </vt:lpstr>
      <vt:lpstr>Slide 11</vt:lpstr>
      <vt:lpstr>G. Planarians </vt:lpstr>
      <vt:lpstr>H. Tapeworms </vt:lpstr>
      <vt:lpstr>2.  Reproduction</vt:lpstr>
      <vt:lpstr>Describe how tapeworms reproduce and how their eggs get out of the host:</vt:lpstr>
      <vt:lpstr>Describe how tapeworm eggs get into their intermediate host and then back to a human:</vt:lpstr>
      <vt:lpstr>IV. Roundworms </vt:lpstr>
      <vt:lpstr>V. Form and Function in Roundworms </vt:lpstr>
      <vt:lpstr>Slide 19</vt:lpstr>
      <vt:lpstr>B. Circulatory and Respiratory System </vt:lpstr>
      <vt:lpstr>C. Nervous System </vt:lpstr>
      <vt:lpstr>D. Locomotion </vt:lpstr>
      <vt:lpstr>E. Reproduction</vt:lpstr>
      <vt:lpstr>G. Ascaris </vt:lpstr>
      <vt:lpstr>2.  How does it reproduce in the human body?  </vt:lpstr>
      <vt:lpstr>VI. How Unsegmented Worms Fit into the World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26-4  Unsegmented Worms  </dc:title>
  <dc:creator>Nimret Sandhu</dc:creator>
  <cp:lastModifiedBy>Nimret Sandhu</cp:lastModifiedBy>
  <cp:revision>1</cp:revision>
  <dcterms:created xsi:type="dcterms:W3CDTF">2017-03-28T15:16:01Z</dcterms:created>
  <dcterms:modified xsi:type="dcterms:W3CDTF">2017-03-28T15:19:41Z</dcterms:modified>
</cp:coreProperties>
</file>